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26"/>
  </p:notesMasterIdLst>
  <p:handoutMasterIdLst>
    <p:handoutMasterId r:id="rId27"/>
  </p:handoutMasterIdLst>
  <p:sldIdLst>
    <p:sldId id="265" r:id="rId3"/>
    <p:sldId id="264" r:id="rId4"/>
    <p:sldId id="331" r:id="rId5"/>
    <p:sldId id="346" r:id="rId6"/>
    <p:sldId id="349" r:id="rId7"/>
    <p:sldId id="306" r:id="rId8"/>
    <p:sldId id="269" r:id="rId9"/>
    <p:sldId id="347" r:id="rId10"/>
    <p:sldId id="344" r:id="rId11"/>
    <p:sldId id="365" r:id="rId12"/>
    <p:sldId id="350" r:id="rId13"/>
    <p:sldId id="361" r:id="rId14"/>
    <p:sldId id="282" r:id="rId15"/>
    <p:sldId id="339" r:id="rId16"/>
    <p:sldId id="363" r:id="rId17"/>
    <p:sldId id="364" r:id="rId18"/>
    <p:sldId id="352" r:id="rId19"/>
    <p:sldId id="353" r:id="rId20"/>
    <p:sldId id="358" r:id="rId21"/>
    <p:sldId id="359" r:id="rId22"/>
    <p:sldId id="348" r:id="rId23"/>
    <p:sldId id="313" r:id="rId24"/>
    <p:sldId id="258" r:id="rId25"/>
  </p:sldIdLst>
  <p:sldSz cx="9144000" cy="5143500" type="screen16x9"/>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4" orient="horz" pos="2892" userDrawn="1">
          <p15:clr>
            <a:srgbClr val="A4A3A4"/>
          </p15:clr>
        </p15:guide>
        <p15:guide id="5" pos="2880">
          <p15:clr>
            <a:srgbClr val="A4A3A4"/>
          </p15:clr>
        </p15:guide>
        <p15:guide id="6" pos="420">
          <p15:clr>
            <a:srgbClr val="A4A3A4"/>
          </p15:clr>
        </p15:guide>
        <p15:guide id="7" pos="5340">
          <p15:clr>
            <a:srgbClr val="A4A3A4"/>
          </p15:clr>
        </p15:guide>
        <p15:guide id="8" pos="5624">
          <p15:clr>
            <a:srgbClr val="A4A3A4"/>
          </p15:clr>
        </p15:guide>
        <p15:guide id="9" orient="horz" pos="2898">
          <p15:clr>
            <a:srgbClr val="A4A3A4"/>
          </p15:clr>
        </p15:guide>
        <p15:guide id="10" orient="horz" pos="654">
          <p15:clr>
            <a:srgbClr val="A4A3A4"/>
          </p15:clr>
        </p15:guide>
        <p15:guide id="11" orient="horz" pos="2870">
          <p15:clr>
            <a:srgbClr val="A4A3A4"/>
          </p15:clr>
        </p15:guide>
        <p15:guide id="12" orient="horz" pos="576">
          <p15:clr>
            <a:srgbClr val="A4A3A4"/>
          </p15:clr>
        </p15:guide>
        <p15:guide id="13" pos="288">
          <p15:clr>
            <a:srgbClr val="A4A3A4"/>
          </p15:clr>
        </p15:guide>
        <p15:guide id="14" pos="547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son Muth" initials="AM" lastIdx="15" clrIdx="0">
    <p:extLst/>
  </p:cmAuthor>
  <p:cmAuthor id="2" name="Johnson, Gail" initials="JG" lastIdx="5" clrIdx="1">
    <p:extLst>
      <p:ext uri="{19B8F6BF-5375-455C-9EA6-DF929625EA0E}">
        <p15:presenceInfo xmlns:p15="http://schemas.microsoft.com/office/powerpoint/2012/main" userId="S-1-5-21-1715567821-2049760794-682003330-18857" providerId="AD"/>
      </p:ext>
    </p:extLst>
  </p:cmAuthor>
  <p:cmAuthor id="3" name="McGowan Joanne" initials="MJ" lastIdx="5" clrIdx="2">
    <p:extLst>
      <p:ext uri="{19B8F6BF-5375-455C-9EA6-DF929625EA0E}">
        <p15:presenceInfo xmlns:p15="http://schemas.microsoft.com/office/powerpoint/2012/main" userId="S-1-5-21-3907391914-2315691609-2623957077-452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6E1F"/>
    <a:srgbClr val="00A8E5"/>
    <a:srgbClr val="054F7D"/>
    <a:srgbClr val="6EB43F"/>
    <a:srgbClr val="0079C2"/>
    <a:srgbClr val="00263E"/>
    <a:srgbClr val="00AFAB"/>
    <a:srgbClr val="F6BE00"/>
    <a:srgbClr val="0099CC"/>
    <a:srgbClr val="5E27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52" autoAdjust="0"/>
    <p:restoredTop sz="93073" autoAdjust="0"/>
  </p:normalViewPr>
  <p:slideViewPr>
    <p:cSldViewPr snapToGrid="0">
      <p:cViewPr varScale="1">
        <p:scale>
          <a:sx n="43" d="100"/>
          <a:sy n="43" d="100"/>
        </p:scale>
        <p:origin x="66" y="1242"/>
      </p:cViewPr>
      <p:guideLst>
        <p:guide orient="horz" pos="1620"/>
        <p:guide orient="horz" pos="2892"/>
        <p:guide pos="2880"/>
        <p:guide pos="420"/>
        <p:guide pos="5340"/>
        <p:guide pos="5624"/>
        <p:guide orient="horz" pos="2898"/>
        <p:guide orient="horz" pos="654"/>
        <p:guide orient="horz" pos="2870"/>
        <p:guide orient="horz" pos="576"/>
        <p:guide pos="288"/>
        <p:guide pos="547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980"/>
    </p:cViewPr>
  </p:sorterViewPr>
  <p:notesViewPr>
    <p:cSldViewPr snapToGrid="0" showGuides="1">
      <p:cViewPr varScale="1">
        <p:scale>
          <a:sx n="61" d="100"/>
          <a:sy n="61" d="100"/>
        </p:scale>
        <p:origin x="2370" y="84"/>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9491785056731001"/>
          <c:y val="0.15218685271827101"/>
          <c:w val="0.707623224149035"/>
          <c:h val="0.61141750777694404"/>
        </c:manualLayout>
      </c:layout>
      <c:doughnutChart>
        <c:varyColors val="1"/>
        <c:ser>
          <c:idx val="0"/>
          <c:order val="0"/>
          <c:tx>
            <c:strRef>
              <c:f>Sheet1!$B$1</c:f>
              <c:strCache>
                <c:ptCount val="1"/>
                <c:pt idx="0">
                  <c:v>Sales</c:v>
                </c:pt>
              </c:strCache>
            </c:strRef>
          </c:tx>
          <c:spPr>
            <a:solidFill>
              <a:srgbClr val="8AC9D7"/>
            </a:solidFill>
            <a:effectLst/>
          </c:spPr>
          <c:dPt>
            <c:idx val="0"/>
            <c:bubble3D val="0"/>
            <c:spPr>
              <a:solidFill>
                <a:srgbClr val="359EE7"/>
              </a:solidFill>
              <a:effectLst/>
            </c:spPr>
          </c:dPt>
          <c:cat>
            <c:strRef>
              <c:f>Sheet1!$A$2:$A$3</c:f>
              <c:strCache>
                <c:ptCount val="2"/>
                <c:pt idx="0">
                  <c:v>Denied</c:v>
                </c:pt>
                <c:pt idx="1">
                  <c:v>Accepted</c:v>
                </c:pt>
              </c:strCache>
            </c:strRef>
          </c:cat>
          <c:val>
            <c:numRef>
              <c:f>Sheet1!$B$2:$B$3</c:f>
              <c:numCache>
                <c:formatCode>0%</c:formatCode>
                <c:ptCount val="2"/>
                <c:pt idx="0">
                  <c:v>0.77</c:v>
                </c:pt>
                <c:pt idx="1">
                  <c:v>0.23</c:v>
                </c:pt>
              </c:numCache>
            </c:numRef>
          </c:val>
        </c:ser>
        <c:dLbls>
          <c:showLegendKey val="0"/>
          <c:showVal val="0"/>
          <c:showCatName val="0"/>
          <c:showSerName val="0"/>
          <c:showPercent val="0"/>
          <c:showBubbleSize val="0"/>
          <c:showLeaderLines val="1"/>
        </c:dLbls>
        <c:firstSliceAng val="0"/>
        <c:holeSize val="76"/>
      </c:doughnut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9491785056731001"/>
          <c:y val="0.15218685271827101"/>
          <c:w val="0.707623224149035"/>
          <c:h val="0.61141750777694404"/>
        </c:manualLayout>
      </c:layout>
      <c:doughnutChart>
        <c:varyColors val="1"/>
        <c:ser>
          <c:idx val="0"/>
          <c:order val="0"/>
          <c:tx>
            <c:strRef>
              <c:f>Sheet1!$B$1</c:f>
              <c:strCache>
                <c:ptCount val="1"/>
                <c:pt idx="0">
                  <c:v>Sales</c:v>
                </c:pt>
              </c:strCache>
            </c:strRef>
          </c:tx>
          <c:spPr>
            <a:solidFill>
              <a:srgbClr val="8AC9D7"/>
            </a:solidFill>
            <a:effectLst/>
          </c:spPr>
          <c:dPt>
            <c:idx val="0"/>
            <c:bubble3D val="0"/>
            <c:spPr>
              <a:solidFill>
                <a:srgbClr val="359EE7"/>
              </a:solidFill>
              <a:effectLst/>
            </c:spPr>
          </c:dPt>
          <c:cat>
            <c:strRef>
              <c:f>Sheet1!$A$2:$A$3</c:f>
              <c:strCache>
                <c:ptCount val="2"/>
                <c:pt idx="0">
                  <c:v>Denied</c:v>
                </c:pt>
                <c:pt idx="1">
                  <c:v>Accepted</c:v>
                </c:pt>
              </c:strCache>
            </c:strRef>
          </c:cat>
          <c:val>
            <c:numRef>
              <c:f>Sheet1!$B$2:$B$3</c:f>
              <c:numCache>
                <c:formatCode>0%</c:formatCode>
                <c:ptCount val="2"/>
                <c:pt idx="0">
                  <c:v>0.85</c:v>
                </c:pt>
                <c:pt idx="1">
                  <c:v>0.15</c:v>
                </c:pt>
              </c:numCache>
            </c:numRef>
          </c:val>
        </c:ser>
        <c:dLbls>
          <c:showLegendKey val="0"/>
          <c:showVal val="0"/>
          <c:showCatName val="0"/>
          <c:showSerName val="0"/>
          <c:showPercent val="0"/>
          <c:showBubbleSize val="0"/>
          <c:showLeaderLines val="1"/>
        </c:dLbls>
        <c:firstSliceAng val="0"/>
        <c:holeSize val="76"/>
      </c:doughnutChart>
    </c:plotArea>
    <c:plotVisOnly val="1"/>
    <c:dispBlanksAs val="gap"/>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9DDDCD-6141-4C4F-A5B8-BC321B6C3BE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9C48354-F840-403E-B464-94CF36E93600}">
      <dgm:prSet phldrT="[Text]" custT="1"/>
      <dgm:spPr/>
      <dgm:t>
        <a:bodyPr/>
        <a:lstStyle/>
        <a:p>
          <a:r>
            <a:rPr lang="en-US" sz="2600" dirty="0" smtClean="0"/>
            <a:t>Affordability</a:t>
          </a:r>
          <a:r>
            <a:rPr lang="en-US" sz="1800" baseline="30000" dirty="0" smtClean="0"/>
            <a:t>1,2</a:t>
          </a:r>
          <a:endParaRPr lang="en-US" sz="1800" baseline="30000" dirty="0"/>
        </a:p>
      </dgm:t>
    </dgm:pt>
    <dgm:pt modelId="{F556864D-44C1-4664-836A-86D7DDFA95AA}" type="parTrans" cxnId="{3DA44BEE-AA5E-421C-8D4A-DC701E308735}">
      <dgm:prSet/>
      <dgm:spPr/>
      <dgm:t>
        <a:bodyPr/>
        <a:lstStyle/>
        <a:p>
          <a:endParaRPr lang="en-US"/>
        </a:p>
      </dgm:t>
    </dgm:pt>
    <dgm:pt modelId="{A2530AF1-1E3F-42FB-BBC4-DDF43D840032}" type="sibTrans" cxnId="{3DA44BEE-AA5E-421C-8D4A-DC701E308735}">
      <dgm:prSet/>
      <dgm:spPr/>
      <dgm:t>
        <a:bodyPr/>
        <a:lstStyle/>
        <a:p>
          <a:endParaRPr lang="en-US"/>
        </a:p>
      </dgm:t>
    </dgm:pt>
    <dgm:pt modelId="{81E529D5-1C7F-4366-8519-82DE90EF008F}">
      <dgm:prSet phldrT="[Text]" custT="1"/>
      <dgm:spPr/>
      <dgm:t>
        <a:bodyPr/>
        <a:lstStyle/>
        <a:p>
          <a:r>
            <a:rPr lang="en-US" sz="2600" dirty="0" smtClean="0"/>
            <a:t>Confusion</a:t>
          </a:r>
          <a:r>
            <a:rPr lang="en-US" sz="1800" baseline="30000" dirty="0" smtClean="0">
              <a:solidFill>
                <a:schemeClr val="bg1"/>
              </a:solidFill>
            </a:rPr>
            <a:t>3</a:t>
          </a:r>
          <a:endParaRPr lang="en-US" sz="1800" baseline="30000" dirty="0"/>
        </a:p>
      </dgm:t>
    </dgm:pt>
    <dgm:pt modelId="{BE2DAABC-2509-4C6E-9206-A2D0D4E0C2FC}" type="parTrans" cxnId="{929F8CCF-31A0-42E4-8B7C-9544A35AEB89}">
      <dgm:prSet/>
      <dgm:spPr/>
      <dgm:t>
        <a:bodyPr/>
        <a:lstStyle/>
        <a:p>
          <a:endParaRPr lang="en-US"/>
        </a:p>
      </dgm:t>
    </dgm:pt>
    <dgm:pt modelId="{BBD0B298-4DDD-4AA4-B8F7-9FEC690E0C40}" type="sibTrans" cxnId="{929F8CCF-31A0-42E4-8B7C-9544A35AEB89}">
      <dgm:prSet/>
      <dgm:spPr/>
      <dgm:t>
        <a:bodyPr/>
        <a:lstStyle/>
        <a:p>
          <a:endParaRPr lang="en-US"/>
        </a:p>
      </dgm:t>
    </dgm:pt>
    <dgm:pt modelId="{1BE40216-9C70-456A-8519-241D9A22FC6F}">
      <dgm:prSet/>
      <dgm:spPr/>
      <dgm:t>
        <a:bodyPr/>
        <a:lstStyle/>
        <a:p>
          <a:r>
            <a:rPr lang="en-US" b="1" dirty="0" smtClean="0">
              <a:solidFill>
                <a:prstClr val="black"/>
              </a:solidFill>
            </a:rPr>
            <a:t>45% </a:t>
          </a:r>
          <a:r>
            <a:rPr lang="en-US" dirty="0" smtClean="0">
              <a:solidFill>
                <a:prstClr val="black"/>
              </a:solidFill>
            </a:rPr>
            <a:t>of Americans say it would be difficult to pay an unexpected $500 medical bill</a:t>
          </a:r>
          <a:endParaRPr lang="en-US" dirty="0"/>
        </a:p>
      </dgm:t>
    </dgm:pt>
    <dgm:pt modelId="{577D7627-2F4C-47A7-980F-188F5AEB38BE}" type="parTrans" cxnId="{3BEC799D-EAE0-43D6-88A9-8E4E3CB62021}">
      <dgm:prSet/>
      <dgm:spPr/>
      <dgm:t>
        <a:bodyPr/>
        <a:lstStyle/>
        <a:p>
          <a:endParaRPr lang="en-US"/>
        </a:p>
      </dgm:t>
    </dgm:pt>
    <dgm:pt modelId="{1AC2350F-0BF1-4498-8781-3B998E6667B3}" type="sibTrans" cxnId="{3BEC799D-EAE0-43D6-88A9-8E4E3CB62021}">
      <dgm:prSet/>
      <dgm:spPr/>
      <dgm:t>
        <a:bodyPr/>
        <a:lstStyle/>
        <a:p>
          <a:endParaRPr lang="en-US"/>
        </a:p>
      </dgm:t>
    </dgm:pt>
    <dgm:pt modelId="{559D5CFE-3887-4B6C-95DC-AAF1B4C5C052}">
      <dgm:prSet/>
      <dgm:spPr/>
      <dgm:t>
        <a:bodyPr/>
        <a:lstStyle/>
        <a:p>
          <a:r>
            <a:rPr lang="en-US" b="1" dirty="0" smtClean="0">
              <a:solidFill>
                <a:prstClr val="black"/>
              </a:solidFill>
            </a:rPr>
            <a:t>27% </a:t>
          </a:r>
          <a:r>
            <a:rPr lang="en-US" dirty="0" smtClean="0">
              <a:solidFill>
                <a:prstClr val="black"/>
              </a:solidFill>
            </a:rPr>
            <a:t>say they or a family member delayed getting needed care due to costs</a:t>
          </a:r>
          <a:endParaRPr lang="en-US" dirty="0">
            <a:solidFill>
              <a:prstClr val="black"/>
            </a:solidFill>
          </a:endParaRPr>
        </a:p>
      </dgm:t>
    </dgm:pt>
    <dgm:pt modelId="{19C21C11-32D6-4BC0-9D5A-E26CB1F3B61F}" type="parTrans" cxnId="{5DD0BB66-4907-48EF-8F93-C477B139B059}">
      <dgm:prSet/>
      <dgm:spPr/>
      <dgm:t>
        <a:bodyPr/>
        <a:lstStyle/>
        <a:p>
          <a:endParaRPr lang="en-US"/>
        </a:p>
      </dgm:t>
    </dgm:pt>
    <dgm:pt modelId="{349C6C38-F969-4456-BC67-07931461E688}" type="sibTrans" cxnId="{5DD0BB66-4907-48EF-8F93-C477B139B059}">
      <dgm:prSet/>
      <dgm:spPr/>
      <dgm:t>
        <a:bodyPr/>
        <a:lstStyle/>
        <a:p>
          <a:endParaRPr lang="en-US"/>
        </a:p>
      </dgm:t>
    </dgm:pt>
    <dgm:pt modelId="{8EAFA44D-738C-4422-877A-EF4BFCAAFD9A}">
      <dgm:prSet/>
      <dgm:spPr/>
      <dgm:t>
        <a:bodyPr/>
        <a:lstStyle/>
        <a:p>
          <a:r>
            <a:rPr lang="en-US" b="1" dirty="0" smtClean="0"/>
            <a:t>2</a:t>
          </a:r>
          <a:r>
            <a:rPr lang="en-US" dirty="0" smtClean="0"/>
            <a:t> of the top </a:t>
          </a:r>
          <a:r>
            <a:rPr lang="en-US" b="1" dirty="0" smtClean="0"/>
            <a:t>4</a:t>
          </a:r>
          <a:r>
            <a:rPr lang="en-US" dirty="0" smtClean="0"/>
            <a:t> American financial worries are about healthcare cost</a:t>
          </a:r>
        </a:p>
      </dgm:t>
    </dgm:pt>
    <dgm:pt modelId="{CC728106-8A11-421A-A5A1-D7300ACE1AEF}" type="parTrans" cxnId="{82ABCCF8-27CA-4EE9-AC71-5A321E374EC3}">
      <dgm:prSet/>
      <dgm:spPr/>
      <dgm:t>
        <a:bodyPr/>
        <a:lstStyle/>
        <a:p>
          <a:endParaRPr lang="en-US"/>
        </a:p>
      </dgm:t>
    </dgm:pt>
    <dgm:pt modelId="{87B8B7D4-5CA8-4ABD-98D0-EC4C4CCE6591}" type="sibTrans" cxnId="{82ABCCF8-27CA-4EE9-AC71-5A321E374EC3}">
      <dgm:prSet/>
      <dgm:spPr/>
      <dgm:t>
        <a:bodyPr/>
        <a:lstStyle/>
        <a:p>
          <a:endParaRPr lang="en-US"/>
        </a:p>
      </dgm:t>
    </dgm:pt>
    <dgm:pt modelId="{A2A08BEE-0FB3-4882-A402-CC2DA41928E0}">
      <dgm:prSet/>
      <dgm:spPr/>
      <dgm:t>
        <a:bodyPr/>
        <a:lstStyle/>
        <a:p>
          <a:r>
            <a:rPr lang="en-US" b="1" dirty="0" smtClean="0"/>
            <a:t>32% </a:t>
          </a:r>
          <a:r>
            <a:rPr lang="en-US" b="0" dirty="0" smtClean="0"/>
            <a:t>of consumers are uncomfortable with </a:t>
          </a:r>
          <a:r>
            <a:rPr lang="en-US" dirty="0" smtClean="0"/>
            <a:t>their knowledge of benefits and healthcare</a:t>
          </a:r>
        </a:p>
      </dgm:t>
    </dgm:pt>
    <dgm:pt modelId="{610C1631-69B0-45AE-9555-44BFAE5062BA}" type="parTrans" cxnId="{95ACA41B-CB3A-4E2C-98B9-3FAB22E983E0}">
      <dgm:prSet/>
      <dgm:spPr/>
      <dgm:t>
        <a:bodyPr/>
        <a:lstStyle/>
        <a:p>
          <a:endParaRPr lang="en-US"/>
        </a:p>
      </dgm:t>
    </dgm:pt>
    <dgm:pt modelId="{12C01A95-7651-4CB1-8088-12580C844C35}" type="sibTrans" cxnId="{95ACA41B-CB3A-4E2C-98B9-3FAB22E983E0}">
      <dgm:prSet/>
      <dgm:spPr/>
      <dgm:t>
        <a:bodyPr/>
        <a:lstStyle/>
        <a:p>
          <a:endParaRPr lang="en-US"/>
        </a:p>
      </dgm:t>
    </dgm:pt>
    <dgm:pt modelId="{A1C6C1F8-3512-4ED4-BF86-9DE21701716A}">
      <dgm:prSet/>
      <dgm:spPr/>
      <dgm:t>
        <a:bodyPr/>
        <a:lstStyle/>
        <a:p>
          <a:r>
            <a:rPr lang="en-US" b="1" dirty="0" smtClean="0">
              <a:solidFill>
                <a:schemeClr val="tx1">
                  <a:lumMod val="75000"/>
                  <a:lumOff val="25000"/>
                </a:schemeClr>
              </a:solidFill>
            </a:rPr>
            <a:t>34% </a:t>
          </a:r>
          <a:r>
            <a:rPr lang="en-US" dirty="0" smtClean="0">
              <a:solidFill>
                <a:schemeClr val="tx1">
                  <a:lumMod val="75000"/>
                  <a:lumOff val="25000"/>
                </a:schemeClr>
              </a:solidFill>
            </a:rPr>
            <a:t>understand “co-insurance”</a:t>
          </a:r>
        </a:p>
      </dgm:t>
    </dgm:pt>
    <dgm:pt modelId="{2F0F4EAE-25E7-4BCE-9B08-D69C2C1104A6}" type="parTrans" cxnId="{73482437-ED42-4B34-924B-3EEF1EAD4E93}">
      <dgm:prSet/>
      <dgm:spPr/>
      <dgm:t>
        <a:bodyPr/>
        <a:lstStyle/>
        <a:p>
          <a:endParaRPr lang="en-US"/>
        </a:p>
      </dgm:t>
    </dgm:pt>
    <dgm:pt modelId="{DFC0CF3D-C35A-4A02-8C0B-155A32BF8F42}" type="sibTrans" cxnId="{73482437-ED42-4B34-924B-3EEF1EAD4E93}">
      <dgm:prSet/>
      <dgm:spPr/>
      <dgm:t>
        <a:bodyPr/>
        <a:lstStyle/>
        <a:p>
          <a:endParaRPr lang="en-US"/>
        </a:p>
      </dgm:t>
    </dgm:pt>
    <dgm:pt modelId="{92D3A303-3415-4F9F-BFA7-5F375076F568}">
      <dgm:prSet/>
      <dgm:spPr/>
      <dgm:t>
        <a:bodyPr/>
        <a:lstStyle/>
        <a:p>
          <a:r>
            <a:rPr lang="en-US" b="1" dirty="0" smtClean="0">
              <a:solidFill>
                <a:schemeClr val="tx1">
                  <a:lumMod val="75000"/>
                  <a:lumOff val="25000"/>
                </a:schemeClr>
              </a:solidFill>
            </a:rPr>
            <a:t>55% </a:t>
          </a:r>
          <a:r>
            <a:rPr lang="en-US" dirty="0" smtClean="0">
              <a:solidFill>
                <a:schemeClr val="tx1">
                  <a:lumMod val="75000"/>
                  <a:lumOff val="25000"/>
                </a:schemeClr>
              </a:solidFill>
            </a:rPr>
            <a:t>understand “max out-of-pocket expense”</a:t>
          </a:r>
          <a:endParaRPr lang="en-US" baseline="30000" dirty="0">
            <a:solidFill>
              <a:schemeClr val="tx1">
                <a:lumMod val="75000"/>
                <a:lumOff val="25000"/>
              </a:schemeClr>
            </a:solidFill>
          </a:endParaRPr>
        </a:p>
      </dgm:t>
    </dgm:pt>
    <dgm:pt modelId="{D220F68A-F4A6-49E9-84FE-3752CF04850E}" type="parTrans" cxnId="{209A5292-CFC6-4B45-B558-4C2CC7BEA90F}">
      <dgm:prSet/>
      <dgm:spPr/>
      <dgm:t>
        <a:bodyPr/>
        <a:lstStyle/>
        <a:p>
          <a:endParaRPr lang="en-US"/>
        </a:p>
      </dgm:t>
    </dgm:pt>
    <dgm:pt modelId="{E560E8CE-DAD7-4D18-9457-F8C632C2F454}" type="sibTrans" cxnId="{209A5292-CFC6-4B45-B558-4C2CC7BEA90F}">
      <dgm:prSet/>
      <dgm:spPr/>
      <dgm:t>
        <a:bodyPr/>
        <a:lstStyle/>
        <a:p>
          <a:endParaRPr lang="en-US"/>
        </a:p>
      </dgm:t>
    </dgm:pt>
    <dgm:pt modelId="{B210837C-8862-469E-B617-42FF1B291B38}" type="pres">
      <dgm:prSet presAssocID="{C39DDDCD-6141-4C4F-A5B8-BC321B6C3BE9}" presName="linear" presStyleCnt="0">
        <dgm:presLayoutVars>
          <dgm:animLvl val="lvl"/>
          <dgm:resizeHandles val="exact"/>
        </dgm:presLayoutVars>
      </dgm:prSet>
      <dgm:spPr/>
      <dgm:t>
        <a:bodyPr/>
        <a:lstStyle/>
        <a:p>
          <a:endParaRPr lang="en-US"/>
        </a:p>
      </dgm:t>
    </dgm:pt>
    <dgm:pt modelId="{FCBE8DE3-AFC9-416B-8C13-4CD5BBB96651}" type="pres">
      <dgm:prSet presAssocID="{69C48354-F840-403E-B464-94CF36E93600}" presName="parentText" presStyleLbl="node1" presStyleIdx="0" presStyleCnt="2">
        <dgm:presLayoutVars>
          <dgm:chMax val="0"/>
          <dgm:bulletEnabled val="1"/>
        </dgm:presLayoutVars>
      </dgm:prSet>
      <dgm:spPr/>
      <dgm:t>
        <a:bodyPr/>
        <a:lstStyle/>
        <a:p>
          <a:endParaRPr lang="en-US"/>
        </a:p>
      </dgm:t>
    </dgm:pt>
    <dgm:pt modelId="{0C571637-59C3-40CE-991F-B6C012CD820B}" type="pres">
      <dgm:prSet presAssocID="{69C48354-F840-403E-B464-94CF36E93600}" presName="childText" presStyleLbl="revTx" presStyleIdx="0" presStyleCnt="2">
        <dgm:presLayoutVars>
          <dgm:bulletEnabled val="1"/>
        </dgm:presLayoutVars>
      </dgm:prSet>
      <dgm:spPr/>
      <dgm:t>
        <a:bodyPr/>
        <a:lstStyle/>
        <a:p>
          <a:endParaRPr lang="en-US"/>
        </a:p>
      </dgm:t>
    </dgm:pt>
    <dgm:pt modelId="{696D7FC0-BB78-4A73-A44F-EC77FB871AC6}" type="pres">
      <dgm:prSet presAssocID="{81E529D5-1C7F-4366-8519-82DE90EF008F}" presName="parentText" presStyleLbl="node1" presStyleIdx="1" presStyleCnt="2">
        <dgm:presLayoutVars>
          <dgm:chMax val="0"/>
          <dgm:bulletEnabled val="1"/>
        </dgm:presLayoutVars>
      </dgm:prSet>
      <dgm:spPr/>
      <dgm:t>
        <a:bodyPr/>
        <a:lstStyle/>
        <a:p>
          <a:endParaRPr lang="en-US"/>
        </a:p>
      </dgm:t>
    </dgm:pt>
    <dgm:pt modelId="{0C20D913-307C-4CB6-85EF-EED3F041EF74}" type="pres">
      <dgm:prSet presAssocID="{81E529D5-1C7F-4366-8519-82DE90EF008F}" presName="childText" presStyleLbl="revTx" presStyleIdx="1" presStyleCnt="2">
        <dgm:presLayoutVars>
          <dgm:bulletEnabled val="1"/>
        </dgm:presLayoutVars>
      </dgm:prSet>
      <dgm:spPr/>
      <dgm:t>
        <a:bodyPr/>
        <a:lstStyle/>
        <a:p>
          <a:endParaRPr lang="en-US"/>
        </a:p>
      </dgm:t>
    </dgm:pt>
  </dgm:ptLst>
  <dgm:cxnLst>
    <dgm:cxn modelId="{209A5292-CFC6-4B45-B558-4C2CC7BEA90F}" srcId="{81E529D5-1C7F-4366-8519-82DE90EF008F}" destId="{92D3A303-3415-4F9F-BFA7-5F375076F568}" srcOrd="2" destOrd="0" parTransId="{D220F68A-F4A6-49E9-84FE-3752CF04850E}" sibTransId="{E560E8CE-DAD7-4D18-9457-F8C632C2F454}"/>
    <dgm:cxn modelId="{95ACA41B-CB3A-4E2C-98B9-3FAB22E983E0}" srcId="{81E529D5-1C7F-4366-8519-82DE90EF008F}" destId="{A2A08BEE-0FB3-4882-A402-CC2DA41928E0}" srcOrd="0" destOrd="0" parTransId="{610C1631-69B0-45AE-9555-44BFAE5062BA}" sibTransId="{12C01A95-7651-4CB1-8088-12580C844C35}"/>
    <dgm:cxn modelId="{73482437-ED42-4B34-924B-3EEF1EAD4E93}" srcId="{81E529D5-1C7F-4366-8519-82DE90EF008F}" destId="{A1C6C1F8-3512-4ED4-BF86-9DE21701716A}" srcOrd="1" destOrd="0" parTransId="{2F0F4EAE-25E7-4BCE-9B08-D69C2C1104A6}" sibTransId="{DFC0CF3D-C35A-4A02-8C0B-155A32BF8F42}"/>
    <dgm:cxn modelId="{2009E6C4-EC70-436C-BB46-549279DA7B0C}" type="presOf" srcId="{A2A08BEE-0FB3-4882-A402-CC2DA41928E0}" destId="{0C20D913-307C-4CB6-85EF-EED3F041EF74}" srcOrd="0" destOrd="0" presId="urn:microsoft.com/office/officeart/2005/8/layout/vList2"/>
    <dgm:cxn modelId="{82ABCCF8-27CA-4EE9-AC71-5A321E374EC3}" srcId="{69C48354-F840-403E-B464-94CF36E93600}" destId="{8EAFA44D-738C-4422-877A-EF4BFCAAFD9A}" srcOrd="2" destOrd="0" parTransId="{CC728106-8A11-421A-A5A1-D7300ACE1AEF}" sibTransId="{87B8B7D4-5CA8-4ABD-98D0-EC4C4CCE6591}"/>
    <dgm:cxn modelId="{F3A34ADD-6A11-453A-BC50-878F73CB11D3}" type="presOf" srcId="{92D3A303-3415-4F9F-BFA7-5F375076F568}" destId="{0C20D913-307C-4CB6-85EF-EED3F041EF74}" srcOrd="0" destOrd="2" presId="urn:microsoft.com/office/officeart/2005/8/layout/vList2"/>
    <dgm:cxn modelId="{3DA44BEE-AA5E-421C-8D4A-DC701E308735}" srcId="{C39DDDCD-6141-4C4F-A5B8-BC321B6C3BE9}" destId="{69C48354-F840-403E-B464-94CF36E93600}" srcOrd="0" destOrd="0" parTransId="{F556864D-44C1-4664-836A-86D7DDFA95AA}" sibTransId="{A2530AF1-1E3F-42FB-BBC4-DDF43D840032}"/>
    <dgm:cxn modelId="{B1771FBA-1789-4402-B5BF-63C4E6CE6BAD}" type="presOf" srcId="{559D5CFE-3887-4B6C-95DC-AAF1B4C5C052}" destId="{0C571637-59C3-40CE-991F-B6C012CD820B}" srcOrd="0" destOrd="1" presId="urn:microsoft.com/office/officeart/2005/8/layout/vList2"/>
    <dgm:cxn modelId="{3BEC799D-EAE0-43D6-88A9-8E4E3CB62021}" srcId="{69C48354-F840-403E-B464-94CF36E93600}" destId="{1BE40216-9C70-456A-8519-241D9A22FC6F}" srcOrd="0" destOrd="0" parTransId="{577D7627-2F4C-47A7-980F-188F5AEB38BE}" sibTransId="{1AC2350F-0BF1-4498-8781-3B998E6667B3}"/>
    <dgm:cxn modelId="{862D2CB5-94CB-4A70-B47F-AF8F02FDED53}" type="presOf" srcId="{1BE40216-9C70-456A-8519-241D9A22FC6F}" destId="{0C571637-59C3-40CE-991F-B6C012CD820B}" srcOrd="0" destOrd="0" presId="urn:microsoft.com/office/officeart/2005/8/layout/vList2"/>
    <dgm:cxn modelId="{C8D2CF35-560F-465E-9DE8-BD14C1A66120}" type="presOf" srcId="{81E529D5-1C7F-4366-8519-82DE90EF008F}" destId="{696D7FC0-BB78-4A73-A44F-EC77FB871AC6}" srcOrd="0" destOrd="0" presId="urn:microsoft.com/office/officeart/2005/8/layout/vList2"/>
    <dgm:cxn modelId="{5DD0BB66-4907-48EF-8F93-C477B139B059}" srcId="{69C48354-F840-403E-B464-94CF36E93600}" destId="{559D5CFE-3887-4B6C-95DC-AAF1B4C5C052}" srcOrd="1" destOrd="0" parTransId="{19C21C11-32D6-4BC0-9D5A-E26CB1F3B61F}" sibTransId="{349C6C38-F969-4456-BC67-07931461E688}"/>
    <dgm:cxn modelId="{77945C08-F326-4179-A60D-30364B0DF450}" type="presOf" srcId="{A1C6C1F8-3512-4ED4-BF86-9DE21701716A}" destId="{0C20D913-307C-4CB6-85EF-EED3F041EF74}" srcOrd="0" destOrd="1" presId="urn:microsoft.com/office/officeart/2005/8/layout/vList2"/>
    <dgm:cxn modelId="{40CA209B-86B4-4800-9FA4-BD759070EFED}" type="presOf" srcId="{8EAFA44D-738C-4422-877A-EF4BFCAAFD9A}" destId="{0C571637-59C3-40CE-991F-B6C012CD820B}" srcOrd="0" destOrd="2" presId="urn:microsoft.com/office/officeart/2005/8/layout/vList2"/>
    <dgm:cxn modelId="{929F8CCF-31A0-42E4-8B7C-9544A35AEB89}" srcId="{C39DDDCD-6141-4C4F-A5B8-BC321B6C3BE9}" destId="{81E529D5-1C7F-4366-8519-82DE90EF008F}" srcOrd="1" destOrd="0" parTransId="{BE2DAABC-2509-4C6E-9206-A2D0D4E0C2FC}" sibTransId="{BBD0B298-4DDD-4AA4-B8F7-9FEC690E0C40}"/>
    <dgm:cxn modelId="{77183E8A-F6AA-40E6-B0BF-DE5DEE186126}" type="presOf" srcId="{C39DDDCD-6141-4C4F-A5B8-BC321B6C3BE9}" destId="{B210837C-8862-469E-B617-42FF1B291B38}" srcOrd="0" destOrd="0" presId="urn:microsoft.com/office/officeart/2005/8/layout/vList2"/>
    <dgm:cxn modelId="{2DC560DD-BBCE-4C83-AD9B-7F97577D0715}" type="presOf" srcId="{69C48354-F840-403E-B464-94CF36E93600}" destId="{FCBE8DE3-AFC9-416B-8C13-4CD5BBB96651}" srcOrd="0" destOrd="0" presId="urn:microsoft.com/office/officeart/2005/8/layout/vList2"/>
    <dgm:cxn modelId="{8156ECE5-D990-4E10-B59C-8B5EE066CD4D}" type="presParOf" srcId="{B210837C-8862-469E-B617-42FF1B291B38}" destId="{FCBE8DE3-AFC9-416B-8C13-4CD5BBB96651}" srcOrd="0" destOrd="0" presId="urn:microsoft.com/office/officeart/2005/8/layout/vList2"/>
    <dgm:cxn modelId="{DEA175C3-974B-4930-A1C2-CCCF6E4A4A8F}" type="presParOf" srcId="{B210837C-8862-469E-B617-42FF1B291B38}" destId="{0C571637-59C3-40CE-991F-B6C012CD820B}" srcOrd="1" destOrd="0" presId="urn:microsoft.com/office/officeart/2005/8/layout/vList2"/>
    <dgm:cxn modelId="{9016CF38-EA61-4342-B9C2-6FC35EF134C4}" type="presParOf" srcId="{B210837C-8862-469E-B617-42FF1B291B38}" destId="{696D7FC0-BB78-4A73-A44F-EC77FB871AC6}" srcOrd="2" destOrd="0" presId="urn:microsoft.com/office/officeart/2005/8/layout/vList2"/>
    <dgm:cxn modelId="{CFD9E87B-9EB5-4D98-98E6-BE9FEF52BF5F}" type="presParOf" srcId="{B210837C-8862-469E-B617-42FF1B291B38}" destId="{0C20D913-307C-4CB6-85EF-EED3F041EF74}"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E8DE3-AFC9-416B-8C13-4CD5BBB96651}">
      <dsp:nvSpPr>
        <dsp:cNvPr id="0" name=""/>
        <dsp:cNvSpPr/>
      </dsp:nvSpPr>
      <dsp:spPr>
        <a:xfrm>
          <a:off x="0" y="132505"/>
          <a:ext cx="5884697" cy="626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Affordability</a:t>
          </a:r>
          <a:r>
            <a:rPr lang="en-US" sz="1800" kern="1200" baseline="30000" dirty="0" smtClean="0"/>
            <a:t>1,2</a:t>
          </a:r>
          <a:endParaRPr lang="en-US" sz="1800" kern="1200" baseline="30000" dirty="0"/>
        </a:p>
      </dsp:txBody>
      <dsp:txXfrm>
        <a:off x="30585" y="163090"/>
        <a:ext cx="5823527" cy="565365"/>
      </dsp:txXfrm>
    </dsp:sp>
    <dsp:sp modelId="{0C571637-59C3-40CE-991F-B6C012CD820B}">
      <dsp:nvSpPr>
        <dsp:cNvPr id="0" name=""/>
        <dsp:cNvSpPr/>
      </dsp:nvSpPr>
      <dsp:spPr>
        <a:xfrm>
          <a:off x="0" y="759040"/>
          <a:ext cx="5884697" cy="668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39"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b="1" kern="1200" dirty="0" smtClean="0">
              <a:solidFill>
                <a:prstClr val="black"/>
              </a:solidFill>
            </a:rPr>
            <a:t>45% </a:t>
          </a:r>
          <a:r>
            <a:rPr lang="en-US" sz="1300" kern="1200" dirty="0" smtClean="0">
              <a:solidFill>
                <a:prstClr val="black"/>
              </a:solidFill>
            </a:rPr>
            <a:t>of Americans say it would be difficult to pay an unexpected $500 medical bill</a:t>
          </a:r>
          <a:endParaRPr lang="en-US" sz="1300" kern="1200" dirty="0"/>
        </a:p>
        <a:p>
          <a:pPr marL="114300" lvl="1" indent="-114300" algn="l" defTabSz="577850">
            <a:lnSpc>
              <a:spcPct val="90000"/>
            </a:lnSpc>
            <a:spcBef>
              <a:spcPct val="0"/>
            </a:spcBef>
            <a:spcAft>
              <a:spcPct val="20000"/>
            </a:spcAft>
            <a:buChar char="••"/>
          </a:pPr>
          <a:r>
            <a:rPr lang="en-US" sz="1300" b="1" kern="1200" dirty="0" smtClean="0">
              <a:solidFill>
                <a:prstClr val="black"/>
              </a:solidFill>
            </a:rPr>
            <a:t>27% </a:t>
          </a:r>
          <a:r>
            <a:rPr lang="en-US" sz="1300" kern="1200" dirty="0" smtClean="0">
              <a:solidFill>
                <a:prstClr val="black"/>
              </a:solidFill>
            </a:rPr>
            <a:t>say they or a family member delayed getting needed care due to costs</a:t>
          </a:r>
          <a:endParaRPr lang="en-US" sz="1300" kern="1200" dirty="0">
            <a:solidFill>
              <a:prstClr val="black"/>
            </a:solidFill>
          </a:endParaRPr>
        </a:p>
        <a:p>
          <a:pPr marL="114300" lvl="1" indent="-114300" algn="l" defTabSz="577850">
            <a:lnSpc>
              <a:spcPct val="90000"/>
            </a:lnSpc>
            <a:spcBef>
              <a:spcPct val="0"/>
            </a:spcBef>
            <a:spcAft>
              <a:spcPct val="20000"/>
            </a:spcAft>
            <a:buChar char="••"/>
          </a:pPr>
          <a:r>
            <a:rPr lang="en-US" sz="1300" b="1" kern="1200" dirty="0" smtClean="0"/>
            <a:t>2</a:t>
          </a:r>
          <a:r>
            <a:rPr lang="en-US" sz="1300" kern="1200" dirty="0" smtClean="0"/>
            <a:t> of the top </a:t>
          </a:r>
          <a:r>
            <a:rPr lang="en-US" sz="1300" b="1" kern="1200" dirty="0" smtClean="0"/>
            <a:t>4</a:t>
          </a:r>
          <a:r>
            <a:rPr lang="en-US" sz="1300" kern="1200" dirty="0" smtClean="0"/>
            <a:t> American financial worries are about healthcare cost</a:t>
          </a:r>
        </a:p>
      </dsp:txBody>
      <dsp:txXfrm>
        <a:off x="0" y="759040"/>
        <a:ext cx="5884697" cy="668609"/>
      </dsp:txXfrm>
    </dsp:sp>
    <dsp:sp modelId="{696D7FC0-BB78-4A73-A44F-EC77FB871AC6}">
      <dsp:nvSpPr>
        <dsp:cNvPr id="0" name=""/>
        <dsp:cNvSpPr/>
      </dsp:nvSpPr>
      <dsp:spPr>
        <a:xfrm>
          <a:off x="0" y="1427650"/>
          <a:ext cx="5884697" cy="626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Confusion</a:t>
          </a:r>
          <a:r>
            <a:rPr lang="en-US" sz="1800" kern="1200" baseline="30000" dirty="0" smtClean="0">
              <a:solidFill>
                <a:schemeClr val="bg1"/>
              </a:solidFill>
            </a:rPr>
            <a:t>3</a:t>
          </a:r>
          <a:endParaRPr lang="en-US" sz="1800" kern="1200" baseline="30000" dirty="0"/>
        </a:p>
      </dsp:txBody>
      <dsp:txXfrm>
        <a:off x="30585" y="1458235"/>
        <a:ext cx="5823527" cy="565365"/>
      </dsp:txXfrm>
    </dsp:sp>
    <dsp:sp modelId="{0C20D913-307C-4CB6-85EF-EED3F041EF74}">
      <dsp:nvSpPr>
        <dsp:cNvPr id="0" name=""/>
        <dsp:cNvSpPr/>
      </dsp:nvSpPr>
      <dsp:spPr>
        <a:xfrm>
          <a:off x="0" y="2054185"/>
          <a:ext cx="5884697" cy="862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39"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b="1" kern="1200" dirty="0" smtClean="0"/>
            <a:t>32% </a:t>
          </a:r>
          <a:r>
            <a:rPr lang="en-US" sz="1300" b="0" kern="1200" dirty="0" smtClean="0"/>
            <a:t>of consumers are uncomfortable with </a:t>
          </a:r>
          <a:r>
            <a:rPr lang="en-US" sz="1300" kern="1200" dirty="0" smtClean="0"/>
            <a:t>their knowledge of benefits and healthcare</a:t>
          </a:r>
        </a:p>
        <a:p>
          <a:pPr marL="114300" lvl="1" indent="-114300" algn="l" defTabSz="577850">
            <a:lnSpc>
              <a:spcPct val="90000"/>
            </a:lnSpc>
            <a:spcBef>
              <a:spcPct val="0"/>
            </a:spcBef>
            <a:spcAft>
              <a:spcPct val="20000"/>
            </a:spcAft>
            <a:buChar char="••"/>
          </a:pPr>
          <a:r>
            <a:rPr lang="en-US" sz="1300" b="1" kern="1200" dirty="0" smtClean="0">
              <a:solidFill>
                <a:schemeClr val="tx1">
                  <a:lumMod val="75000"/>
                  <a:lumOff val="25000"/>
                </a:schemeClr>
              </a:solidFill>
            </a:rPr>
            <a:t>34% </a:t>
          </a:r>
          <a:r>
            <a:rPr lang="en-US" sz="1300" kern="1200" dirty="0" smtClean="0">
              <a:solidFill>
                <a:schemeClr val="tx1">
                  <a:lumMod val="75000"/>
                  <a:lumOff val="25000"/>
                </a:schemeClr>
              </a:solidFill>
            </a:rPr>
            <a:t>understand “co-insurance”</a:t>
          </a:r>
        </a:p>
        <a:p>
          <a:pPr marL="114300" lvl="1" indent="-114300" algn="l" defTabSz="577850">
            <a:lnSpc>
              <a:spcPct val="90000"/>
            </a:lnSpc>
            <a:spcBef>
              <a:spcPct val="0"/>
            </a:spcBef>
            <a:spcAft>
              <a:spcPct val="20000"/>
            </a:spcAft>
            <a:buChar char="••"/>
          </a:pPr>
          <a:r>
            <a:rPr lang="en-US" sz="1300" b="1" kern="1200" dirty="0" smtClean="0">
              <a:solidFill>
                <a:schemeClr val="tx1">
                  <a:lumMod val="75000"/>
                  <a:lumOff val="25000"/>
                </a:schemeClr>
              </a:solidFill>
            </a:rPr>
            <a:t>55% </a:t>
          </a:r>
          <a:r>
            <a:rPr lang="en-US" sz="1300" kern="1200" dirty="0" smtClean="0">
              <a:solidFill>
                <a:schemeClr val="tx1">
                  <a:lumMod val="75000"/>
                  <a:lumOff val="25000"/>
                </a:schemeClr>
              </a:solidFill>
            </a:rPr>
            <a:t>understand “max out-of-pocket expense”</a:t>
          </a:r>
          <a:endParaRPr lang="en-US" sz="1300" kern="1200" baseline="30000" dirty="0">
            <a:solidFill>
              <a:schemeClr val="tx1">
                <a:lumMod val="75000"/>
                <a:lumOff val="25000"/>
              </a:schemeClr>
            </a:solidFill>
          </a:endParaRPr>
        </a:p>
      </dsp:txBody>
      <dsp:txXfrm>
        <a:off x="0" y="2054185"/>
        <a:ext cx="5884697" cy="8621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0.31521</cdr:x>
      <cdr:y>0.28849</cdr:y>
    </cdr:from>
    <cdr:to>
      <cdr:x>0.98872</cdr:x>
      <cdr:y>0.58705</cdr:y>
    </cdr:to>
    <cdr:sp macro="" textlink="">
      <cdr:nvSpPr>
        <cdr:cNvPr id="2" name="TextBox 21"/>
        <cdr:cNvSpPr txBox="1"/>
      </cdr:nvSpPr>
      <cdr:spPr>
        <a:xfrm xmlns:a="http://schemas.openxmlformats.org/drawingml/2006/main">
          <a:off x="373095" y="386617"/>
          <a:ext cx="797181"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000" b="1" dirty="0" smtClean="0">
              <a:solidFill>
                <a:srgbClr val="00263E"/>
              </a:solidFill>
              <a:latin typeface="Calibri"/>
              <a:cs typeface="Calibri"/>
            </a:rPr>
            <a:t>7</a:t>
          </a:r>
          <a:r>
            <a:rPr lang="en-US" sz="2000" b="1" dirty="0">
              <a:solidFill>
                <a:srgbClr val="00263E"/>
              </a:solidFill>
              <a:latin typeface="Calibri"/>
              <a:cs typeface="Calibri"/>
            </a:rPr>
            <a:t>7</a:t>
          </a:r>
          <a:r>
            <a:rPr lang="en-US" sz="2000" b="1" dirty="0" smtClean="0">
              <a:solidFill>
                <a:srgbClr val="00263E"/>
              </a:solidFill>
              <a:latin typeface="Calibri"/>
              <a:cs typeface="Calibri"/>
            </a:rPr>
            <a:t>%</a:t>
          </a:r>
          <a:endParaRPr lang="en-US" sz="2000" b="1" dirty="0">
            <a:solidFill>
              <a:srgbClr val="00263E"/>
            </a:solidFill>
            <a:latin typeface="Calibri"/>
            <a:cs typeface="Calibri"/>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0.32649</cdr:x>
      <cdr:y>0.30672</cdr:y>
    </cdr:from>
    <cdr:to>
      <cdr:x>1</cdr:x>
      <cdr:y>0.60528</cdr:y>
    </cdr:to>
    <cdr:sp macro="" textlink="">
      <cdr:nvSpPr>
        <cdr:cNvPr id="2" name="TextBox 21"/>
        <cdr:cNvSpPr txBox="1"/>
      </cdr:nvSpPr>
      <cdr:spPr>
        <a:xfrm xmlns:a="http://schemas.openxmlformats.org/drawingml/2006/main">
          <a:off x="386447" y="411041"/>
          <a:ext cx="797181"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smtClean="0">
              <a:solidFill>
                <a:srgbClr val="00263E"/>
              </a:solidFill>
              <a:latin typeface="Calibri"/>
              <a:cs typeface="Calibri"/>
            </a:rPr>
            <a:t>85%</a:t>
          </a:r>
          <a:endParaRPr lang="en-US" sz="2000" b="1" dirty="0">
            <a:solidFill>
              <a:srgbClr val="00263E"/>
            </a:solidFill>
            <a:latin typeface="Calibri"/>
            <a:cs typeface="Calibri"/>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742"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97513" y="0"/>
            <a:ext cx="2982742" cy="465138"/>
          </a:xfrm>
          <a:prstGeom prst="rect">
            <a:avLst/>
          </a:prstGeom>
        </p:spPr>
        <p:txBody>
          <a:bodyPr vert="horz" lIns="91440" tIns="45720" rIns="91440" bIns="45720" rtlCol="0"/>
          <a:lstStyle>
            <a:lvl1pPr algn="r">
              <a:defRPr sz="1200"/>
            </a:lvl1pPr>
          </a:lstStyle>
          <a:p>
            <a:fld id="{06F9B230-A293-4B9F-8244-F579CE953247}" type="datetimeFigureOut">
              <a:rPr lang="en-US" smtClean="0"/>
              <a:t>5/26/2017</a:t>
            </a:fld>
            <a:endParaRPr lang="en-US" dirty="0"/>
          </a:p>
        </p:txBody>
      </p:sp>
      <p:sp>
        <p:nvSpPr>
          <p:cNvPr id="4" name="Footer Placeholder 3"/>
          <p:cNvSpPr>
            <a:spLocks noGrp="1"/>
          </p:cNvSpPr>
          <p:nvPr>
            <p:ph type="ftr" sz="quarter" idx="2"/>
          </p:nvPr>
        </p:nvSpPr>
        <p:spPr>
          <a:xfrm>
            <a:off x="1" y="8829675"/>
            <a:ext cx="2982742"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97513" y="8829675"/>
            <a:ext cx="2982742" cy="465138"/>
          </a:xfrm>
          <a:prstGeom prst="rect">
            <a:avLst/>
          </a:prstGeom>
        </p:spPr>
        <p:txBody>
          <a:bodyPr vert="horz" lIns="91440" tIns="45720" rIns="91440" bIns="45720" rtlCol="0" anchor="b"/>
          <a:lstStyle>
            <a:lvl1pPr algn="r">
              <a:defRPr sz="1200"/>
            </a:lvl1pPr>
          </a:lstStyle>
          <a:p>
            <a:fld id="{069DC504-90AA-4285-8EDE-48296BF43B15}" type="slidenum">
              <a:rPr lang="en-US" smtClean="0"/>
              <a:t>‹#›</a:t>
            </a:fld>
            <a:endParaRPr lang="en-US" dirty="0"/>
          </a:p>
        </p:txBody>
      </p:sp>
    </p:spTree>
    <p:extLst>
      <p:ext uri="{BB962C8B-B14F-4D97-AF65-F5344CB8AC3E}">
        <p14:creationId xmlns:p14="http://schemas.microsoft.com/office/powerpoint/2010/main" val="36495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779036"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194605" y="0"/>
            <a:ext cx="1685615" cy="464820"/>
          </a:xfrm>
          <a:prstGeom prst="rect">
            <a:avLst/>
          </a:prstGeom>
        </p:spPr>
        <p:txBody>
          <a:bodyPr vert="horz" lIns="93177" tIns="46589" rIns="93177" bIns="46589" rtlCol="0"/>
          <a:lstStyle>
            <a:lvl1pPr algn="r">
              <a:defRPr sz="1200"/>
            </a:lvl1pPr>
          </a:lstStyle>
          <a:p>
            <a:fld id="{565AAE34-1704-484D-BF9F-D0EA82F99C4E}" type="datetimeFigureOut">
              <a:rPr lang="en-US" smtClean="0"/>
              <a:t>5/26/2017</a:t>
            </a:fld>
            <a:endParaRPr lang="en-US" dirty="0"/>
          </a:p>
        </p:txBody>
      </p:sp>
      <p:sp>
        <p:nvSpPr>
          <p:cNvPr id="4" name="Slide Image Placeholder 3"/>
          <p:cNvSpPr>
            <a:spLocks noGrp="1" noRot="1" noChangeAspect="1"/>
          </p:cNvSpPr>
          <p:nvPr>
            <p:ph type="sldImg" idx="2"/>
          </p:nvPr>
        </p:nvSpPr>
        <p:spPr>
          <a:xfrm>
            <a:off x="342900" y="696913"/>
            <a:ext cx="6196013"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3177" tIns="46589" rIns="93177" bIns="46589" rtlCol="0" anchor="b"/>
          <a:lstStyle>
            <a:lvl1pPr algn="r">
              <a:defRPr sz="1200"/>
            </a:lvl1pPr>
          </a:lstStyle>
          <a:p>
            <a:fld id="{8CB45B59-88E1-44B3-A13B-1B79FF37197D}" type="slidenum">
              <a:rPr lang="en-US" smtClean="0"/>
              <a:t>‹#›</a:t>
            </a:fld>
            <a:endParaRPr lang="en-US" dirty="0"/>
          </a:p>
        </p:txBody>
      </p:sp>
    </p:spTree>
    <p:extLst>
      <p:ext uri="{BB962C8B-B14F-4D97-AF65-F5344CB8AC3E}">
        <p14:creationId xmlns:p14="http://schemas.microsoft.com/office/powerpoint/2010/main" val="2152066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CB45B59-88E1-44B3-A13B-1B79FF37197D}" type="slidenum">
              <a:rPr lang="en-US" smtClean="0">
                <a:solidFill>
                  <a:prstClr val="black"/>
                </a:solidFill>
              </a:rPr>
              <a:pPr/>
              <a:t>1</a:t>
            </a:fld>
            <a:endParaRPr lang="en-US" dirty="0">
              <a:solidFill>
                <a:prstClr val="black"/>
              </a:solidFill>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43433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Replace these with a </a:t>
            </a:r>
            <a:r>
              <a:rPr lang="en-US" dirty="0" err="1" smtClean="0">
                <a:solidFill>
                  <a:srgbClr val="FF0000"/>
                </a:solidFill>
              </a:rPr>
              <a:t>CoreSource</a:t>
            </a:r>
            <a:r>
              <a:rPr lang="en-US" dirty="0" smtClean="0">
                <a:solidFill>
                  <a:srgbClr val="FF0000"/>
                </a:solidFill>
              </a:rPr>
              <a:t> example of two if we have good ones.</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8CB45B59-88E1-44B3-A13B-1B79FF37197D}" type="slidenum">
              <a:rPr lang="en-US" smtClean="0"/>
              <a:t>10</a:t>
            </a:fld>
            <a:endParaRPr lang="en-US" dirty="0"/>
          </a:p>
        </p:txBody>
      </p:sp>
    </p:spTree>
    <p:extLst>
      <p:ext uri="{BB962C8B-B14F-4D97-AF65-F5344CB8AC3E}">
        <p14:creationId xmlns:p14="http://schemas.microsoft.com/office/powerpoint/2010/main" val="2288742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brief look at my area of expertise, </a:t>
            </a:r>
            <a:r>
              <a:rPr lang="en-US" dirty="0" err="1" smtClean="0"/>
              <a:t>CoreSource</a:t>
            </a:r>
            <a:r>
              <a:rPr lang="en-US" dirty="0" smtClean="0"/>
              <a:t>. You have materials in your folders about the other three Trustmark businesses, and we have representatives here from the three middle-market focused businesses who can answer questions and provide more information.</a:t>
            </a:r>
            <a:endParaRPr lang="en-US" dirty="0"/>
          </a:p>
        </p:txBody>
      </p:sp>
      <p:sp>
        <p:nvSpPr>
          <p:cNvPr id="4" name="Slide Number Placeholder 3"/>
          <p:cNvSpPr>
            <a:spLocks noGrp="1"/>
          </p:cNvSpPr>
          <p:nvPr>
            <p:ph type="sldNum" sz="quarter" idx="10"/>
          </p:nvPr>
        </p:nvSpPr>
        <p:spPr/>
        <p:txBody>
          <a:bodyPr/>
          <a:lstStyle/>
          <a:p>
            <a:fld id="{8CB45B59-88E1-44B3-A13B-1B79FF37197D}" type="slidenum">
              <a:rPr lang="en-US" smtClean="0"/>
              <a:t>11</a:t>
            </a:fld>
            <a:endParaRPr lang="en-US" dirty="0"/>
          </a:p>
        </p:txBody>
      </p:sp>
    </p:spTree>
    <p:extLst>
      <p:ext uri="{BB962C8B-B14F-4D97-AF65-F5344CB8AC3E}">
        <p14:creationId xmlns:p14="http://schemas.microsoft.com/office/powerpoint/2010/main" val="771553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fontAlgn="auto">
              <a:spcBef>
                <a:spcPts val="0"/>
              </a:spcBef>
              <a:spcAft>
                <a:spcPts val="0"/>
              </a:spcAft>
              <a:defRPr/>
            </a:pPr>
            <a:r>
              <a:rPr lang="en-US" b="1" dirty="0" smtClean="0">
                <a:solidFill>
                  <a:srgbClr val="0C58A9"/>
                </a:solidFill>
                <a:latin typeface="Arial"/>
                <a:ea typeface="+mn-ea"/>
                <a:cs typeface="Arial"/>
              </a:rPr>
              <a:t>Range of Services = Competitive Differentiator</a:t>
            </a:r>
            <a:endParaRPr lang="en-US" b="1" dirty="0" smtClean="0">
              <a:solidFill>
                <a:schemeClr val="tx1">
                  <a:lumMod val="65000"/>
                  <a:lumOff val="35000"/>
                </a:schemeClr>
              </a:solidFill>
              <a:latin typeface="Arial"/>
              <a:ea typeface="+mn-ea"/>
              <a:cs typeface="Arial"/>
            </a:endParaRPr>
          </a:p>
          <a:p>
            <a:pPr fontAlgn="auto">
              <a:spcBef>
                <a:spcPts val="0"/>
              </a:spcBef>
              <a:spcAft>
                <a:spcPts val="0"/>
              </a:spcAft>
              <a:defRPr/>
            </a:pPr>
            <a:r>
              <a:rPr lang="en-US" b="1" dirty="0" smtClean="0">
                <a:solidFill>
                  <a:schemeClr val="tx1">
                    <a:lumMod val="65000"/>
                    <a:lumOff val="35000"/>
                  </a:schemeClr>
                </a:solidFill>
                <a:latin typeface="Arial"/>
                <a:ea typeface="+mn-ea"/>
                <a:cs typeface="Arial"/>
              </a:rPr>
              <a:t>More resources and range of services than local and regional TPAs</a:t>
            </a:r>
            <a:endParaRPr lang="en-US" dirty="0" smtClean="0">
              <a:solidFill>
                <a:schemeClr val="tx1">
                  <a:lumMod val="65000"/>
                  <a:lumOff val="35000"/>
                </a:schemeClr>
              </a:solidFill>
              <a:ea typeface="+mn-ea"/>
              <a:cs typeface="+mn-cs"/>
            </a:endParaRPr>
          </a:p>
          <a:p>
            <a:pPr fontAlgn="auto">
              <a:spcBef>
                <a:spcPts val="0"/>
              </a:spcBef>
              <a:spcAft>
                <a:spcPts val="0"/>
              </a:spcAft>
              <a:defRPr/>
            </a:pPr>
            <a:endParaRPr lang="en-US" dirty="0">
              <a:ea typeface="+mn-ea"/>
              <a:cs typeface="+mn-cs"/>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A9CB904A-E9F5-2E45-B4AA-C36CF51ADF70}" type="slidenum">
              <a:rPr lang="en-US"/>
              <a:pPr fontAlgn="base">
                <a:spcBef>
                  <a:spcPct val="0"/>
                </a:spcBef>
                <a:spcAft>
                  <a:spcPct val="0"/>
                </a:spcAft>
              </a:pPr>
              <a:t>12</a:t>
            </a:fld>
            <a:endParaRPr lang="en-US"/>
          </a:p>
        </p:txBody>
      </p:sp>
    </p:spTree>
    <p:extLst>
      <p:ext uri="{BB962C8B-B14F-4D97-AF65-F5344CB8AC3E}">
        <p14:creationId xmlns:p14="http://schemas.microsoft.com/office/powerpoint/2010/main" val="1211837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value proposition.</a:t>
            </a:r>
            <a:endParaRPr lang="en-US" dirty="0"/>
          </a:p>
        </p:txBody>
      </p:sp>
      <p:sp>
        <p:nvSpPr>
          <p:cNvPr id="4" name="Slide Number Placeholder 3"/>
          <p:cNvSpPr>
            <a:spLocks noGrp="1"/>
          </p:cNvSpPr>
          <p:nvPr>
            <p:ph type="sldNum" sz="quarter" idx="10"/>
          </p:nvPr>
        </p:nvSpPr>
        <p:spPr/>
        <p:txBody>
          <a:bodyPr/>
          <a:lstStyle/>
          <a:p>
            <a:fld id="{8CB45B59-88E1-44B3-A13B-1B79FF37197D}" type="slidenum">
              <a:rPr lang="en-US" smtClean="0"/>
              <a:t>13</a:t>
            </a:fld>
            <a:endParaRPr lang="en-US" dirty="0"/>
          </a:p>
        </p:txBody>
      </p:sp>
    </p:spTree>
    <p:extLst>
      <p:ext uri="{BB962C8B-B14F-4D97-AF65-F5344CB8AC3E}">
        <p14:creationId xmlns:p14="http://schemas.microsoft.com/office/powerpoint/2010/main" val="1072101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B45B59-88E1-44B3-A13B-1B79FF37197D}" type="slidenum">
              <a:rPr lang="en-US" smtClean="0"/>
              <a:t>14</a:t>
            </a:fld>
            <a:endParaRPr lang="en-US" dirty="0"/>
          </a:p>
        </p:txBody>
      </p:sp>
    </p:spTree>
    <p:extLst>
      <p:ext uri="{BB962C8B-B14F-4D97-AF65-F5344CB8AC3E}">
        <p14:creationId xmlns:p14="http://schemas.microsoft.com/office/powerpoint/2010/main" val="1756655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C0DCB-BC96-47AA-8E6F-A25E904C3BC2}" type="slidenum">
              <a:rPr lang="en-US" smtClean="0"/>
              <a:t>16</a:t>
            </a:fld>
            <a:endParaRPr lang="en-US" dirty="0"/>
          </a:p>
        </p:txBody>
      </p:sp>
    </p:spTree>
    <p:extLst>
      <p:ext uri="{BB962C8B-B14F-4D97-AF65-F5344CB8AC3E}">
        <p14:creationId xmlns:p14="http://schemas.microsoft.com/office/powerpoint/2010/main" val="2201634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Closing sequence:</a:t>
            </a:r>
          </a:p>
          <a:p>
            <a:endParaRPr lang="en-US" dirty="0"/>
          </a:p>
          <a:p>
            <a:r>
              <a:rPr lang="en-US" dirty="0" smtClean="0"/>
              <a:t>Why Trustmark?</a:t>
            </a:r>
          </a:p>
          <a:p>
            <a:pPr marL="171450" indent="-171450">
              <a:buFont typeface="Arial" panose="020B0604020202020204" pitchFamily="34" charset="0"/>
              <a:buChar char="•"/>
            </a:pPr>
            <a:r>
              <a:rPr lang="en-US" dirty="0" smtClean="0"/>
              <a:t>Because, like you, we listen to understand what needed, then offer solutions rather than a list of products.</a:t>
            </a:r>
          </a:p>
          <a:p>
            <a:pPr marL="171450" indent="-171450">
              <a:buFont typeface="Arial" panose="020B0604020202020204" pitchFamily="34" charset="0"/>
              <a:buChar char="•"/>
            </a:pPr>
            <a:r>
              <a:rPr lang="en-US" dirty="0" smtClean="0"/>
              <a:t>Because we have the right combination of capabilities to seamlessly serve the unique needs of middle market </a:t>
            </a:r>
            <a:r>
              <a:rPr lang="en-US" smtClean="0"/>
              <a:t>and larger employers</a:t>
            </a:r>
            <a:r>
              <a:rPr lang="en-US" dirty="0" smtClean="0"/>
              <a:t>.</a:t>
            </a:r>
          </a:p>
          <a:p>
            <a:pPr marL="171450" indent="-171450">
              <a:buFont typeface="Arial" panose="020B0604020202020204" pitchFamily="34" charset="0"/>
              <a:buChar char="•"/>
            </a:pPr>
            <a:r>
              <a:rPr lang="en-US" dirty="0" smtClean="0"/>
              <a:t>Because we provide technology solutions, such as reports, apps that link directly to vital benefit information, a wellness platform that supports each employee’s personal path to wellbeing, and more.</a:t>
            </a:r>
          </a:p>
          <a:p>
            <a:pPr marL="171450" indent="-171450">
              <a:buFont typeface="Arial" panose="020B0604020202020204" pitchFamily="34" charset="0"/>
              <a:buChar char="•"/>
            </a:pPr>
            <a:r>
              <a:rPr lang="en-US" dirty="0" smtClean="0"/>
              <a:t>Because we conduct proprietary consumer research and share our insights with you to help bridge the gap between what employers think their employees want and what they really want out of their benefit plan.</a:t>
            </a:r>
          </a:p>
          <a:p>
            <a:pPr marL="171450" indent="-171450">
              <a:buFont typeface="Arial" panose="020B0604020202020204" pitchFamily="34" charset="0"/>
              <a:buChar char="•"/>
            </a:pPr>
            <a:r>
              <a:rPr lang="en-US" dirty="0" smtClean="0"/>
              <a:t>Because we offer complete marketing support to drive engagement and help your clients sustain a destination workplace.</a:t>
            </a:r>
          </a:p>
          <a:p>
            <a:pPr marL="171450" indent="-171450">
              <a:buFont typeface="Arial" panose="020B0604020202020204" pitchFamily="34" charset="0"/>
              <a:buChar char="•"/>
            </a:pPr>
            <a:r>
              <a:rPr lang="en-US" dirty="0" smtClean="0"/>
              <a:t>Because, like you, we understand not just how and what, but why we’re in business – and shared mission to increase wellbeing through better health and greater financial security. </a:t>
            </a:r>
            <a:endParaRPr lang="en-US" dirty="0"/>
          </a:p>
        </p:txBody>
      </p:sp>
      <p:sp>
        <p:nvSpPr>
          <p:cNvPr id="4" name="Slide Number Placeholder 3"/>
          <p:cNvSpPr>
            <a:spLocks noGrp="1"/>
          </p:cNvSpPr>
          <p:nvPr>
            <p:ph type="sldNum" sz="quarter" idx="10"/>
          </p:nvPr>
        </p:nvSpPr>
        <p:spPr/>
        <p:txBody>
          <a:bodyPr/>
          <a:lstStyle/>
          <a:p>
            <a:fld id="{8CB45B59-88E1-44B3-A13B-1B79FF37197D}" type="slidenum">
              <a:rPr lang="en-US" smtClean="0"/>
              <a:t>21</a:t>
            </a:fld>
            <a:endParaRPr lang="en-US" dirty="0"/>
          </a:p>
        </p:txBody>
      </p:sp>
    </p:spTree>
    <p:extLst>
      <p:ext uri="{BB962C8B-B14F-4D97-AF65-F5344CB8AC3E}">
        <p14:creationId xmlns:p14="http://schemas.microsoft.com/office/powerpoint/2010/main" val="1936727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B45B59-88E1-44B3-A13B-1B79FF37197D}" type="slidenum">
              <a:rPr lang="en-US" smtClean="0"/>
              <a:t>22</a:t>
            </a:fld>
            <a:endParaRPr lang="en-US" dirty="0"/>
          </a:p>
        </p:txBody>
      </p:sp>
    </p:spTree>
    <p:extLst>
      <p:ext uri="{BB962C8B-B14F-4D97-AF65-F5344CB8AC3E}">
        <p14:creationId xmlns:p14="http://schemas.microsoft.com/office/powerpoint/2010/main" val="213244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It’s great to be part of Gallagher Benefit Services first ever Global Sales Conference. </a:t>
            </a:r>
            <a:r>
              <a:rPr lang="en-US" dirty="0">
                <a:solidFill>
                  <a:srgbClr val="FF0000"/>
                </a:solidFill>
              </a:rPr>
              <a:t>[Introduce yourself, role, time with company, etc.] </a:t>
            </a:r>
          </a:p>
          <a:p>
            <a:endParaRPr lang="en-US" dirty="0"/>
          </a:p>
          <a:p>
            <a:r>
              <a:rPr lang="en-US" dirty="0"/>
              <a:t>Trustmark may not be a name that all of you recognize. I’m here to change that.</a:t>
            </a:r>
          </a:p>
          <a:p>
            <a:endParaRPr lang="en-US" dirty="0"/>
          </a:p>
          <a:p>
            <a:r>
              <a:rPr lang="en-US" dirty="0"/>
              <a:t>We may not have a high profile, but we have a long history and deep expertise in across a broad range of employee benefits.</a:t>
            </a:r>
          </a:p>
          <a:p>
            <a:endParaRPr lang="en-US" dirty="0"/>
          </a:p>
          <a:p>
            <a:r>
              <a:rPr lang="en-US" dirty="0"/>
              <a:t>And two of our four businesses have been partnering with Gallagher for many years. We see many similarities between Trustmark and Gallagher – your values, your approach and your commitment to helping organization create and sustain a destination workplace. </a:t>
            </a:r>
          </a:p>
          <a:p>
            <a:endParaRPr lang="en-US" dirty="0"/>
          </a:p>
          <a:p>
            <a:r>
              <a:rPr lang="en-US" dirty="0"/>
              <a:t>I’m going to kick this off with a two-minute video that introduces the four businesses that are Trustmark. Then I’ll cover some areas of specific overlap in focus and markets. That will lead to a more in-depth look at the business I represent</a:t>
            </a:r>
            <a:r>
              <a:rPr lang="en-US" dirty="0" smtClean="0"/>
              <a:t>, </a:t>
            </a:r>
            <a:r>
              <a:rPr lang="en-US" dirty="0" err="1" smtClean="0"/>
              <a:t>CoreSource</a:t>
            </a:r>
            <a:r>
              <a:rPr lang="en-US" dirty="0" smtClean="0"/>
              <a:t>, </a:t>
            </a:r>
            <a:r>
              <a:rPr lang="en-US" dirty="0"/>
              <a:t>and a case study in one of Gallagher’s main areas of focus, </a:t>
            </a:r>
            <a:r>
              <a:rPr lang="en-US" dirty="0" smtClean="0"/>
              <a:t>.</a:t>
            </a:r>
            <a:endParaRPr lang="en-US" dirty="0"/>
          </a:p>
          <a:p>
            <a:endParaRPr lang="en-US" dirty="0"/>
          </a:p>
          <a:p>
            <a:r>
              <a:rPr lang="en-US" dirty="0"/>
              <a:t>I’ll close with how we are the right partner to help you deliver for your clients. Because this relationship is one we want to grow aggressively – to our mutual benefit. </a:t>
            </a:r>
          </a:p>
          <a:p>
            <a:endParaRPr lang="en-US" dirty="0"/>
          </a:p>
          <a:p>
            <a:r>
              <a:rPr lang="en-US" dirty="0"/>
              <a:t>[Click to play overview video]</a:t>
            </a:r>
          </a:p>
          <a:p>
            <a:endParaRPr lang="en-US" dirty="0"/>
          </a:p>
        </p:txBody>
      </p:sp>
      <p:sp>
        <p:nvSpPr>
          <p:cNvPr id="4" name="Slide Number Placeholder 3"/>
          <p:cNvSpPr>
            <a:spLocks noGrp="1"/>
          </p:cNvSpPr>
          <p:nvPr>
            <p:ph type="sldNum" sz="quarter" idx="10"/>
          </p:nvPr>
        </p:nvSpPr>
        <p:spPr/>
        <p:txBody>
          <a:bodyPr/>
          <a:lstStyle/>
          <a:p>
            <a:fld id="{8CB45B59-88E1-44B3-A13B-1B79FF37197D}" type="slidenum">
              <a:rPr lang="en-US" smtClean="0"/>
              <a:t>2</a:t>
            </a:fld>
            <a:endParaRPr lang="en-US" dirty="0"/>
          </a:p>
        </p:txBody>
      </p:sp>
    </p:spTree>
    <p:extLst>
      <p:ext uri="{BB962C8B-B14F-4D97-AF65-F5344CB8AC3E}">
        <p14:creationId xmlns:p14="http://schemas.microsoft.com/office/powerpoint/2010/main" val="1400004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B45B59-88E1-44B3-A13B-1B79FF37197D}" type="slidenum">
              <a:rPr lang="en-US" smtClean="0"/>
              <a:t>3</a:t>
            </a:fld>
            <a:endParaRPr lang="en-US" dirty="0"/>
          </a:p>
        </p:txBody>
      </p:sp>
    </p:spTree>
    <p:extLst>
      <p:ext uri="{BB962C8B-B14F-4D97-AF65-F5344CB8AC3E}">
        <p14:creationId xmlns:p14="http://schemas.microsoft.com/office/powerpoint/2010/main" val="1921878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B45B59-88E1-44B3-A13B-1B79FF37197D}" type="slidenum">
              <a:rPr lang="en-US" smtClean="0"/>
              <a:t>4</a:t>
            </a:fld>
            <a:endParaRPr lang="en-US" dirty="0"/>
          </a:p>
        </p:txBody>
      </p:sp>
    </p:spTree>
    <p:extLst>
      <p:ext uri="{BB962C8B-B14F-4D97-AF65-F5344CB8AC3E}">
        <p14:creationId xmlns:p14="http://schemas.microsoft.com/office/powerpoint/2010/main" val="3662742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8946" y="4415790"/>
            <a:ext cx="6083922" cy="4183380"/>
          </a:xfrm>
        </p:spPr>
        <p:txBody>
          <a:bodyPr/>
          <a:lstStyle/>
          <a:p>
            <a:r>
              <a:rPr lang="en-US" dirty="0" smtClean="0"/>
              <a:t>As you saw in the video, the One Gallagher theme resonates with us because Trustmark’s businesses are working more closely together than ever before. </a:t>
            </a:r>
          </a:p>
          <a:p>
            <a:endParaRPr lang="en-US" dirty="0"/>
          </a:p>
          <a:p>
            <a:r>
              <a:rPr lang="en-US" dirty="0" smtClean="0"/>
              <a:t>Here’s what makes Trustmark different. We’re big enough to have the resources to innovate and deliver sophisticated employee benefit solutions. But we’re small enough to still be a relationship-based company. What do I mean by that? For us, the relationship comes first. The products and services are all there and available, but we listen to you to learn what you’re clients’ biggest most difficult challenges are so we aren’t pushing products, but driving toward sustainable solutions that achieve their goals.</a:t>
            </a:r>
          </a:p>
          <a:p>
            <a:endParaRPr lang="en-US" dirty="0"/>
          </a:p>
          <a:p>
            <a:r>
              <a:rPr lang="en-US" dirty="0" smtClean="0"/>
              <a:t>How do we do that? Through four businesses that each bring long experience and deep expertise to a different aspect of employees benefits. </a:t>
            </a:r>
          </a:p>
          <a:p>
            <a:pPr marL="171450" indent="-171450">
              <a:buFont typeface="Arial" panose="020B0604020202020204" pitchFamily="34" charset="0"/>
              <a:buChar char="•"/>
            </a:pPr>
            <a:r>
              <a:rPr lang="en-US" dirty="0" smtClean="0"/>
              <a:t>Trustmark Voluntary Benefit Solutions offers financial protection to employees that fits their life stage and priorities – all designed by listening to what they care about and need most.</a:t>
            </a:r>
          </a:p>
          <a:p>
            <a:pPr marL="171450" indent="-171450">
              <a:buFont typeface="Arial" panose="020B0604020202020204" pitchFamily="34" charset="0"/>
              <a:buChar char="•"/>
            </a:pPr>
            <a:r>
              <a:rPr lang="en-US" dirty="0" err="1" smtClean="0"/>
              <a:t>CoreSource</a:t>
            </a:r>
            <a:r>
              <a:rPr lang="en-US" dirty="0" smtClean="0"/>
              <a:t> is one of the largest third-party health plan administrators in the country, with more technology and resources than regional TPAs to design a complete, seamless benefit plan and greater flexibility to suite individual business needs than the large national carriers.</a:t>
            </a:r>
          </a:p>
          <a:p>
            <a:pPr marL="171450" indent="-171450">
              <a:buFont typeface="Arial" panose="020B0604020202020204" pitchFamily="34" charset="0"/>
              <a:buChar char="•"/>
            </a:pPr>
            <a:r>
              <a:rPr lang="en-US" dirty="0" err="1" smtClean="0"/>
              <a:t>HealthFitness</a:t>
            </a:r>
            <a:r>
              <a:rPr lang="en-US" dirty="0" smtClean="0"/>
              <a:t> delivers population health and fitness center management, combining a proven, science-based behavior change model with people-based, personalized paths to wellness.</a:t>
            </a:r>
          </a:p>
          <a:p>
            <a:pPr marL="171450" indent="-171450">
              <a:buFont typeface="Arial" panose="020B0604020202020204" pitchFamily="34" charset="0"/>
              <a:buChar char="•"/>
            </a:pPr>
            <a:r>
              <a:rPr lang="en-US" dirty="0" smtClean="0"/>
              <a:t>Starmark provides self-funding options for small businesses, down to 5 employees.</a:t>
            </a:r>
          </a:p>
          <a:p>
            <a:r>
              <a:rPr lang="en-US" dirty="0" smtClean="0"/>
              <a:t>It’s all about earning and maintaining trust. Helping you solve your clients complex employee benefit challenges. Trustmark Voluntary Benefit Solutions, </a:t>
            </a:r>
            <a:r>
              <a:rPr lang="en-US" dirty="0" err="1" smtClean="0"/>
              <a:t>CoreSource</a:t>
            </a:r>
            <a:r>
              <a:rPr lang="en-US" dirty="0" smtClean="0"/>
              <a:t>, </a:t>
            </a:r>
            <a:r>
              <a:rPr lang="en-US" dirty="0" err="1" smtClean="0"/>
              <a:t>HealthFitness</a:t>
            </a:r>
            <a:r>
              <a:rPr lang="en-US" dirty="0" smtClean="0"/>
              <a:t> and Starmark.</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CB45B59-88E1-44B3-A13B-1B79FF37197D}" type="slidenum">
              <a:rPr lang="en-US" smtClean="0"/>
              <a:t>5</a:t>
            </a:fld>
            <a:endParaRPr lang="en-US" dirty="0"/>
          </a:p>
        </p:txBody>
      </p:sp>
    </p:spTree>
    <p:extLst>
      <p:ext uri="{BB962C8B-B14F-4D97-AF65-F5344CB8AC3E}">
        <p14:creationId xmlns:p14="http://schemas.microsoft.com/office/powerpoint/2010/main" val="2926431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got these icons from your team because we wanted to show how our areas of expertise line up with your core competencies. </a:t>
            </a:r>
          </a:p>
          <a:p>
            <a:endParaRPr lang="en-US" dirty="0"/>
          </a:p>
          <a:p>
            <a:r>
              <a:rPr lang="en-US" dirty="0"/>
              <a:t>With so much change in the benefits industry, it’s critical to work with a partner with experience helping clients navigate those complexities. Trustmark has that experience.</a:t>
            </a:r>
          </a:p>
          <a:p>
            <a:endParaRPr lang="en-US" dirty="0"/>
          </a:p>
          <a:p>
            <a:r>
              <a:rPr lang="en-US" dirty="0" err="1"/>
              <a:t>HealthFitness</a:t>
            </a:r>
            <a:r>
              <a:rPr lang="en-US" dirty="0"/>
              <a:t> of course has been providing health and wellness services since 1975 and helps employers drive participation through a culture of health</a:t>
            </a:r>
            <a:r>
              <a:rPr lang="en-US" dirty="0" smtClean="0"/>
              <a:t>.</a:t>
            </a:r>
            <a:endParaRPr lang="en-US" dirty="0"/>
          </a:p>
          <a:p>
            <a:endParaRPr lang="en-US" dirty="0"/>
          </a:p>
          <a:p>
            <a:r>
              <a:rPr lang="en-US" dirty="0" err="1"/>
              <a:t>CoreSource</a:t>
            </a:r>
            <a:r>
              <a:rPr lang="en-US" dirty="0"/>
              <a:t> provides detailed reports and </a:t>
            </a:r>
            <a:r>
              <a:rPr lang="en-US" dirty="0" smtClean="0"/>
              <a:t>plan analytics </a:t>
            </a:r>
            <a:r>
              <a:rPr lang="en-US" dirty="0"/>
              <a:t>to help you support your clients in </a:t>
            </a:r>
            <a:r>
              <a:rPr lang="en-US" dirty="0" smtClean="0"/>
              <a:t>managing costs, increasing employee satisfaction with their benefit plan and achieving </a:t>
            </a:r>
            <a:r>
              <a:rPr lang="en-US" dirty="0"/>
              <a:t>sustainable results.</a:t>
            </a:r>
          </a:p>
          <a:p>
            <a:endParaRPr lang="en-US" dirty="0"/>
          </a:p>
          <a:p>
            <a:r>
              <a:rPr lang="en-US" dirty="0"/>
              <a:t>And Trustmark Voluntary Benefit Solutions of course specializes in voluntary benefits, including Universal Life with Living Benefits, as well as HR and benefits technology that simplifies administration. </a:t>
            </a:r>
          </a:p>
          <a:p>
            <a:endParaRPr lang="en-US" dirty="0"/>
          </a:p>
        </p:txBody>
      </p:sp>
      <p:sp>
        <p:nvSpPr>
          <p:cNvPr id="4" name="Slide Number Placeholder 3"/>
          <p:cNvSpPr>
            <a:spLocks noGrp="1"/>
          </p:cNvSpPr>
          <p:nvPr>
            <p:ph type="sldNum" sz="quarter" idx="10"/>
          </p:nvPr>
        </p:nvSpPr>
        <p:spPr/>
        <p:txBody>
          <a:bodyPr/>
          <a:lstStyle/>
          <a:p>
            <a:fld id="{8CB45B59-88E1-44B3-A13B-1B79FF37197D}" type="slidenum">
              <a:rPr lang="en-US" smtClean="0"/>
              <a:t>6</a:t>
            </a:fld>
            <a:endParaRPr lang="en-US" dirty="0"/>
          </a:p>
        </p:txBody>
      </p:sp>
    </p:spTree>
    <p:extLst>
      <p:ext uri="{BB962C8B-B14F-4D97-AF65-F5344CB8AC3E}">
        <p14:creationId xmlns:p14="http://schemas.microsoft.com/office/powerpoint/2010/main" val="3104600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aligned as well on the industries we serve. </a:t>
            </a:r>
          </a:p>
          <a:p>
            <a:endParaRPr lang="en-US" dirty="0"/>
          </a:p>
          <a:p>
            <a:r>
              <a:rPr lang="en-US" dirty="0" err="1"/>
              <a:t>CoreSource</a:t>
            </a:r>
            <a:r>
              <a:rPr lang="en-US" dirty="0"/>
              <a:t> specializes in hospitals and health systems, but also serves municipalities and religious and nonprofit organizations</a:t>
            </a:r>
            <a:r>
              <a:rPr lang="en-US" dirty="0" smtClean="0"/>
              <a:t>. </a:t>
            </a:r>
            <a:r>
              <a:rPr lang="en-US" dirty="0">
                <a:solidFill>
                  <a:srgbClr val="FF0000"/>
                </a:solidFill>
              </a:rPr>
              <a:t>[Say a bit more about this – bring </a:t>
            </a:r>
            <a:r>
              <a:rPr lang="en-US" dirty="0" smtClean="0">
                <a:solidFill>
                  <a:srgbClr val="FF0000"/>
                </a:solidFill>
              </a:rPr>
              <a:t>in anything we’re </a:t>
            </a:r>
            <a:r>
              <a:rPr lang="en-US" dirty="0">
                <a:solidFill>
                  <a:srgbClr val="FF0000"/>
                </a:solidFill>
              </a:rPr>
              <a:t>missing.]</a:t>
            </a:r>
          </a:p>
          <a:p>
            <a:endParaRPr lang="en-US" dirty="0"/>
          </a:p>
          <a:p>
            <a:r>
              <a:rPr lang="en-US" dirty="0" err="1"/>
              <a:t>HealthFitness</a:t>
            </a:r>
            <a:r>
              <a:rPr lang="en-US" dirty="0"/>
              <a:t> has a growing niche in serving universities, while also meeting the demands of a number of Fortune 50 clients. </a:t>
            </a:r>
            <a:endParaRPr lang="en-US" dirty="0" smtClean="0"/>
          </a:p>
          <a:p>
            <a:endParaRPr lang="en-US" dirty="0"/>
          </a:p>
          <a:p>
            <a:r>
              <a:rPr lang="en-US" dirty="0"/>
              <a:t>And many of our shared clients in Trustmark Voluntary Benefit Solutions are in the public sector – school systems, municipalities and more.</a:t>
            </a:r>
          </a:p>
        </p:txBody>
      </p:sp>
      <p:sp>
        <p:nvSpPr>
          <p:cNvPr id="4" name="Slide Number Placeholder 3"/>
          <p:cNvSpPr>
            <a:spLocks noGrp="1"/>
          </p:cNvSpPr>
          <p:nvPr>
            <p:ph type="sldNum" sz="quarter" idx="10"/>
          </p:nvPr>
        </p:nvSpPr>
        <p:spPr/>
        <p:txBody>
          <a:bodyPr/>
          <a:lstStyle/>
          <a:p>
            <a:fld id="{8CB45B59-88E1-44B3-A13B-1B79FF37197D}" type="slidenum">
              <a:rPr lang="en-US" smtClean="0"/>
              <a:t>7</a:t>
            </a:fld>
            <a:endParaRPr lang="en-US" dirty="0"/>
          </a:p>
        </p:txBody>
      </p:sp>
    </p:spTree>
    <p:extLst>
      <p:ext uri="{BB962C8B-B14F-4D97-AF65-F5344CB8AC3E}">
        <p14:creationId xmlns:p14="http://schemas.microsoft.com/office/powerpoint/2010/main" val="146628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we share a specific commitment to middle market employers. While </a:t>
            </a:r>
            <a:r>
              <a:rPr lang="en-US" dirty="0" err="1" smtClean="0"/>
              <a:t>HealthFitness</a:t>
            </a:r>
            <a:r>
              <a:rPr lang="en-US" dirty="0" smtClean="0"/>
              <a:t> has traditionally served large employers, we are investing in a new technology platform that will enable them to bring wellness programming to midsize companies that has until now only been available (and scalable) for large employers.</a:t>
            </a:r>
          </a:p>
          <a:p>
            <a:endParaRPr lang="en-US" dirty="0"/>
          </a:p>
          <a:p>
            <a:r>
              <a:rPr lang="en-US" dirty="0" smtClean="0"/>
              <a:t>This means Trustmark has three businesses strategically – and culturally – aligned to help you bring together a wide range of expertise to benefit your clients.</a:t>
            </a:r>
          </a:p>
          <a:p>
            <a:endParaRPr lang="en-US" dirty="0"/>
          </a:p>
        </p:txBody>
      </p:sp>
      <p:sp>
        <p:nvSpPr>
          <p:cNvPr id="4" name="Slide Number Placeholder 3"/>
          <p:cNvSpPr>
            <a:spLocks noGrp="1"/>
          </p:cNvSpPr>
          <p:nvPr>
            <p:ph type="sldNum" sz="quarter" idx="10"/>
          </p:nvPr>
        </p:nvSpPr>
        <p:spPr/>
        <p:txBody>
          <a:bodyPr/>
          <a:lstStyle/>
          <a:p>
            <a:fld id="{6BB2285D-D372-49D5-BF6B-3FED71294D0D}" type="slidenum">
              <a:rPr lang="en-US" smtClean="0"/>
              <a:t>8</a:t>
            </a:fld>
            <a:endParaRPr lang="en-US"/>
          </a:p>
        </p:txBody>
      </p:sp>
    </p:spTree>
    <p:extLst>
      <p:ext uri="{BB962C8B-B14F-4D97-AF65-F5344CB8AC3E}">
        <p14:creationId xmlns:p14="http://schemas.microsoft.com/office/powerpoint/2010/main" val="4270797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relationship is a growing one that we want to continue to expand. These are just a few of the Gallagher clients that get third-party administrative services from </a:t>
            </a:r>
            <a:r>
              <a:rPr lang="en-US" dirty="0" err="1"/>
              <a:t>CoreSource</a:t>
            </a:r>
            <a:r>
              <a:rPr lang="en-US" dirty="0"/>
              <a:t> or voluntary benefits from Trustmark Voluntary Benefit Solutions</a:t>
            </a:r>
            <a:r>
              <a:rPr lang="en-US" dirty="0" smtClean="0"/>
              <a:t>.</a:t>
            </a:r>
            <a:endParaRPr lang="en-US" dirty="0"/>
          </a:p>
          <a:p>
            <a:endParaRPr lang="en-US" dirty="0"/>
          </a:p>
        </p:txBody>
      </p:sp>
      <p:sp>
        <p:nvSpPr>
          <p:cNvPr id="4" name="Slide Number Placeholder 3"/>
          <p:cNvSpPr>
            <a:spLocks noGrp="1"/>
          </p:cNvSpPr>
          <p:nvPr>
            <p:ph type="sldNum" sz="quarter" idx="10"/>
          </p:nvPr>
        </p:nvSpPr>
        <p:spPr/>
        <p:txBody>
          <a:bodyPr/>
          <a:lstStyle/>
          <a:p>
            <a:fld id="{8CB45B59-88E1-44B3-A13B-1B79FF37197D}" type="slidenum">
              <a:rPr lang="en-US" smtClean="0"/>
              <a:t>9</a:t>
            </a:fld>
            <a:endParaRPr lang="en-US" dirty="0"/>
          </a:p>
        </p:txBody>
      </p:sp>
    </p:spTree>
    <p:extLst>
      <p:ext uri="{BB962C8B-B14F-4D97-AF65-F5344CB8AC3E}">
        <p14:creationId xmlns:p14="http://schemas.microsoft.com/office/powerpoint/2010/main" val="161259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3240" y="1157464"/>
            <a:ext cx="8229600" cy="833120"/>
          </a:xfrm>
        </p:spPr>
        <p:txBody>
          <a:bodyPr/>
          <a:lstStyle>
            <a:lvl1pPr>
              <a:defRPr>
                <a:solidFill>
                  <a:srgbClr val="5E2751"/>
                </a:solidFill>
                <a:latin typeface="NewsGoth Cn BT" panose="020B0506020202030204" pitchFamily="34" charset="0"/>
              </a:defRPr>
            </a:lvl1pPr>
          </a:lstStyle>
          <a:p>
            <a:r>
              <a:rPr lang="en-US" dirty="0"/>
              <a:t>Click to edit Master title style</a:t>
            </a:r>
          </a:p>
        </p:txBody>
      </p:sp>
      <p:sp>
        <p:nvSpPr>
          <p:cNvPr id="3" name="Content Placeholder 2"/>
          <p:cNvSpPr>
            <a:spLocks noGrp="1"/>
          </p:cNvSpPr>
          <p:nvPr>
            <p:ph idx="1"/>
          </p:nvPr>
        </p:nvSpPr>
        <p:spPr>
          <a:xfrm>
            <a:off x="457200" y="1933502"/>
            <a:ext cx="8229600" cy="2673400"/>
          </a:xfrm>
        </p:spPr>
        <p:txBody>
          <a:bodyPr>
            <a:normAutofit/>
          </a:bodyPr>
          <a:lstStyle>
            <a:lvl1pPr>
              <a:buClr>
                <a:srgbClr val="5E2751"/>
              </a:buClr>
              <a:defRPr sz="1400">
                <a:latin typeface="NewsGoth Cn BT" panose="020B0506020202030204" pitchFamily="34" charset="0"/>
              </a:defRPr>
            </a:lvl1pPr>
            <a:lvl2pPr>
              <a:buClr>
                <a:srgbClr val="5E2751"/>
              </a:buClr>
              <a:defRPr sz="1200">
                <a:latin typeface="NewsGoth Cn BT" panose="020B0506020202030204" pitchFamily="34" charset="0"/>
              </a:defRPr>
            </a:lvl2pPr>
            <a:lvl3pPr>
              <a:buClr>
                <a:srgbClr val="5E2751"/>
              </a:buClr>
              <a:defRPr sz="1100">
                <a:latin typeface="NewsGoth Cn BT" panose="020B0506020202030204" pitchFamily="34" charset="0"/>
              </a:defRPr>
            </a:lvl3pPr>
            <a:lvl4pPr>
              <a:buClr>
                <a:srgbClr val="5E2751"/>
              </a:buClr>
              <a:defRPr sz="1050">
                <a:latin typeface="NewsGoth Cn BT" panose="020B0506020202030204" pitchFamily="34" charset="0"/>
              </a:defRPr>
            </a:lvl4pPr>
            <a:lvl5pPr>
              <a:buClr>
                <a:srgbClr val="5E2751"/>
              </a:buClr>
              <a:defRPr sz="1000">
                <a:latin typeface="NewsGoth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90589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
        <p:nvSpPr>
          <p:cNvPr id="3" name="Text Placeholder 2"/>
          <p:cNvSpPr>
            <a:spLocks noGrp="1"/>
          </p:cNvSpPr>
          <p:nvPr>
            <p:ph type="body" idx="1" hasCustomPrompt="1"/>
          </p:nvPr>
        </p:nvSpPr>
        <p:spPr bwMode="white">
          <a:xfrm>
            <a:off x="467669" y="2571749"/>
            <a:ext cx="8229600" cy="502920"/>
          </a:xfrm>
        </p:spPr>
        <p:txBody>
          <a:bodyPr vert="horz" lIns="0" tIns="0" rIns="0" bIns="0" rtlCol="0">
            <a:noAutofit/>
          </a:bodyPr>
          <a:lstStyle>
            <a:lvl1pPr marL="115888" indent="-115888">
              <a:buNone/>
              <a:defRPr lang="en-US" sz="1800" b="1" cap="all" baseline="0" dirty="0" smtClean="0">
                <a:solidFill>
                  <a:srgbClr val="CCD5DA"/>
                </a:solidFill>
              </a:defRPr>
            </a:lvl1pPr>
          </a:lstStyle>
          <a:p>
            <a:pPr marL="0" lvl="0" indent="0"/>
            <a:r>
              <a:rPr lang="en-US" dirty="0"/>
              <a:t>Click to ADD SUBTITLE</a:t>
            </a:r>
          </a:p>
        </p:txBody>
      </p:sp>
      <p:sp>
        <p:nvSpPr>
          <p:cNvPr id="2" name="Title 1"/>
          <p:cNvSpPr>
            <a:spLocks noGrp="1"/>
          </p:cNvSpPr>
          <p:nvPr>
            <p:ph type="title" hasCustomPrompt="1"/>
          </p:nvPr>
        </p:nvSpPr>
        <p:spPr>
          <a:xfrm>
            <a:off x="467669" y="1789938"/>
            <a:ext cx="8229600" cy="685800"/>
          </a:xfrm>
        </p:spPr>
        <p:txBody>
          <a:bodyPr tIns="0" bIns="0" anchor="b" anchorCtr="0"/>
          <a:lstStyle>
            <a:lvl1pPr algn="l">
              <a:lnSpc>
                <a:spcPct val="80000"/>
              </a:lnSpc>
              <a:defRPr sz="4600" b="1" cap="all">
                <a:latin typeface="NewsGoth Cn BT" panose="020B0506020202030204" pitchFamily="34" charset="0"/>
              </a:defRPr>
            </a:lvl1pPr>
          </a:lstStyle>
          <a:p>
            <a:r>
              <a:rPr lang="en-US" dirty="0"/>
              <a:t>SECTION HEADER</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199" y="322978"/>
            <a:ext cx="3027061" cy="595853"/>
          </a:xfrm>
          <a:prstGeom prst="rect">
            <a:avLst/>
          </a:prstGeom>
        </p:spPr>
      </p:pic>
      <p:sp>
        <p:nvSpPr>
          <p:cNvPr id="16" name="TextBox 15"/>
          <p:cNvSpPr txBox="1"/>
          <p:nvPr userDrawn="1"/>
        </p:nvSpPr>
        <p:spPr>
          <a:xfrm>
            <a:off x="6610205" y="4907047"/>
            <a:ext cx="1968403" cy="107722"/>
          </a:xfrm>
          <a:prstGeom prst="rect">
            <a:avLst/>
          </a:prstGeom>
          <a:noFill/>
        </p:spPr>
        <p:txBody>
          <a:bodyPr wrap="square" lIns="0" tIns="0" rIns="0" bIns="0" rtlCol="0">
            <a:spAutoFit/>
          </a:bodyPr>
          <a:lstStyle/>
          <a:p>
            <a:pPr algn="r">
              <a:spcAft>
                <a:spcPts val="200"/>
              </a:spcAft>
            </a:pPr>
            <a:r>
              <a:rPr kumimoji="0" lang="en-US" sz="700" b="0" i="0" u="none" strike="noStrike" kern="1200" cap="none" spc="0" normalizeH="0" baseline="0" noProof="0" dirty="0" smtClean="0">
                <a:ln>
                  <a:noFill/>
                </a:ln>
                <a:solidFill>
                  <a:schemeClr val="bg1"/>
                </a:solidFill>
                <a:effectLst/>
                <a:uLnTx/>
                <a:uFillTx/>
                <a:latin typeface="+mn-lt"/>
                <a:ea typeface="+mn-ea"/>
                <a:cs typeface="+mn-cs"/>
              </a:rPr>
              <a:t>17GBS31661A</a:t>
            </a:r>
            <a:endParaRPr lang="en-US" sz="1400" dirty="0" smtClean="0">
              <a:solidFill>
                <a:schemeClr val="bg1"/>
              </a:solidFill>
            </a:endParaRPr>
          </a:p>
        </p:txBody>
      </p:sp>
      <p:sp>
        <p:nvSpPr>
          <p:cNvPr id="18" name="TextBox 17"/>
          <p:cNvSpPr txBox="1"/>
          <p:nvPr userDrawn="1"/>
        </p:nvSpPr>
        <p:spPr>
          <a:xfrm>
            <a:off x="8697269" y="4888086"/>
            <a:ext cx="446730" cy="153888"/>
          </a:xfrm>
          <a:prstGeom prst="rect">
            <a:avLst/>
          </a:prstGeom>
          <a:noFill/>
        </p:spPr>
        <p:txBody>
          <a:bodyPr wrap="square" lIns="0" tIns="0" rIns="0" bIns="0" rtlCol="0">
            <a:spAutoFit/>
          </a:bodyPr>
          <a:lstStyle/>
          <a:p>
            <a:pPr>
              <a:spcAft>
                <a:spcPts val="200"/>
              </a:spcAft>
            </a:pPr>
            <a:fld id="{4A67FDC0-5599-4D00-947B-8409288179ED}" type="slidenum">
              <a:rPr lang="en-US" sz="1000" smtClean="0">
                <a:solidFill>
                  <a:schemeClr val="bg1"/>
                </a:solidFill>
              </a:rPr>
              <a:t>‹#›</a:t>
            </a:fld>
            <a:endParaRPr lang="en-US" sz="1000" dirty="0" smtClean="0">
              <a:solidFill>
                <a:schemeClr val="bg1"/>
              </a:solidFill>
            </a:endParaRPr>
          </a:p>
        </p:txBody>
      </p:sp>
      <p:sp>
        <p:nvSpPr>
          <p:cNvPr id="17" name="TextBox 16"/>
          <p:cNvSpPr txBox="1"/>
          <p:nvPr userDrawn="1"/>
        </p:nvSpPr>
        <p:spPr>
          <a:xfrm>
            <a:off x="371938" y="4285810"/>
            <a:ext cx="8548696" cy="276999"/>
          </a:xfrm>
          <a:prstGeom prst="rect">
            <a:avLst/>
          </a:prstGeom>
          <a:noFill/>
        </p:spPr>
        <p:txBody>
          <a:bodyPr wrap="square" lIns="0" tIns="0" rIns="0" bIns="0" rtlCol="0">
            <a:spAutoFit/>
          </a:bodyPr>
          <a:lstStyle/>
          <a:p>
            <a:pPr>
              <a:lnSpc>
                <a:spcPct val="90000"/>
              </a:lnSpc>
              <a:spcAft>
                <a:spcPts val="200"/>
              </a:spcAft>
            </a:pPr>
            <a:r>
              <a:rPr lang="en-US" sz="2000" b="1" dirty="0" smtClean="0">
                <a:solidFill>
                  <a:srgbClr val="00AFAB"/>
                </a:solidFill>
                <a:latin typeface="NewsGoth Cn BT" panose="020B0506020202030204" pitchFamily="34" charset="0"/>
              </a:rPr>
              <a:t>EMPOWERING OUR CLIENTS TO COMPETE, SUCCEED AND PROSPER</a:t>
            </a:r>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460" y="3330707"/>
            <a:ext cx="5850469" cy="975078"/>
          </a:xfrm>
          <a:prstGeom prst="rect">
            <a:avLst/>
          </a:prstGeom>
        </p:spPr>
      </p:pic>
    </p:spTree>
    <p:extLst>
      <p:ext uri="{BB962C8B-B14F-4D97-AF65-F5344CB8AC3E}">
        <p14:creationId xmlns:p14="http://schemas.microsoft.com/office/powerpoint/2010/main" val="67969442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180" y="1913248"/>
            <a:ext cx="4008450" cy="3320994"/>
          </a:xfrm>
        </p:spPr>
        <p:txBody>
          <a:bodyPr vert="horz" lIns="0" tIns="0" rIns="0" bIns="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83755" y="1913248"/>
            <a:ext cx="4010025" cy="3320994"/>
          </a:xfrm>
        </p:spPr>
        <p:txBody>
          <a:bodyPr vert="horz" lIns="0" tIns="0" rIns="0" bIns="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64180" y="1199345"/>
            <a:ext cx="8229600" cy="833120"/>
          </a:xfrm>
        </p:spPr>
        <p:txBody>
          <a:bodyPr/>
          <a:lstStyle>
            <a:lvl1pPr>
              <a:defRPr>
                <a:solidFill>
                  <a:srgbClr val="5E2751"/>
                </a:solidFill>
              </a:defRPr>
            </a:lvl1pPr>
          </a:lstStyle>
          <a:p>
            <a:r>
              <a:rPr lang="en-US" dirty="0"/>
              <a:t>Click to edit Master title style</a:t>
            </a:r>
          </a:p>
        </p:txBody>
      </p:sp>
    </p:spTree>
    <p:extLst>
      <p:ext uri="{BB962C8B-B14F-4D97-AF65-F5344CB8AC3E}">
        <p14:creationId xmlns:p14="http://schemas.microsoft.com/office/powerpoint/2010/main" val="36506072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5319" y="1241226"/>
            <a:ext cx="8229600" cy="833120"/>
          </a:xfrm>
        </p:spPr>
        <p:txBody>
          <a:bodyPr/>
          <a:lstStyle>
            <a:lvl1pPr>
              <a:defRPr>
                <a:solidFill>
                  <a:srgbClr val="5E2751"/>
                </a:solidFill>
                <a:latin typeface="NewsGoth Cn BT" panose="020B0506020202030204" pitchFamily="34" charset="0"/>
              </a:defRPr>
            </a:lvl1pPr>
          </a:lstStyle>
          <a:p>
            <a:r>
              <a:rPr lang="en-US" dirty="0"/>
              <a:t>Click to edit Master title style</a:t>
            </a:r>
          </a:p>
        </p:txBody>
      </p:sp>
    </p:spTree>
    <p:extLst>
      <p:ext uri="{BB962C8B-B14F-4D97-AF65-F5344CB8AC3E}">
        <p14:creationId xmlns:p14="http://schemas.microsoft.com/office/powerpoint/2010/main" val="35738318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6" name="Straight Connector 5"/>
          <p:cNvCxnSpPr/>
          <p:nvPr userDrawn="1"/>
        </p:nvCxnSpPr>
        <p:spPr>
          <a:xfrm>
            <a:off x="457200" y="4603750"/>
            <a:ext cx="8229600" cy="0"/>
          </a:xfrm>
          <a:prstGeom prst="line">
            <a:avLst/>
          </a:prstGeom>
          <a:ln w="6350">
            <a:solidFill>
              <a:srgbClr val="CCCCCC"/>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642" y="4721545"/>
            <a:ext cx="1799722" cy="355208"/>
          </a:xfrm>
          <a:prstGeom prst="rect">
            <a:avLst/>
          </a:prstGeom>
        </p:spPr>
      </p:pic>
    </p:spTree>
    <p:extLst>
      <p:ext uri="{BB962C8B-B14F-4D97-AF65-F5344CB8AC3E}">
        <p14:creationId xmlns:p14="http://schemas.microsoft.com/office/powerpoint/2010/main" val="153975905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Title Slide - No Photo">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
        <p:nvSpPr>
          <p:cNvPr id="2" name="Title 1"/>
          <p:cNvSpPr>
            <a:spLocks noGrp="1"/>
          </p:cNvSpPr>
          <p:nvPr>
            <p:ph type="ctrTitle" hasCustomPrompt="1"/>
          </p:nvPr>
        </p:nvSpPr>
        <p:spPr>
          <a:xfrm>
            <a:off x="457199" y="1020199"/>
            <a:ext cx="8229601" cy="955087"/>
          </a:xfrm>
        </p:spPr>
        <p:txBody>
          <a:bodyPr tIns="0" bIns="0" anchor="b" anchorCtr="0"/>
          <a:lstStyle>
            <a:lvl1pPr>
              <a:lnSpc>
                <a:spcPct val="80000"/>
              </a:lnSpc>
              <a:defRPr sz="3800" b="1" cap="all" baseline="0">
                <a:latin typeface="NewsGoth Cn BT" panose="020B0506020202030204" pitchFamily="34" charset="0"/>
              </a:defRPr>
            </a:lvl1pPr>
          </a:lstStyle>
          <a:p>
            <a:r>
              <a:rPr lang="en-US" dirty="0"/>
              <a:t>PRESENTATION TITLE</a:t>
            </a:r>
          </a:p>
        </p:txBody>
      </p:sp>
      <p:sp>
        <p:nvSpPr>
          <p:cNvPr id="3" name="Subtitle 2"/>
          <p:cNvSpPr>
            <a:spLocks noGrp="1"/>
          </p:cNvSpPr>
          <p:nvPr>
            <p:ph type="subTitle" idx="1" hasCustomPrompt="1"/>
          </p:nvPr>
        </p:nvSpPr>
        <p:spPr bwMode="white">
          <a:xfrm>
            <a:off x="457199" y="2007609"/>
            <a:ext cx="8229601" cy="337820"/>
          </a:xfrm>
        </p:spPr>
        <p:txBody>
          <a:bodyPr>
            <a:noAutofit/>
          </a:bodyPr>
          <a:lstStyle>
            <a:lvl1pPr marL="0" indent="0" algn="l">
              <a:buNone/>
              <a:defRPr sz="2000" b="1" cap="all" baseline="0">
                <a:solidFill>
                  <a:schemeClr val="bg1"/>
                </a:solidFill>
                <a:latin typeface="NewsGoth Cn BT" panose="020B0506020202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4" name="Date Placeholder 3"/>
          <p:cNvSpPr>
            <a:spLocks noGrp="1"/>
          </p:cNvSpPr>
          <p:nvPr>
            <p:ph type="dt" sz="half" idx="10"/>
          </p:nvPr>
        </p:nvSpPr>
        <p:spPr bwMode="white">
          <a:xfrm>
            <a:off x="457200" y="2351839"/>
            <a:ext cx="3130420" cy="251823"/>
          </a:xfrm>
          <a:prstGeom prst="rect">
            <a:avLst/>
          </a:prstGeom>
        </p:spPr>
        <p:txBody>
          <a:bodyPr lIns="0" tIns="0" rIns="0" bIns="0"/>
          <a:lstStyle>
            <a:lvl1pPr algn="l">
              <a:defRPr sz="1400" b="1">
                <a:solidFill>
                  <a:srgbClr val="CCD5DA"/>
                </a:solidFill>
                <a:latin typeface="NewsGoth Cn BT" panose="020B0506020202030204" pitchFamily="34" charset="0"/>
              </a:defRPr>
            </a:lvl1pPr>
          </a:lstStyle>
          <a:p>
            <a:r>
              <a:rPr lang="en-US" dirty="0" smtClean="0"/>
              <a:t>DATE</a:t>
            </a:r>
            <a:endParaRPr lang="en-US" dirty="0"/>
          </a:p>
        </p:txBody>
      </p:sp>
      <p:sp>
        <p:nvSpPr>
          <p:cNvPr id="9" name="TextBox 8"/>
          <p:cNvSpPr txBox="1"/>
          <p:nvPr userDrawn="1"/>
        </p:nvSpPr>
        <p:spPr>
          <a:xfrm>
            <a:off x="371938" y="4285810"/>
            <a:ext cx="8454562" cy="276999"/>
          </a:xfrm>
          <a:prstGeom prst="rect">
            <a:avLst/>
          </a:prstGeom>
          <a:noFill/>
        </p:spPr>
        <p:txBody>
          <a:bodyPr wrap="square" lIns="0" tIns="0" rIns="0" bIns="0" rtlCol="0">
            <a:spAutoFit/>
          </a:bodyPr>
          <a:lstStyle/>
          <a:p>
            <a:pPr>
              <a:lnSpc>
                <a:spcPct val="90000"/>
              </a:lnSpc>
              <a:spcAft>
                <a:spcPts val="200"/>
              </a:spcAft>
            </a:pPr>
            <a:r>
              <a:rPr lang="en-US" sz="2000" b="1" dirty="0" smtClean="0">
                <a:solidFill>
                  <a:srgbClr val="00AFAB"/>
                </a:solidFill>
                <a:latin typeface="NewsGoth Cn BT" panose="020B0506020202030204" pitchFamily="34" charset="0"/>
              </a:rPr>
              <a:t>EMPOWERING OUR</a:t>
            </a:r>
            <a:r>
              <a:rPr lang="en-US" sz="2000" b="1" baseline="0" dirty="0" smtClean="0">
                <a:solidFill>
                  <a:srgbClr val="00AFAB"/>
                </a:solidFill>
                <a:latin typeface="NewsGoth Cn BT" panose="020B0506020202030204" pitchFamily="34" charset="0"/>
              </a:rPr>
              <a:t> </a:t>
            </a:r>
            <a:r>
              <a:rPr lang="en-US" sz="2000" b="1" dirty="0" smtClean="0">
                <a:solidFill>
                  <a:srgbClr val="00AFAB"/>
                </a:solidFill>
                <a:latin typeface="NewsGoth Cn BT" panose="020B0506020202030204" pitchFamily="34" charset="0"/>
              </a:rPr>
              <a:t>CLIENTS TO COMPETE, SUCCEED AND PROSPER</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199" y="322978"/>
            <a:ext cx="3027061" cy="595853"/>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460" y="3330707"/>
            <a:ext cx="5850469" cy="975078"/>
          </a:xfrm>
          <a:prstGeom prst="rect">
            <a:avLst/>
          </a:prstGeom>
        </p:spPr>
      </p:pic>
    </p:spTree>
    <p:extLst>
      <p:ext uri="{BB962C8B-B14F-4D97-AF65-F5344CB8AC3E}">
        <p14:creationId xmlns:p14="http://schemas.microsoft.com/office/powerpoint/2010/main" val="421606865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6.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white">
          <a:xfrm>
            <a:off x="457200" y="40640"/>
            <a:ext cx="8229600" cy="833120"/>
          </a:xfrm>
          <a:prstGeom prst="rect">
            <a:avLst/>
          </a:prstGeom>
        </p:spPr>
        <p:txBody>
          <a:bodyPr vert="horz" lIns="0" tIns="146304" rIns="0" bIns="91440" rtlCol="0" anchor="ctr">
            <a:noAutofit/>
          </a:bodyPr>
          <a:lstStyle/>
          <a:p>
            <a:r>
              <a:rPr lang="en-US" dirty="0"/>
              <a:t>Click to edit Master title style</a:t>
            </a:r>
          </a:p>
        </p:txBody>
      </p:sp>
      <p:sp>
        <p:nvSpPr>
          <p:cNvPr id="3" name="Text Placeholder 2"/>
          <p:cNvSpPr>
            <a:spLocks noGrp="1"/>
          </p:cNvSpPr>
          <p:nvPr>
            <p:ph type="body" idx="1"/>
          </p:nvPr>
        </p:nvSpPr>
        <p:spPr>
          <a:xfrm>
            <a:off x="457200" y="1310451"/>
            <a:ext cx="8229600" cy="308704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457200" y="4603750"/>
            <a:ext cx="8229600" cy="0"/>
          </a:xfrm>
          <a:prstGeom prst="line">
            <a:avLst/>
          </a:prstGeom>
          <a:ln w="6350">
            <a:solidFill>
              <a:srgbClr val="CCCCCC"/>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2642" y="4721545"/>
            <a:ext cx="1799722" cy="355208"/>
          </a:xfrm>
          <a:prstGeom prst="rect">
            <a:avLst/>
          </a:prstGeom>
        </p:spPr>
      </p:pic>
      <p:sp>
        <p:nvSpPr>
          <p:cNvPr id="12" name="TextBox 11"/>
          <p:cNvSpPr txBox="1"/>
          <p:nvPr userDrawn="1"/>
        </p:nvSpPr>
        <p:spPr>
          <a:xfrm>
            <a:off x="6610205" y="4907047"/>
            <a:ext cx="1968403" cy="107722"/>
          </a:xfrm>
          <a:prstGeom prst="rect">
            <a:avLst/>
          </a:prstGeom>
          <a:noFill/>
        </p:spPr>
        <p:txBody>
          <a:bodyPr wrap="square" lIns="0" tIns="0" rIns="0" bIns="0" rtlCol="0">
            <a:spAutoFit/>
          </a:bodyPr>
          <a:lstStyle/>
          <a:p>
            <a:pPr algn="r">
              <a:spcAft>
                <a:spcPts val="200"/>
              </a:spcAft>
            </a:pPr>
            <a:r>
              <a:rPr kumimoji="0" lang="en-US" sz="700" b="0" i="0" u="none" strike="noStrike" kern="1200" cap="none" spc="0" normalizeH="0" baseline="0" noProof="0" dirty="0" smtClean="0">
                <a:ln>
                  <a:noFill/>
                </a:ln>
                <a:solidFill>
                  <a:srgbClr val="00263E"/>
                </a:solidFill>
                <a:effectLst/>
                <a:uLnTx/>
                <a:uFillTx/>
                <a:latin typeface="+mn-lt"/>
                <a:ea typeface="+mn-ea"/>
                <a:cs typeface="+mn-cs"/>
              </a:rPr>
              <a:t>17GBS31661A</a:t>
            </a:r>
            <a:endParaRPr lang="en-US" sz="1400" dirty="0" smtClean="0">
              <a:solidFill>
                <a:schemeClr val="tx2"/>
              </a:solidFill>
            </a:endParaRPr>
          </a:p>
        </p:txBody>
      </p:sp>
      <p:sp>
        <p:nvSpPr>
          <p:cNvPr id="13" name="TextBox 12"/>
          <p:cNvSpPr txBox="1"/>
          <p:nvPr userDrawn="1"/>
        </p:nvSpPr>
        <p:spPr>
          <a:xfrm>
            <a:off x="8697270" y="4876106"/>
            <a:ext cx="446730" cy="153888"/>
          </a:xfrm>
          <a:prstGeom prst="rect">
            <a:avLst/>
          </a:prstGeom>
          <a:noFill/>
        </p:spPr>
        <p:txBody>
          <a:bodyPr wrap="square" lIns="0" tIns="0" rIns="0" bIns="0" rtlCol="0">
            <a:spAutoFit/>
          </a:bodyPr>
          <a:lstStyle/>
          <a:p>
            <a:pPr>
              <a:spcAft>
                <a:spcPts val="200"/>
              </a:spcAft>
            </a:pPr>
            <a:fld id="{4A67FDC0-5599-4D00-947B-8409288179ED}" type="slidenum">
              <a:rPr lang="en-US" sz="1000" smtClean="0">
                <a:solidFill>
                  <a:schemeClr val="tx2"/>
                </a:solidFill>
              </a:rPr>
              <a:t>‹#›</a:t>
            </a:fld>
            <a:endParaRPr lang="en-US" sz="1000" dirty="0" smtClean="0">
              <a:solidFill>
                <a:schemeClr val="tx2"/>
              </a:solidFill>
            </a:endParaRPr>
          </a:p>
        </p:txBody>
      </p:sp>
      <p:pic>
        <p:nvPicPr>
          <p:cNvPr id="10" name="Picture 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1143000"/>
          </a:xfrm>
          <a:prstGeom prst="rect">
            <a:avLst/>
          </a:prstGeom>
        </p:spPr>
      </p:pic>
    </p:spTree>
    <p:extLst>
      <p:ext uri="{BB962C8B-B14F-4D97-AF65-F5344CB8AC3E}">
        <p14:creationId xmlns:p14="http://schemas.microsoft.com/office/powerpoint/2010/main" val="3901529158"/>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Lst>
  <p:timing>
    <p:tnLst>
      <p:par>
        <p:cTn id="1" dur="indefinite" restart="never" nodeType="tmRoot"/>
      </p:par>
    </p:tnLst>
  </p:timing>
  <p:hf hdr="0" ftr="0" dt="0"/>
  <p:txStyles>
    <p:titleStyle>
      <a:lvl1pPr algn="l" defTabSz="914400" rtl="0" eaLnBrk="1" latinLnBrk="0" hangingPunct="1">
        <a:lnSpc>
          <a:spcPct val="85000"/>
        </a:lnSpc>
        <a:spcBef>
          <a:spcPct val="0"/>
        </a:spcBef>
        <a:buNone/>
        <a:defRPr sz="3000" b="1" kern="1200" cap="none" baseline="0">
          <a:solidFill>
            <a:schemeClr val="bg1"/>
          </a:solidFill>
          <a:latin typeface="+mj-lt"/>
          <a:ea typeface="+mj-ea"/>
          <a:cs typeface="+mj-cs"/>
        </a:defRPr>
      </a:lvl1pPr>
    </p:titleStyle>
    <p:bodyStyle>
      <a:lvl1pPr marL="115888" indent="-115888" algn="l" defTabSz="914400" rtl="0" eaLnBrk="1" latinLnBrk="0" hangingPunct="1">
        <a:spcBef>
          <a:spcPts val="0"/>
        </a:spcBef>
        <a:spcAft>
          <a:spcPts val="200"/>
        </a:spcAft>
        <a:buClr>
          <a:srgbClr val="5E2751"/>
        </a:buClr>
        <a:buSzPct val="100000"/>
        <a:buFont typeface="Arial" panose="020B0604020202020204" pitchFamily="34" charset="0"/>
        <a:buChar char="•"/>
        <a:defRPr sz="1400" kern="1200" baseline="0">
          <a:solidFill>
            <a:schemeClr val="tx2"/>
          </a:solidFill>
          <a:latin typeface="NewsGoth Cn BT" panose="020B0506020202030204" pitchFamily="34" charset="0"/>
          <a:ea typeface="+mn-ea"/>
          <a:cs typeface="+mn-cs"/>
        </a:defRPr>
      </a:lvl1pPr>
      <a:lvl2pPr marL="342900" indent="-114300" algn="l" defTabSz="914400" rtl="0" eaLnBrk="1" latinLnBrk="0" hangingPunct="1">
        <a:spcBef>
          <a:spcPts val="0"/>
        </a:spcBef>
        <a:spcAft>
          <a:spcPts val="200"/>
        </a:spcAft>
        <a:buClr>
          <a:srgbClr val="5E2751"/>
        </a:buClr>
        <a:buSzPct val="75000"/>
        <a:buFont typeface="Arial" panose="020B0604020202020204" pitchFamily="34" charset="0"/>
        <a:buChar char="•"/>
        <a:defRPr sz="1200" kern="1200">
          <a:solidFill>
            <a:schemeClr val="tx2"/>
          </a:solidFill>
          <a:latin typeface="NewsGoth Cn BT" panose="020B0506020202030204" pitchFamily="34" charset="0"/>
          <a:ea typeface="+mn-ea"/>
          <a:cs typeface="+mn-cs"/>
        </a:defRPr>
      </a:lvl2pPr>
      <a:lvl3pPr marL="571500" indent="-114300" algn="l" defTabSz="914400" rtl="0" eaLnBrk="1" latinLnBrk="0" hangingPunct="1">
        <a:spcBef>
          <a:spcPts val="0"/>
        </a:spcBef>
        <a:spcAft>
          <a:spcPts val="200"/>
        </a:spcAft>
        <a:buClr>
          <a:srgbClr val="5E2751"/>
        </a:buClr>
        <a:buSzPct val="75000"/>
        <a:buFont typeface="Arial" panose="020B0604020202020204" pitchFamily="34" charset="0"/>
        <a:buChar char="•"/>
        <a:defRPr sz="1100" kern="1200">
          <a:solidFill>
            <a:schemeClr val="tx2"/>
          </a:solidFill>
          <a:latin typeface="NewsGoth Cn BT" panose="020B0506020202030204" pitchFamily="34" charset="0"/>
          <a:ea typeface="+mn-ea"/>
          <a:cs typeface="+mn-cs"/>
        </a:defRPr>
      </a:lvl3pPr>
      <a:lvl4pPr marL="800100" indent="-114300" algn="l" defTabSz="914400" rtl="0" eaLnBrk="1" latinLnBrk="0" hangingPunct="1">
        <a:spcBef>
          <a:spcPts val="0"/>
        </a:spcBef>
        <a:spcAft>
          <a:spcPts val="200"/>
        </a:spcAft>
        <a:buClr>
          <a:srgbClr val="5E2751"/>
        </a:buClr>
        <a:buSzPct val="75000"/>
        <a:buFont typeface="Arial" panose="020B0604020202020204" pitchFamily="34" charset="0"/>
        <a:buChar char="•"/>
        <a:defRPr sz="1050" kern="1200">
          <a:solidFill>
            <a:schemeClr val="tx2"/>
          </a:solidFill>
          <a:latin typeface="NewsGoth Cn BT" panose="020B0506020202030204" pitchFamily="34" charset="0"/>
          <a:ea typeface="+mn-ea"/>
          <a:cs typeface="+mn-cs"/>
        </a:defRPr>
      </a:lvl4pPr>
      <a:lvl5pPr marL="1028700" indent="-114300" algn="l" defTabSz="914400" rtl="0" eaLnBrk="1" latinLnBrk="0" hangingPunct="1">
        <a:spcBef>
          <a:spcPts val="0"/>
        </a:spcBef>
        <a:spcAft>
          <a:spcPts val="200"/>
        </a:spcAft>
        <a:buClr>
          <a:srgbClr val="5E2751"/>
        </a:buClr>
        <a:buSzPct val="75000"/>
        <a:buFont typeface="Arial" panose="020B0604020202020204" pitchFamily="34" charset="0"/>
        <a:buChar char="•"/>
        <a:defRPr sz="1000" kern="1200">
          <a:solidFill>
            <a:schemeClr val="tx2"/>
          </a:solidFill>
          <a:latin typeface="NewsGoth Cn BT" panose="020B05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white">
          <a:xfrm>
            <a:off x="457200" y="40640"/>
            <a:ext cx="8229600" cy="833120"/>
          </a:xfrm>
          <a:prstGeom prst="rect">
            <a:avLst/>
          </a:prstGeom>
        </p:spPr>
        <p:txBody>
          <a:bodyPr vert="horz" lIns="0" tIns="146304" rIns="0" bIns="91440" rtlCol="0" anchor="ctr">
            <a:noAutofit/>
          </a:bodyPr>
          <a:lstStyle/>
          <a:p>
            <a:r>
              <a:rPr lang="en-US" dirty="0"/>
              <a:t>Click to edit Master title style</a:t>
            </a:r>
          </a:p>
        </p:txBody>
      </p:sp>
      <p:sp>
        <p:nvSpPr>
          <p:cNvPr id="3" name="Text Placeholder 2"/>
          <p:cNvSpPr>
            <a:spLocks noGrp="1"/>
          </p:cNvSpPr>
          <p:nvPr>
            <p:ph type="body" idx="1"/>
          </p:nvPr>
        </p:nvSpPr>
        <p:spPr>
          <a:xfrm>
            <a:off x="457200" y="1452420"/>
            <a:ext cx="8229600" cy="289621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457200" y="4603750"/>
            <a:ext cx="8229600" cy="0"/>
          </a:xfrm>
          <a:prstGeom prst="line">
            <a:avLst/>
          </a:prstGeom>
          <a:ln w="6350">
            <a:solidFill>
              <a:srgbClr val="CCCCCC"/>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6610205" y="4907047"/>
            <a:ext cx="1968403" cy="107722"/>
          </a:xfrm>
          <a:prstGeom prst="rect">
            <a:avLst/>
          </a:prstGeom>
          <a:noFill/>
        </p:spPr>
        <p:txBody>
          <a:bodyPr wrap="square" lIns="0" tIns="0" rIns="0" bIns="0" rtlCol="0">
            <a:spAutoFit/>
          </a:bodyPr>
          <a:lstStyle/>
          <a:p>
            <a:pPr algn="r">
              <a:spcAft>
                <a:spcPts val="200"/>
              </a:spcAft>
            </a:pPr>
            <a:r>
              <a:rPr kumimoji="0" lang="en-US" sz="700" b="0" i="0" u="none" strike="noStrike" kern="1200" cap="none" spc="0" normalizeH="0" baseline="0" noProof="0" dirty="0" smtClean="0">
                <a:ln>
                  <a:noFill/>
                </a:ln>
                <a:solidFill>
                  <a:srgbClr val="00263E"/>
                </a:solidFill>
                <a:effectLst/>
                <a:uLnTx/>
                <a:uFillTx/>
                <a:latin typeface="+mn-lt"/>
                <a:ea typeface="+mn-ea"/>
                <a:cs typeface="+mn-cs"/>
              </a:rPr>
              <a:t>17GBS31661A</a:t>
            </a:r>
            <a:endParaRPr lang="en-US" sz="1400" dirty="0" smtClean="0">
              <a:solidFill>
                <a:schemeClr val="tx2"/>
              </a:solidFill>
            </a:endParaRPr>
          </a:p>
        </p:txBody>
      </p:sp>
      <p:sp>
        <p:nvSpPr>
          <p:cNvPr id="10" name="TextBox 9"/>
          <p:cNvSpPr txBox="1"/>
          <p:nvPr userDrawn="1"/>
        </p:nvSpPr>
        <p:spPr>
          <a:xfrm>
            <a:off x="8697270" y="4876106"/>
            <a:ext cx="446730" cy="153888"/>
          </a:xfrm>
          <a:prstGeom prst="rect">
            <a:avLst/>
          </a:prstGeom>
          <a:noFill/>
        </p:spPr>
        <p:txBody>
          <a:bodyPr wrap="square" lIns="0" tIns="0" rIns="0" bIns="0" rtlCol="0">
            <a:spAutoFit/>
          </a:bodyPr>
          <a:lstStyle/>
          <a:p>
            <a:pPr>
              <a:spcAft>
                <a:spcPts val="200"/>
              </a:spcAft>
            </a:pPr>
            <a:fld id="{4A67FDC0-5599-4D00-947B-8409288179ED}" type="slidenum">
              <a:rPr lang="en-US" sz="1000" smtClean="0">
                <a:solidFill>
                  <a:schemeClr val="tx2"/>
                </a:solidFill>
              </a:rPr>
              <a:t>‹#›</a:t>
            </a:fld>
            <a:endParaRPr lang="en-US" sz="1000" dirty="0" smtClean="0">
              <a:solidFill>
                <a:schemeClr val="tx2"/>
              </a:solidFill>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642" y="4721545"/>
            <a:ext cx="1799722" cy="355208"/>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1143000"/>
          </a:xfrm>
          <a:prstGeom prst="rect">
            <a:avLst/>
          </a:prstGeom>
        </p:spPr>
      </p:pic>
    </p:spTree>
    <p:extLst>
      <p:ext uri="{BB962C8B-B14F-4D97-AF65-F5344CB8AC3E}">
        <p14:creationId xmlns:p14="http://schemas.microsoft.com/office/powerpoint/2010/main" val="1563909634"/>
      </p:ext>
    </p:extLst>
  </p:cSld>
  <p:clrMap bg1="lt1" tx1="dk1" bg2="lt2" tx2="dk2" accent1="accent1" accent2="accent2" accent3="accent3" accent4="accent4" accent5="accent5" accent6="accent6" hlink="hlink" folHlink="folHlink"/>
  <p:sldLayoutIdLst>
    <p:sldLayoutId id="2147483664" r:id="rId1"/>
  </p:sldLayoutIdLst>
  <p:hf hdr="0" ftr="0" dt="0"/>
  <p:txStyles>
    <p:titleStyle>
      <a:lvl1pPr algn="l" defTabSz="914400" rtl="0" eaLnBrk="1" latinLnBrk="0" hangingPunct="1">
        <a:lnSpc>
          <a:spcPct val="85000"/>
        </a:lnSpc>
        <a:spcBef>
          <a:spcPct val="0"/>
        </a:spcBef>
        <a:buNone/>
        <a:defRPr sz="3000" b="1" kern="1200" cap="none" baseline="0">
          <a:solidFill>
            <a:schemeClr val="bg1"/>
          </a:solidFill>
          <a:latin typeface="+mj-lt"/>
          <a:ea typeface="+mj-ea"/>
          <a:cs typeface="+mj-cs"/>
        </a:defRPr>
      </a:lvl1pPr>
    </p:titleStyle>
    <p:bodyStyle>
      <a:lvl1pPr marL="115888" indent="-115888" algn="l" defTabSz="914400" rtl="0" eaLnBrk="1" latinLnBrk="0" hangingPunct="1">
        <a:lnSpc>
          <a:spcPct val="90000"/>
        </a:lnSpc>
        <a:spcBef>
          <a:spcPts val="0"/>
        </a:spcBef>
        <a:spcAft>
          <a:spcPts val="200"/>
        </a:spcAft>
        <a:buClr>
          <a:srgbClr val="5E2751"/>
        </a:buClr>
        <a:buSzPct val="100000"/>
        <a:buFont typeface="Arial" panose="020B0604020202020204" pitchFamily="34" charset="0"/>
        <a:buChar char="•"/>
        <a:defRPr sz="1400" kern="1200">
          <a:solidFill>
            <a:schemeClr val="tx2"/>
          </a:solidFill>
          <a:latin typeface="NewsGoth Cn BT" panose="020B0506020202030204" pitchFamily="34" charset="0"/>
          <a:ea typeface="+mn-ea"/>
          <a:cs typeface="+mn-cs"/>
        </a:defRPr>
      </a:lvl1pPr>
      <a:lvl2pPr marL="342900" indent="-114300" algn="l" defTabSz="914400" rtl="0" eaLnBrk="1" latinLnBrk="0" hangingPunct="1">
        <a:lnSpc>
          <a:spcPct val="90000"/>
        </a:lnSpc>
        <a:spcBef>
          <a:spcPts val="0"/>
        </a:spcBef>
        <a:spcAft>
          <a:spcPts val="200"/>
        </a:spcAft>
        <a:buClr>
          <a:srgbClr val="5E2751"/>
        </a:buClr>
        <a:buSzPct val="100000"/>
        <a:buFont typeface="Arial" panose="020B0604020202020204" pitchFamily="34" charset="0"/>
        <a:buChar char="•"/>
        <a:defRPr sz="1200" kern="1200">
          <a:solidFill>
            <a:schemeClr val="tx2"/>
          </a:solidFill>
          <a:latin typeface="NewsGoth Cn BT" panose="020B0506020202030204" pitchFamily="34" charset="0"/>
          <a:ea typeface="+mn-ea"/>
          <a:cs typeface="+mn-cs"/>
        </a:defRPr>
      </a:lvl2pPr>
      <a:lvl3pPr marL="571500" indent="-114300" algn="l" defTabSz="914400" rtl="0" eaLnBrk="1" latinLnBrk="0" hangingPunct="1">
        <a:lnSpc>
          <a:spcPct val="90000"/>
        </a:lnSpc>
        <a:spcBef>
          <a:spcPts val="0"/>
        </a:spcBef>
        <a:spcAft>
          <a:spcPts val="200"/>
        </a:spcAft>
        <a:buClr>
          <a:srgbClr val="5E2751"/>
        </a:buClr>
        <a:buSzPct val="100000"/>
        <a:buFont typeface="Arial" panose="020B0604020202020204" pitchFamily="34" charset="0"/>
        <a:buChar char="•"/>
        <a:defRPr sz="1100" kern="1200">
          <a:solidFill>
            <a:schemeClr val="tx2"/>
          </a:solidFill>
          <a:latin typeface="NewsGoth Cn BT" panose="020B0506020202030204" pitchFamily="34" charset="0"/>
          <a:ea typeface="+mn-ea"/>
          <a:cs typeface="+mn-cs"/>
        </a:defRPr>
      </a:lvl3pPr>
      <a:lvl4pPr marL="800100" indent="-114300" algn="l" defTabSz="914400" rtl="0" eaLnBrk="1" latinLnBrk="0" hangingPunct="1">
        <a:lnSpc>
          <a:spcPct val="90000"/>
        </a:lnSpc>
        <a:spcBef>
          <a:spcPts val="0"/>
        </a:spcBef>
        <a:spcAft>
          <a:spcPts val="200"/>
        </a:spcAft>
        <a:buClr>
          <a:srgbClr val="5E2751"/>
        </a:buClr>
        <a:buSzPct val="100000"/>
        <a:buFont typeface="Arial" panose="020B0604020202020204" pitchFamily="34" charset="0"/>
        <a:buChar char="•"/>
        <a:defRPr sz="1050" kern="1200">
          <a:solidFill>
            <a:schemeClr val="tx2"/>
          </a:solidFill>
          <a:latin typeface="NewsGoth Cn BT" panose="020B0506020202030204" pitchFamily="34" charset="0"/>
          <a:ea typeface="+mn-ea"/>
          <a:cs typeface="+mn-cs"/>
        </a:defRPr>
      </a:lvl4pPr>
      <a:lvl5pPr marL="1028700" indent="-114300" algn="l" defTabSz="914400" rtl="0" eaLnBrk="1" latinLnBrk="0" hangingPunct="1">
        <a:lnSpc>
          <a:spcPct val="90000"/>
        </a:lnSpc>
        <a:spcBef>
          <a:spcPts val="0"/>
        </a:spcBef>
        <a:spcAft>
          <a:spcPts val="200"/>
        </a:spcAft>
        <a:buClr>
          <a:srgbClr val="5E2751"/>
        </a:buClr>
        <a:buSzPct val="100000"/>
        <a:buFont typeface="Arial" panose="020B0604020202020204" pitchFamily="34" charset="0"/>
        <a:buChar char="•"/>
        <a:defRPr sz="1000" kern="1200">
          <a:solidFill>
            <a:schemeClr val="tx2"/>
          </a:solidFill>
          <a:latin typeface="NewsGoth Cn BT" panose="020B05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tiff"/><Relationship Id="rId1" Type="http://schemas.openxmlformats.org/officeDocument/2006/relationships/slideLayout" Target="../slideLayouts/slideLayout1.xml"/><Relationship Id="rId4" Type="http://schemas.openxmlformats.org/officeDocument/2006/relationships/image" Target="../media/image60.tiff"/></Relationships>
</file>

<file path=ppt/slides/_rels/slide19.xml.rels><?xml version="1.0" encoding="UTF-8" standalone="yes"?>
<Relationships xmlns="http://schemas.openxmlformats.org/package/2006/relationships"><Relationship Id="rId3" Type="http://schemas.openxmlformats.org/officeDocument/2006/relationships/image" Target="../media/image62.emf"/><Relationship Id="rId7" Type="http://schemas.openxmlformats.org/officeDocument/2006/relationships/image" Target="../media/image65.png"/><Relationship Id="rId2" Type="http://schemas.openxmlformats.org/officeDocument/2006/relationships/image" Target="../media/image61.emf"/><Relationship Id="rId1" Type="http://schemas.openxmlformats.org/officeDocument/2006/relationships/slideLayout" Target="../slideLayouts/slideLayout1.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hyperlink" Target="https://relayit.com/12erski23"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chart" Target="../charts/chart1.xml"/><Relationship Id="rId18" Type="http://schemas.openxmlformats.org/officeDocument/2006/relationships/image" Target="../media/image79.png"/><Relationship Id="rId3" Type="http://schemas.openxmlformats.org/officeDocument/2006/relationships/image" Target="../media/image67.jpeg"/><Relationship Id="rId7" Type="http://schemas.openxmlformats.org/officeDocument/2006/relationships/image" Target="../media/image70.jpg"/><Relationship Id="rId12" Type="http://schemas.openxmlformats.org/officeDocument/2006/relationships/image" Target="../media/image75.jpeg"/><Relationship Id="rId17" Type="http://schemas.openxmlformats.org/officeDocument/2006/relationships/image" Target="../media/image78.png"/><Relationship Id="rId2" Type="http://schemas.openxmlformats.org/officeDocument/2006/relationships/notesSlide" Target="../notesSlides/notesSlide16.xml"/><Relationship Id="rId16"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69.jpeg"/><Relationship Id="rId11" Type="http://schemas.openxmlformats.org/officeDocument/2006/relationships/image" Target="../media/image74.JPG"/><Relationship Id="rId5" Type="http://schemas.openxmlformats.org/officeDocument/2006/relationships/image" Target="../media/image68.png"/><Relationship Id="rId15" Type="http://schemas.openxmlformats.org/officeDocument/2006/relationships/chart" Target="../charts/chart2.xml"/><Relationship Id="rId10" Type="http://schemas.openxmlformats.org/officeDocument/2006/relationships/image" Target="../media/image73.JPG"/><Relationship Id="rId4" Type="http://schemas.microsoft.com/office/2007/relationships/hdphoto" Target="../media/hdphoto1.wdp"/><Relationship Id="rId9" Type="http://schemas.openxmlformats.org/officeDocument/2006/relationships/image" Target="../media/image72.png"/><Relationship Id="rId14" Type="http://schemas.openxmlformats.org/officeDocument/2006/relationships/image" Target="../media/image76.emf"/></Relationships>
</file>

<file path=ppt/slides/_rels/slide2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40.png"/><Relationship Id="rId7" Type="http://schemas.openxmlformats.org/officeDocument/2006/relationships/image" Target="../media/image44.jpg"/><Relationship Id="rId12"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g"/><Relationship Id="rId1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Trustmark Companies</a:t>
            </a:r>
            <a:endParaRPr lang="en-US" dirty="0"/>
          </a:p>
        </p:txBody>
      </p:sp>
      <p:sp>
        <p:nvSpPr>
          <p:cNvPr id="3" name="Subtitle 2"/>
          <p:cNvSpPr>
            <a:spLocks noGrp="1"/>
          </p:cNvSpPr>
          <p:nvPr>
            <p:ph type="subTitle" idx="1"/>
          </p:nvPr>
        </p:nvSpPr>
        <p:spPr/>
        <p:txBody>
          <a:bodyPr/>
          <a:lstStyle/>
          <a:p>
            <a:r>
              <a:rPr lang="en-US" dirty="0"/>
              <a:t>PRESENTER</a:t>
            </a:r>
          </a:p>
        </p:txBody>
      </p:sp>
      <p:sp>
        <p:nvSpPr>
          <p:cNvPr id="5" name="Date Placeholder 4"/>
          <p:cNvSpPr>
            <a:spLocks noGrp="1"/>
          </p:cNvSpPr>
          <p:nvPr>
            <p:ph type="dt" sz="half" idx="10"/>
          </p:nvPr>
        </p:nvSpPr>
        <p:spPr/>
        <p:txBody>
          <a:bodyPr/>
          <a:lstStyle/>
          <a:p>
            <a:r>
              <a:rPr lang="en-US" dirty="0" smtClean="0"/>
              <a:t>June 6 &amp; 7, 2017</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3801" y="273541"/>
            <a:ext cx="2053309" cy="746658"/>
          </a:xfrm>
          <a:prstGeom prst="rect">
            <a:avLst/>
          </a:prstGeom>
        </p:spPr>
      </p:pic>
    </p:spTree>
    <p:extLst>
      <p:ext uri="{BB962C8B-B14F-4D97-AF65-F5344CB8AC3E}">
        <p14:creationId xmlns:p14="http://schemas.microsoft.com/office/powerpoint/2010/main" val="1048304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4"/>
          <p:cNvSpPr txBox="1">
            <a:spLocks/>
          </p:cNvSpPr>
          <p:nvPr/>
        </p:nvSpPr>
        <p:spPr bwMode="white">
          <a:xfrm>
            <a:off x="2415397" y="929549"/>
            <a:ext cx="4192438" cy="833120"/>
          </a:xfrm>
          <a:prstGeom prst="rect">
            <a:avLst/>
          </a:prstGeom>
        </p:spPr>
        <p:txBody>
          <a:bodyPr vert="horz" lIns="0" tIns="146304" rIns="0" bIns="91440" rtlCol="0" anchor="ctr">
            <a:noAutofit/>
          </a:bodyPr>
          <a:lstStyle>
            <a:lvl1pPr algn="l" defTabSz="914400" rtl="0" eaLnBrk="1" latinLnBrk="0" hangingPunct="1">
              <a:lnSpc>
                <a:spcPct val="85000"/>
              </a:lnSpc>
              <a:spcBef>
                <a:spcPct val="0"/>
              </a:spcBef>
              <a:buNone/>
              <a:defRPr sz="3000" b="1" kern="1200" cap="none" baseline="0">
                <a:solidFill>
                  <a:srgbClr val="5E2751"/>
                </a:solidFill>
                <a:latin typeface="NewsGoth Cn BT" panose="020B0506020202030204" pitchFamily="34" charset="0"/>
                <a:ea typeface="+mj-ea"/>
                <a:cs typeface="+mj-cs"/>
              </a:defRPr>
            </a:lvl1pPr>
          </a:lstStyle>
          <a:p>
            <a:pPr algn="ctr"/>
            <a:r>
              <a:rPr lang="en-US" dirty="0" smtClean="0">
                <a:solidFill>
                  <a:srgbClr val="00263E"/>
                </a:solidFill>
              </a:rPr>
              <a:t>Client Success Story</a:t>
            </a:r>
            <a:endParaRPr lang="en-US" dirty="0">
              <a:solidFill>
                <a:srgbClr val="00263E"/>
              </a:solidFill>
            </a:endParaRPr>
          </a:p>
        </p:txBody>
      </p:sp>
      <p:sp>
        <p:nvSpPr>
          <p:cNvPr id="3" name="Rectangle 2"/>
          <p:cNvSpPr/>
          <p:nvPr/>
        </p:nvSpPr>
        <p:spPr>
          <a:xfrm>
            <a:off x="58190" y="2746737"/>
            <a:ext cx="3696834" cy="1467044"/>
          </a:xfrm>
          <a:prstGeom prst="rect">
            <a:avLst/>
          </a:prstGeom>
          <a:solidFill>
            <a:schemeClr val="accent1"/>
          </a:solidFill>
          <a:ln w="28575">
            <a:solidFill>
              <a:srgbClr val="F6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Problem: </a:t>
            </a:r>
            <a:r>
              <a:rPr lang="en-US" dirty="0" smtClean="0"/>
              <a:t>Client did not have a way to support effective client communications for their benefit-related and other company matters across its 3 shifts</a:t>
            </a:r>
            <a:endParaRPr lang="en-US" dirty="0"/>
          </a:p>
        </p:txBody>
      </p:sp>
      <p:sp>
        <p:nvSpPr>
          <p:cNvPr id="10" name="Rectangle 9"/>
          <p:cNvSpPr/>
          <p:nvPr/>
        </p:nvSpPr>
        <p:spPr>
          <a:xfrm>
            <a:off x="58190" y="1635389"/>
            <a:ext cx="3512457" cy="966409"/>
          </a:xfrm>
          <a:prstGeom prst="rect">
            <a:avLst/>
          </a:prstGeom>
          <a:solidFill>
            <a:schemeClr val="accent1"/>
          </a:solidFill>
          <a:ln w="28575">
            <a:solidFill>
              <a:srgbClr val="F6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Case Study: Helping a 6000+ employee client use its HR resources more effectively</a:t>
            </a:r>
            <a:endParaRPr lang="en-US" dirty="0"/>
          </a:p>
        </p:txBody>
      </p:sp>
      <p:sp>
        <p:nvSpPr>
          <p:cNvPr id="11" name="Rectangle 10"/>
          <p:cNvSpPr/>
          <p:nvPr/>
        </p:nvSpPr>
        <p:spPr>
          <a:xfrm>
            <a:off x="4675695" y="1635389"/>
            <a:ext cx="4289347" cy="1111348"/>
          </a:xfrm>
          <a:prstGeom prst="rect">
            <a:avLst/>
          </a:prstGeom>
          <a:solidFill>
            <a:schemeClr val="accent1"/>
          </a:solidFill>
          <a:ln w="28575">
            <a:solidFill>
              <a:srgbClr val="F6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Solution: </a:t>
            </a:r>
            <a:r>
              <a:rPr lang="en-US" dirty="0" smtClean="0"/>
              <a:t>CoreSource implemented its 24/7 Advocacy with digital support and connection tools</a:t>
            </a:r>
            <a:endParaRPr lang="en-US" dirty="0"/>
          </a:p>
        </p:txBody>
      </p:sp>
      <p:sp>
        <p:nvSpPr>
          <p:cNvPr id="12" name="Rectangle 11"/>
          <p:cNvSpPr/>
          <p:nvPr/>
        </p:nvSpPr>
        <p:spPr>
          <a:xfrm>
            <a:off x="4675694" y="2825609"/>
            <a:ext cx="4289347" cy="1736963"/>
          </a:xfrm>
          <a:prstGeom prst="rect">
            <a:avLst/>
          </a:prstGeom>
          <a:solidFill>
            <a:schemeClr val="accent1"/>
          </a:solidFill>
          <a:ln w="28575">
            <a:solidFill>
              <a:srgbClr val="F6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Results: Client </a:t>
            </a:r>
            <a:r>
              <a:rPr lang="en-US" dirty="0" smtClean="0"/>
              <a:t>cited its ability to redeploy 2/3 of its HR Benefits Communication resources as a direct result of the new CoreSource support programs and tools. At next renewal, client will incorporate our new texting capabilities to get further gains.</a:t>
            </a:r>
            <a:endParaRPr lang="en-US" dirty="0"/>
          </a:p>
        </p:txBody>
      </p:sp>
    </p:spTree>
    <p:extLst>
      <p:ext uri="{BB962C8B-B14F-4D97-AF65-F5344CB8AC3E}">
        <p14:creationId xmlns:p14="http://schemas.microsoft.com/office/powerpoint/2010/main" val="11735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 y="1134110"/>
            <a:ext cx="9143999" cy="833120"/>
          </a:xfrm>
        </p:spPr>
        <p:txBody>
          <a:bodyPr/>
          <a:lstStyle/>
          <a:p>
            <a:pPr algn="ctr"/>
            <a:r>
              <a:rPr lang="en-US" dirty="0" smtClean="0"/>
              <a:t>More About:</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9478" y="1809424"/>
            <a:ext cx="4425043" cy="995635"/>
          </a:xfrm>
          <a:prstGeom prst="rect">
            <a:avLst/>
          </a:prstGeom>
        </p:spPr>
      </p:pic>
      <p:sp>
        <p:nvSpPr>
          <p:cNvPr id="4" name="Content Placeholder 2"/>
          <p:cNvSpPr>
            <a:spLocks noGrp="1"/>
          </p:cNvSpPr>
          <p:nvPr>
            <p:ph idx="1"/>
          </p:nvPr>
        </p:nvSpPr>
        <p:spPr>
          <a:xfrm>
            <a:off x="306881" y="3077936"/>
            <a:ext cx="4387583" cy="1470483"/>
          </a:xfrm>
        </p:spPr>
        <p:txBody>
          <a:bodyPr>
            <a:normAutofit/>
          </a:bodyPr>
          <a:lstStyle/>
          <a:p>
            <a:pPr>
              <a:lnSpc>
                <a:spcPct val="120000"/>
              </a:lnSpc>
              <a:buClr>
                <a:srgbClr val="589F32"/>
              </a:buClr>
            </a:pPr>
            <a:r>
              <a:rPr lang="en-US" sz="1350" dirty="0" smtClean="0">
                <a:solidFill>
                  <a:schemeClr val="tx1">
                    <a:lumMod val="65000"/>
                    <a:lumOff val="35000"/>
                  </a:schemeClr>
                </a:solidFill>
              </a:rPr>
              <a:t>Self-funded </a:t>
            </a:r>
            <a:r>
              <a:rPr lang="en-US" sz="1350" dirty="0">
                <a:solidFill>
                  <a:schemeClr val="tx1">
                    <a:lumMod val="65000"/>
                    <a:lumOff val="35000"/>
                  </a:schemeClr>
                </a:solidFill>
              </a:rPr>
              <a:t>employee health </a:t>
            </a:r>
            <a:r>
              <a:rPr lang="en-US" sz="1350" dirty="0" smtClean="0">
                <a:solidFill>
                  <a:schemeClr val="tx1">
                    <a:lumMod val="65000"/>
                    <a:lumOff val="35000"/>
                  </a:schemeClr>
                </a:solidFill>
              </a:rPr>
              <a:t>benefits</a:t>
            </a:r>
          </a:p>
          <a:p>
            <a:pPr>
              <a:lnSpc>
                <a:spcPct val="120000"/>
              </a:lnSpc>
              <a:buClr>
                <a:srgbClr val="589F32"/>
              </a:buClr>
            </a:pPr>
            <a:r>
              <a:rPr lang="en-US" sz="1350" dirty="0" smtClean="0">
                <a:solidFill>
                  <a:schemeClr val="tx1">
                    <a:lumMod val="65000"/>
                    <a:lumOff val="35000"/>
                  </a:schemeClr>
                </a:solidFill>
              </a:rPr>
              <a:t>One of the largest / 40</a:t>
            </a:r>
            <a:r>
              <a:rPr lang="en-US" sz="1350" dirty="0">
                <a:solidFill>
                  <a:schemeClr val="tx1">
                    <a:lumMod val="65000"/>
                    <a:lumOff val="35000"/>
                  </a:schemeClr>
                </a:solidFill>
              </a:rPr>
              <a:t>+ years</a:t>
            </a:r>
          </a:p>
          <a:p>
            <a:pPr>
              <a:lnSpc>
                <a:spcPct val="120000"/>
              </a:lnSpc>
              <a:buClr>
                <a:srgbClr val="589F32"/>
              </a:buClr>
            </a:pPr>
            <a:r>
              <a:rPr lang="en-US" sz="1350" dirty="0">
                <a:solidFill>
                  <a:schemeClr val="tx1">
                    <a:lumMod val="65000"/>
                    <a:lumOff val="35000"/>
                  </a:schemeClr>
                </a:solidFill>
              </a:rPr>
              <a:t>11 local / regional offices </a:t>
            </a:r>
          </a:p>
          <a:p>
            <a:pPr>
              <a:lnSpc>
                <a:spcPct val="120000"/>
              </a:lnSpc>
              <a:buClr>
                <a:srgbClr val="589F32"/>
              </a:buClr>
            </a:pPr>
            <a:r>
              <a:rPr lang="en-US" sz="1350" dirty="0">
                <a:solidFill>
                  <a:schemeClr val="tx1">
                    <a:lumMod val="65000"/>
                    <a:lumOff val="35000"/>
                  </a:schemeClr>
                </a:solidFill>
              </a:rPr>
              <a:t>500+ </a:t>
            </a:r>
            <a:r>
              <a:rPr lang="en-US" sz="1350" dirty="0" smtClean="0">
                <a:solidFill>
                  <a:schemeClr val="tx1">
                    <a:lumMod val="65000"/>
                    <a:lumOff val="35000"/>
                  </a:schemeClr>
                </a:solidFill>
              </a:rPr>
              <a:t>clients / 1.3 </a:t>
            </a:r>
            <a:r>
              <a:rPr lang="en-US" sz="1350" dirty="0">
                <a:solidFill>
                  <a:schemeClr val="tx1">
                    <a:lumMod val="65000"/>
                    <a:lumOff val="35000"/>
                  </a:schemeClr>
                </a:solidFill>
              </a:rPr>
              <a:t>million members</a:t>
            </a:r>
          </a:p>
          <a:p>
            <a:pPr>
              <a:lnSpc>
                <a:spcPct val="120000"/>
              </a:lnSpc>
              <a:buClr>
                <a:srgbClr val="589F32"/>
              </a:buClr>
            </a:pPr>
            <a:r>
              <a:rPr lang="en-US" sz="1350" dirty="0">
                <a:solidFill>
                  <a:schemeClr val="tx1">
                    <a:lumMod val="65000"/>
                    <a:lumOff val="35000"/>
                  </a:schemeClr>
                </a:solidFill>
              </a:rPr>
              <a:t>11MM claims / $3B Paid per year</a:t>
            </a:r>
          </a:p>
        </p:txBody>
      </p:sp>
      <p:pic>
        <p:nvPicPr>
          <p:cNvPr id="6" name="Picture 5" descr="CS_Map of States_NoSales.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4521" y="3070324"/>
            <a:ext cx="2016579" cy="1478096"/>
          </a:xfrm>
          <a:prstGeom prst="rect">
            <a:avLst/>
          </a:prstGeom>
        </p:spPr>
      </p:pic>
    </p:spTree>
    <p:extLst>
      <p:ext uri="{BB962C8B-B14F-4D97-AF65-F5344CB8AC3E}">
        <p14:creationId xmlns:p14="http://schemas.microsoft.com/office/powerpoint/2010/main" val="18426700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S_Tailored Benefits_New Infographic.png"/>
          <p:cNvPicPr>
            <a:picLocks noChangeAspect="1"/>
          </p:cNvPicPr>
          <p:nvPr/>
        </p:nvPicPr>
        <p:blipFill rotWithShape="1">
          <a:blip r:embed="rId3" cstate="print">
            <a:extLst>
              <a:ext uri="{28A0092B-C50C-407E-A947-70E740481C1C}">
                <a14:useLocalDpi xmlns:a14="http://schemas.microsoft.com/office/drawing/2010/main" val="0"/>
              </a:ext>
            </a:extLst>
          </a:blip>
          <a:srcRect t="27513" b="21561"/>
          <a:stretch/>
        </p:blipFill>
        <p:spPr>
          <a:xfrm>
            <a:off x="649331" y="1608732"/>
            <a:ext cx="7761576" cy="3054324"/>
          </a:xfrm>
          <a:prstGeom prst="rect">
            <a:avLst/>
          </a:prstGeom>
        </p:spPr>
      </p:pic>
      <p:sp>
        <p:nvSpPr>
          <p:cNvPr id="10242" name="Title 3"/>
          <p:cNvSpPr>
            <a:spLocks noGrp="1"/>
          </p:cNvSpPr>
          <p:nvPr>
            <p:ph type="title"/>
          </p:nvPr>
        </p:nvSpPr>
        <p:spPr>
          <a:xfrm>
            <a:off x="415319" y="1037120"/>
            <a:ext cx="8229600" cy="833120"/>
          </a:xfrm>
        </p:spPr>
        <p:txBody>
          <a:bodyPr/>
          <a:lstStyle/>
          <a:p>
            <a:r>
              <a:rPr lang="en-US" dirty="0">
                <a:latin typeface="Arial" charset="0"/>
              </a:rPr>
              <a:t>An Unmatched Range of Solutions</a:t>
            </a:r>
            <a:endParaRPr lang="en-US" sz="1500" b="0" i="1" dirty="0">
              <a:solidFill>
                <a:srgbClr val="58A137"/>
              </a:solidFill>
              <a:latin typeface="Arial" charset="0"/>
            </a:endParaRPr>
          </a:p>
        </p:txBody>
      </p:sp>
      <p:cxnSp>
        <p:nvCxnSpPr>
          <p:cNvPr id="3" name="Straight Connector 2"/>
          <p:cNvCxnSpPr/>
          <p:nvPr/>
        </p:nvCxnSpPr>
        <p:spPr>
          <a:xfrm>
            <a:off x="1355256" y="3216958"/>
            <a:ext cx="6398557" cy="0"/>
          </a:xfrm>
          <a:prstGeom prst="line">
            <a:avLst/>
          </a:prstGeom>
          <a:ln w="38100" cmpd="sng">
            <a:gradFill flip="none" rotWithShape="1">
              <a:gsLst>
                <a:gs pos="6000">
                  <a:srgbClr val="0E3F6B"/>
                </a:gs>
                <a:gs pos="87000">
                  <a:srgbClr val="414141"/>
                </a:gs>
                <a:gs pos="26000">
                  <a:srgbClr val="0278C2"/>
                </a:gs>
                <a:gs pos="43000">
                  <a:srgbClr val="1D94D6"/>
                </a:gs>
                <a:gs pos="61000">
                  <a:srgbClr val="58A137"/>
                </a:gs>
                <a:gs pos="74000">
                  <a:srgbClr val="D05126"/>
                </a:gs>
              </a:gsLst>
              <a:lin ang="0" scaled="1"/>
              <a:tileRect/>
            </a:gradFill>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7" name="Oval 6"/>
          <p:cNvSpPr/>
          <p:nvPr/>
        </p:nvSpPr>
        <p:spPr>
          <a:xfrm>
            <a:off x="1350079" y="3165193"/>
            <a:ext cx="103530" cy="103530"/>
          </a:xfrm>
          <a:prstGeom prst="ellipse">
            <a:avLst/>
          </a:prstGeom>
          <a:solidFill>
            <a:srgbClr val="0E3F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Isosceles Triangle 7"/>
          <p:cNvSpPr/>
          <p:nvPr/>
        </p:nvSpPr>
        <p:spPr>
          <a:xfrm rot="5400000">
            <a:off x="7672748" y="3147075"/>
            <a:ext cx="162128" cy="139766"/>
          </a:xfrm>
          <a:prstGeom prst="triangle">
            <a:avLst/>
          </a:prstGeom>
          <a:solidFill>
            <a:srgbClr val="414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68427347"/>
      </p:ext>
    </p:extLst>
  </p:cSld>
  <p:clrMapOvr>
    <a:masterClrMapping/>
  </p:clrMapOvr>
  <mc:AlternateContent xmlns:mc="http://schemas.openxmlformats.org/markup-compatibility/2006" xmlns:p14="http://schemas.microsoft.com/office/powerpoint/2010/main">
    <mc:Choice Requires="p14">
      <p:transition spd="slow" p14:dur="1500">
        <p:push dir="r"/>
      </p:transition>
    </mc:Choice>
    <mc:Fallback xmlns="">
      <p:transition xmlns:p14="http://schemas.microsoft.com/office/powerpoint/2010/main" spd="slow">
        <p:push dir="r"/>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white">
          <a:xfrm>
            <a:off x="1605904" y="3947415"/>
            <a:ext cx="5951493" cy="549801"/>
          </a:xfrm>
          <a:prstGeom prst="rect">
            <a:avLst/>
          </a:prstGeom>
        </p:spPr>
        <p:txBody>
          <a:bodyPr vert="horz" lIns="0" tIns="146304" rIns="0" bIns="91440" rtlCol="0" anchor="ctr">
            <a:noAutofit/>
          </a:bodyPr>
          <a:lstStyle>
            <a:lvl1pPr algn="l" defTabSz="914400" rtl="0" eaLnBrk="1" latinLnBrk="0" hangingPunct="1">
              <a:lnSpc>
                <a:spcPct val="85000"/>
              </a:lnSpc>
              <a:spcBef>
                <a:spcPct val="0"/>
              </a:spcBef>
              <a:buNone/>
              <a:defRPr sz="3000" b="1" kern="1200" cap="none" baseline="0">
                <a:solidFill>
                  <a:srgbClr val="5E2751"/>
                </a:solidFill>
                <a:latin typeface="NewsGoth Cn BT" panose="020B0506020202030204" pitchFamily="34" charset="0"/>
                <a:ea typeface="+mj-ea"/>
                <a:cs typeface="+mj-cs"/>
              </a:defRPr>
            </a:lvl1pPr>
          </a:lstStyle>
          <a:p>
            <a:pPr algn="ctr"/>
            <a:r>
              <a:rPr lang="en-US" sz="2800" i="1" dirty="0" smtClean="0">
                <a:solidFill>
                  <a:srgbClr val="00263E"/>
                </a:solidFill>
                <a:latin typeface="NewsGoth Cn BT" panose="020B0506020202030204"/>
                <a:cs typeface="Arial" panose="020B0604020202020204" pitchFamily="34" charset="0"/>
              </a:rPr>
              <a:t>Expect More. Benefit More. </a:t>
            </a:r>
            <a:endParaRPr lang="en-US" sz="2800" i="1" dirty="0">
              <a:solidFill>
                <a:srgbClr val="00263E"/>
              </a:solidFill>
              <a:latin typeface="NewsGoth Cn BT" panose="020B0506020202030204"/>
              <a:cs typeface="Arial" panose="020B0604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8632" y="1198789"/>
            <a:ext cx="2833467" cy="2833467"/>
          </a:xfrm>
          <a:prstGeom prst="rect">
            <a:avLst/>
          </a:prstGeom>
        </p:spPr>
      </p:pic>
      <p:sp>
        <p:nvSpPr>
          <p:cNvPr id="3" name="TextBox 2"/>
          <p:cNvSpPr txBox="1"/>
          <p:nvPr/>
        </p:nvSpPr>
        <p:spPr>
          <a:xfrm>
            <a:off x="1375144" y="1545265"/>
            <a:ext cx="1913862" cy="492443"/>
          </a:xfrm>
          <a:prstGeom prst="rect">
            <a:avLst/>
          </a:prstGeom>
          <a:noFill/>
        </p:spPr>
        <p:txBody>
          <a:bodyPr wrap="square" lIns="0" tIns="0" rIns="0" bIns="0" rtlCol="0">
            <a:spAutoFit/>
          </a:bodyPr>
          <a:lstStyle/>
          <a:p>
            <a:pPr>
              <a:spcAft>
                <a:spcPts val="200"/>
              </a:spcAft>
            </a:pPr>
            <a:r>
              <a:rPr lang="en-US" sz="1600" b="1" dirty="0" smtClean="0">
                <a:solidFill>
                  <a:srgbClr val="0079C2"/>
                </a:solidFill>
              </a:rPr>
              <a:t>Personal, timely </a:t>
            </a:r>
            <a:r>
              <a:rPr lang="en-US" sz="1600" b="1" dirty="0">
                <a:solidFill>
                  <a:srgbClr val="0079C2"/>
                </a:solidFill>
              </a:rPr>
              <a:t>and effective</a:t>
            </a:r>
            <a:endParaRPr lang="en-US" sz="1600" b="1" dirty="0" smtClean="0">
              <a:solidFill>
                <a:srgbClr val="0079C2"/>
              </a:solidFill>
            </a:endParaRPr>
          </a:p>
        </p:txBody>
      </p:sp>
      <p:sp>
        <p:nvSpPr>
          <p:cNvPr id="6" name="TextBox 5"/>
          <p:cNvSpPr txBox="1"/>
          <p:nvPr/>
        </p:nvSpPr>
        <p:spPr>
          <a:xfrm>
            <a:off x="5875393" y="1545265"/>
            <a:ext cx="3058868" cy="492443"/>
          </a:xfrm>
          <a:prstGeom prst="rect">
            <a:avLst/>
          </a:prstGeom>
          <a:noFill/>
        </p:spPr>
        <p:txBody>
          <a:bodyPr wrap="square" lIns="0" tIns="0" rIns="0" bIns="0" rtlCol="0">
            <a:spAutoFit/>
          </a:bodyPr>
          <a:lstStyle/>
          <a:p>
            <a:pPr>
              <a:spcAft>
                <a:spcPts val="200"/>
              </a:spcAft>
            </a:pPr>
            <a:r>
              <a:rPr lang="en-US" sz="1600" b="1" dirty="0" smtClean="0">
                <a:solidFill>
                  <a:srgbClr val="6EB43F"/>
                </a:solidFill>
              </a:rPr>
              <a:t>Proven to save money for clients and employees</a:t>
            </a:r>
          </a:p>
        </p:txBody>
      </p:sp>
      <p:sp>
        <p:nvSpPr>
          <p:cNvPr id="7" name="Rectangle 6"/>
          <p:cNvSpPr/>
          <p:nvPr/>
        </p:nvSpPr>
        <p:spPr>
          <a:xfrm>
            <a:off x="5971133" y="2659714"/>
            <a:ext cx="2654393" cy="619272"/>
          </a:xfrm>
          <a:prstGeom prst="rect">
            <a:avLst/>
          </a:prstGeom>
        </p:spPr>
        <p:txBody>
          <a:bodyPr wrap="square">
            <a:spAutoFit/>
          </a:bodyPr>
          <a:lstStyle/>
          <a:p>
            <a:pPr>
              <a:lnSpc>
                <a:spcPct val="107000"/>
              </a:lnSpc>
              <a:spcAft>
                <a:spcPts val="800"/>
              </a:spcAft>
            </a:pPr>
            <a:r>
              <a:rPr lang="en-US" sz="1600" b="1" dirty="0" smtClean="0">
                <a:solidFill>
                  <a:srgbClr val="054F7D"/>
                </a:solidFill>
                <a:latin typeface="Calibri" panose="020F0502020204030204" pitchFamily="34" charset="0"/>
                <a:ea typeface="Calibri" panose="020F0502020204030204" pitchFamily="34" charset="0"/>
                <a:cs typeface="Times New Roman" panose="02020603050405020304" pitchFamily="18" charset="0"/>
              </a:rPr>
              <a:t>Comprehensive, flexible </a:t>
            </a:r>
            <a:r>
              <a:rPr lang="en-US" sz="1600" b="1" dirty="0">
                <a:solidFill>
                  <a:srgbClr val="054F7D"/>
                </a:solidFill>
                <a:latin typeface="Calibri" panose="020F0502020204030204" pitchFamily="34" charset="0"/>
                <a:ea typeface="Calibri" panose="020F0502020204030204" pitchFamily="34" charset="0"/>
                <a:cs typeface="Times New Roman" panose="02020603050405020304" pitchFamily="18" charset="0"/>
              </a:rPr>
              <a:t>and tailored for unique needs</a:t>
            </a:r>
            <a:endParaRPr lang="en-US" sz="1600" b="1" dirty="0">
              <a:solidFill>
                <a:srgbClr val="054F7D"/>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914400" y="2659714"/>
            <a:ext cx="2125198" cy="882742"/>
          </a:xfrm>
          <a:prstGeom prst="rect">
            <a:avLst/>
          </a:prstGeom>
        </p:spPr>
        <p:txBody>
          <a:bodyPr wrap="square">
            <a:spAutoFit/>
          </a:bodyPr>
          <a:lstStyle/>
          <a:p>
            <a:pPr>
              <a:lnSpc>
                <a:spcPct val="107000"/>
              </a:lnSpc>
              <a:spcAft>
                <a:spcPts val="800"/>
              </a:spcAft>
            </a:pPr>
            <a:r>
              <a:rPr lang="en-US" sz="1600" b="1" dirty="0" smtClean="0">
                <a:solidFill>
                  <a:srgbClr val="00A8E5"/>
                </a:solidFill>
                <a:latin typeface="Calibri" panose="020F0502020204030204" pitchFamily="34" charset="0"/>
                <a:ea typeface="Calibri" panose="020F0502020204030204" pitchFamily="34" charset="0"/>
                <a:cs typeface="Times New Roman" panose="02020603050405020304" pitchFamily="18" charset="0"/>
              </a:rPr>
              <a:t>Tools </a:t>
            </a:r>
            <a:r>
              <a:rPr lang="en-US" sz="1600" b="1" dirty="0">
                <a:solidFill>
                  <a:srgbClr val="00A8E5"/>
                </a:solidFill>
                <a:latin typeface="Calibri" panose="020F0502020204030204" pitchFamily="34" charset="0"/>
                <a:ea typeface="Calibri" panose="020F0502020204030204" pitchFamily="34" charset="0"/>
                <a:cs typeface="Times New Roman" panose="02020603050405020304" pitchFamily="18" charset="0"/>
              </a:rPr>
              <a:t>and programs improve member health and </a:t>
            </a:r>
            <a:r>
              <a:rPr lang="en-US" sz="1600" b="1" dirty="0" smtClean="0">
                <a:solidFill>
                  <a:srgbClr val="00A8E5"/>
                </a:solidFill>
                <a:latin typeface="Calibri" panose="020F0502020204030204" pitchFamily="34" charset="0"/>
                <a:ea typeface="Calibri" panose="020F0502020204030204" pitchFamily="34" charset="0"/>
                <a:cs typeface="Times New Roman" panose="02020603050405020304" pitchFamily="18" charset="0"/>
              </a:rPr>
              <a:t>well-being </a:t>
            </a:r>
            <a:endParaRPr lang="en-US" sz="1600" b="1" dirty="0">
              <a:solidFill>
                <a:srgbClr val="00A8E5"/>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2685019" y="4032256"/>
            <a:ext cx="3793262" cy="619272"/>
          </a:xfrm>
          <a:prstGeom prst="rect">
            <a:avLst/>
          </a:prstGeom>
        </p:spPr>
        <p:txBody>
          <a:bodyPr wrap="square">
            <a:spAutoFit/>
          </a:bodyPr>
          <a:lstStyle/>
          <a:p>
            <a:pPr algn="ctr">
              <a:lnSpc>
                <a:spcPct val="107000"/>
              </a:lnSpc>
              <a:spcAft>
                <a:spcPts val="800"/>
              </a:spcAft>
            </a:pPr>
            <a:r>
              <a:rPr lang="en-US" sz="1600" b="1" dirty="0">
                <a:solidFill>
                  <a:srgbClr val="EB6E1F"/>
                </a:solidFill>
              </a:rPr>
              <a:t>Data </a:t>
            </a:r>
            <a:r>
              <a:rPr lang="en-US" sz="1600" b="1" dirty="0" smtClean="0">
                <a:solidFill>
                  <a:srgbClr val="EB6E1F"/>
                </a:solidFill>
              </a:rPr>
              <a:t>transparency driving insights for </a:t>
            </a:r>
            <a:r>
              <a:rPr lang="en-US" sz="1600" b="1" dirty="0">
                <a:solidFill>
                  <a:srgbClr val="EB6E1F"/>
                </a:solidFill>
              </a:rPr>
              <a:t>informed </a:t>
            </a:r>
            <a:r>
              <a:rPr lang="en-US" sz="1600" b="1" dirty="0" smtClean="0">
                <a:solidFill>
                  <a:srgbClr val="EB6E1F"/>
                </a:solidFill>
              </a:rPr>
              <a:t>decision making</a:t>
            </a:r>
            <a:endParaRPr lang="en-US" sz="1600" b="1" dirty="0">
              <a:solidFill>
                <a:srgbClr val="EB6E1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712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P spid="6" grpId="0"/>
      <p:bldP spid="6" grpId="1"/>
      <p:bldP spid="7" grpId="0"/>
      <p:bldP spid="7" grpId="1"/>
      <p:bldP spid="9" grpId="0"/>
      <p:bldP spid="9" grpId="1"/>
      <p:bldP spid="11" grpId="0"/>
      <p:bldP spid="1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bwMode="white">
          <a:xfrm>
            <a:off x="0" y="951387"/>
            <a:ext cx="9143999" cy="833120"/>
          </a:xfrm>
          <a:prstGeom prst="rect">
            <a:avLst/>
          </a:prstGeom>
        </p:spPr>
        <p:txBody>
          <a:bodyPr vert="horz" lIns="0" tIns="146304" rIns="0" bIns="91440" rtlCol="0" anchor="ctr">
            <a:noAutofit/>
          </a:bodyPr>
          <a:lstStyle>
            <a:lvl1pPr algn="l" defTabSz="914400" rtl="0" eaLnBrk="1" latinLnBrk="0" hangingPunct="1">
              <a:lnSpc>
                <a:spcPct val="85000"/>
              </a:lnSpc>
              <a:spcBef>
                <a:spcPct val="0"/>
              </a:spcBef>
              <a:buNone/>
              <a:defRPr sz="3000" b="1" kern="1200" cap="none" baseline="0">
                <a:solidFill>
                  <a:srgbClr val="5E2751"/>
                </a:solidFill>
                <a:latin typeface="NewsGoth Cn BT" panose="020B0506020202030204" pitchFamily="34" charset="0"/>
                <a:ea typeface="+mj-ea"/>
                <a:cs typeface="+mj-cs"/>
              </a:defRPr>
            </a:lvl1pPr>
          </a:lstStyle>
          <a:p>
            <a:pPr algn="ctr"/>
            <a:endParaRPr lang="en-US" dirty="0"/>
          </a:p>
        </p:txBody>
      </p:sp>
      <p:sp>
        <p:nvSpPr>
          <p:cNvPr id="6" name="Title 4"/>
          <p:cNvSpPr>
            <a:spLocks noGrp="1"/>
          </p:cNvSpPr>
          <p:nvPr>
            <p:ph type="title"/>
          </p:nvPr>
        </p:nvSpPr>
        <p:spPr>
          <a:xfrm>
            <a:off x="1" y="2183182"/>
            <a:ext cx="9143999" cy="833120"/>
          </a:xfrm>
        </p:spPr>
        <p:txBody>
          <a:bodyPr/>
          <a:lstStyle/>
          <a:p>
            <a:pPr algn="ctr"/>
            <a:r>
              <a:rPr lang="en-US" dirty="0" smtClean="0"/>
              <a:t>Focus on: Member Engagement</a:t>
            </a:r>
            <a:endParaRPr lang="en-US" dirty="0"/>
          </a:p>
        </p:txBody>
      </p:sp>
    </p:spTree>
    <p:extLst>
      <p:ext uri="{BB962C8B-B14F-4D97-AF65-F5344CB8AC3E}">
        <p14:creationId xmlns:p14="http://schemas.microsoft.com/office/powerpoint/2010/main" val="1186441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45012" y="892706"/>
            <a:ext cx="8597246" cy="994172"/>
          </a:xfrm>
        </p:spPr>
        <p:txBody>
          <a:bodyPr>
            <a:normAutofit/>
          </a:bodyPr>
          <a:lstStyle/>
          <a:p>
            <a:pPr>
              <a:tabLst>
                <a:tab pos="260747" algn="l"/>
              </a:tabLst>
            </a:pPr>
            <a:r>
              <a:rPr lang="en-US" sz="2700" dirty="0" smtClean="0">
                <a:solidFill>
                  <a:srgbClr val="0C61B5"/>
                </a:solidFill>
                <a:latin typeface="Arial" panose="020B0604020202020204" pitchFamily="34" charset="0"/>
                <a:cs typeface="Arial" panose="020B0604020202020204" pitchFamily="34" charset="0"/>
              </a:rPr>
              <a:t>Clients and Their Members Continue to Suffer</a:t>
            </a:r>
            <a:endParaRPr lang="en-US" sz="2700" dirty="0">
              <a:solidFill>
                <a:srgbClr val="0C61B5"/>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4481353" y="1730614"/>
            <a:ext cx="3876114" cy="2847757"/>
          </a:xfrm>
          <a:prstGeom prst="rect">
            <a:avLst/>
          </a:prstGeom>
        </p:spPr>
      </p:pic>
      <p:sp>
        <p:nvSpPr>
          <p:cNvPr id="12" name="Oval 11"/>
          <p:cNvSpPr/>
          <p:nvPr/>
        </p:nvSpPr>
        <p:spPr>
          <a:xfrm>
            <a:off x="7873678" y="2427814"/>
            <a:ext cx="634618" cy="5939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Oval 12"/>
          <p:cNvSpPr/>
          <p:nvPr/>
        </p:nvSpPr>
        <p:spPr>
          <a:xfrm>
            <a:off x="7873678" y="3676454"/>
            <a:ext cx="645461" cy="5746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 name="Picture 2"/>
          <p:cNvPicPr>
            <a:picLocks noChangeAspect="1"/>
          </p:cNvPicPr>
          <p:nvPr/>
        </p:nvPicPr>
        <p:blipFill>
          <a:blip r:embed="rId3"/>
          <a:stretch>
            <a:fillRect/>
          </a:stretch>
        </p:blipFill>
        <p:spPr>
          <a:xfrm>
            <a:off x="345012" y="1730614"/>
            <a:ext cx="3771760" cy="2828820"/>
          </a:xfrm>
          <a:prstGeom prst="rect">
            <a:avLst/>
          </a:prstGeom>
        </p:spPr>
      </p:pic>
      <p:sp>
        <p:nvSpPr>
          <p:cNvPr id="4" name="TextBox 3"/>
          <p:cNvSpPr txBox="1"/>
          <p:nvPr/>
        </p:nvSpPr>
        <p:spPr>
          <a:xfrm>
            <a:off x="254524" y="1730614"/>
            <a:ext cx="688156" cy="215444"/>
          </a:xfrm>
          <a:prstGeom prst="rect">
            <a:avLst/>
          </a:prstGeom>
          <a:solidFill>
            <a:schemeClr val="bg1"/>
          </a:solidFill>
        </p:spPr>
        <p:txBody>
          <a:bodyPr wrap="square" lIns="0" tIns="0" rIns="0" bIns="0" rtlCol="0">
            <a:spAutoFit/>
          </a:bodyPr>
          <a:lstStyle/>
          <a:p>
            <a:pPr>
              <a:spcAft>
                <a:spcPts val="200"/>
              </a:spcAft>
            </a:pPr>
            <a:endParaRPr lang="en-US" sz="1400" dirty="0" err="1" smtClean="0">
              <a:solidFill>
                <a:schemeClr val="tx2"/>
              </a:solidFill>
            </a:endParaRPr>
          </a:p>
        </p:txBody>
      </p:sp>
    </p:spTree>
    <p:extLst>
      <p:ext uri="{BB962C8B-B14F-4D97-AF65-F5344CB8AC3E}">
        <p14:creationId xmlns:p14="http://schemas.microsoft.com/office/powerpoint/2010/main" val="1562123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32549" y="895546"/>
            <a:ext cx="6430655" cy="886147"/>
          </a:xfrm>
        </p:spPr>
        <p:txBody>
          <a:bodyPr>
            <a:normAutofit/>
          </a:bodyPr>
          <a:lstStyle/>
          <a:p>
            <a:r>
              <a:rPr lang="en-US" sz="2400" dirty="0">
                <a:solidFill>
                  <a:srgbClr val="0C61B5"/>
                </a:solidFill>
                <a:latin typeface="Arial" panose="020B0604020202020204" pitchFamily="34" charset="0"/>
                <a:cs typeface="Arial" panose="020B0604020202020204" pitchFamily="34" charset="0"/>
              </a:rPr>
              <a:t>Consumers are Worried and Uninformed</a:t>
            </a:r>
          </a:p>
        </p:txBody>
      </p:sp>
      <p:sp>
        <p:nvSpPr>
          <p:cNvPr id="6" name="TextBox 5"/>
          <p:cNvSpPr txBox="1"/>
          <p:nvPr/>
        </p:nvSpPr>
        <p:spPr>
          <a:xfrm>
            <a:off x="6787299" y="4271044"/>
            <a:ext cx="2031646" cy="307777"/>
          </a:xfrm>
          <a:prstGeom prst="rect">
            <a:avLst/>
          </a:prstGeom>
          <a:noFill/>
        </p:spPr>
        <p:txBody>
          <a:bodyPr wrap="square" rtlCol="0">
            <a:spAutoFit/>
          </a:bodyPr>
          <a:lstStyle/>
          <a:p>
            <a:r>
              <a:rPr lang="en-US" sz="1050" baseline="30000" dirty="0"/>
              <a:t>1 Kaiser Family Foundation , 2017; 2 Gallop, 2016, 3 The Washington Post, 2013</a:t>
            </a:r>
          </a:p>
        </p:txBody>
      </p:sp>
      <p:graphicFrame>
        <p:nvGraphicFramePr>
          <p:cNvPr id="8" name="Diagram 7"/>
          <p:cNvGraphicFramePr/>
          <p:nvPr>
            <p:extLst>
              <p:ext uri="{D42A27DB-BD31-4B8C-83A1-F6EECF244321}">
                <p14:modId xmlns:p14="http://schemas.microsoft.com/office/powerpoint/2010/main" val="3895822379"/>
              </p:ext>
            </p:extLst>
          </p:nvPr>
        </p:nvGraphicFramePr>
        <p:xfrm>
          <a:off x="1499795" y="1529975"/>
          <a:ext cx="5884697" cy="3048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33898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2615" y="1071408"/>
            <a:ext cx="6339338" cy="886147"/>
          </a:xfrm>
        </p:spPr>
        <p:txBody>
          <a:bodyPr>
            <a:normAutofit fontScale="90000"/>
          </a:bodyPr>
          <a:lstStyle/>
          <a:p>
            <a:r>
              <a:rPr lang="en-US" sz="2700" dirty="0">
                <a:solidFill>
                  <a:srgbClr val="0C61B5"/>
                </a:solidFill>
                <a:latin typeface="Arial" panose="020B0604020202020204" pitchFamily="34" charset="0"/>
                <a:cs typeface="Arial" panose="020B0604020202020204" pitchFamily="34" charset="0"/>
              </a:rPr>
              <a:t>CoreSource believes we need to </a:t>
            </a:r>
            <a:r>
              <a:rPr lang="en-US" sz="2700" i="1" dirty="0">
                <a:solidFill>
                  <a:srgbClr val="0C61B5"/>
                </a:solidFill>
                <a:latin typeface="Arial" panose="020B0604020202020204" pitchFamily="34" charset="0"/>
                <a:cs typeface="Arial" panose="020B0604020202020204" pitchFamily="34" charset="0"/>
              </a:rPr>
              <a:t>begin</a:t>
            </a:r>
            <a:r>
              <a:rPr lang="en-US" sz="2700" dirty="0">
                <a:solidFill>
                  <a:srgbClr val="0C61B5"/>
                </a:solidFill>
                <a:latin typeface="Arial" panose="020B0604020202020204" pitchFamily="34" charset="0"/>
                <a:cs typeface="Arial" panose="020B0604020202020204" pitchFamily="34" charset="0"/>
              </a:rPr>
              <a:t> with better member engagement</a:t>
            </a:r>
          </a:p>
        </p:txBody>
      </p:sp>
      <p:sp>
        <p:nvSpPr>
          <p:cNvPr id="3" name="Content Placeholder 2"/>
          <p:cNvSpPr>
            <a:spLocks noGrp="1"/>
          </p:cNvSpPr>
          <p:nvPr>
            <p:ph idx="1"/>
          </p:nvPr>
        </p:nvSpPr>
        <p:spPr>
          <a:xfrm>
            <a:off x="800440" y="2855609"/>
            <a:ext cx="7383687" cy="1667279"/>
          </a:xfrm>
        </p:spPr>
        <p:txBody>
          <a:bodyPr>
            <a:normAutofit/>
          </a:bodyPr>
          <a:lstStyle/>
          <a:p>
            <a:pPr marL="171450" indent="-171450" algn="ctr">
              <a:buFont typeface="+mj-lt"/>
              <a:buAutoNum type="arabicPeriod"/>
            </a:pPr>
            <a:endParaRPr lang="en-US" sz="900" dirty="0"/>
          </a:p>
          <a:p>
            <a:pPr marL="171450" indent="-171450" algn="ctr">
              <a:buFont typeface="+mj-lt"/>
              <a:buAutoNum type="arabicPeriod"/>
            </a:pPr>
            <a:endParaRPr lang="en-US" sz="100" b="1" dirty="0"/>
          </a:p>
          <a:p>
            <a:pPr marL="342900" indent="-342900">
              <a:buFont typeface="+mj-lt"/>
              <a:buAutoNum type="arabicPeriod"/>
            </a:pPr>
            <a:r>
              <a:rPr lang="en-US" sz="1800" dirty="0"/>
              <a:t>Consumers don’t know the total cost of care prior to service. </a:t>
            </a:r>
            <a:r>
              <a:rPr lang="en-US" sz="1800" b="1" dirty="0"/>
              <a:t>Ex. </a:t>
            </a:r>
            <a:r>
              <a:rPr lang="en-US" sz="1800" b="1" i="1" dirty="0"/>
              <a:t>Focus members on quality, low cost in-network providers.</a:t>
            </a:r>
          </a:p>
          <a:p>
            <a:pPr marL="171450" indent="-171450">
              <a:buFont typeface="+mj-lt"/>
              <a:buAutoNum type="arabicPeriod"/>
            </a:pPr>
            <a:endParaRPr lang="en-US" sz="900" b="1" i="1" dirty="0"/>
          </a:p>
          <a:p>
            <a:pPr marL="342900" indent="-342900">
              <a:buFont typeface="+mj-lt"/>
              <a:buAutoNum type="arabicPeriod"/>
            </a:pPr>
            <a:r>
              <a:rPr lang="en-US" sz="1800" i="1" dirty="0"/>
              <a:t>Consumers receive multiple bills from multiple providers yet don’t understand what they owe.</a:t>
            </a:r>
            <a:r>
              <a:rPr lang="en-US" sz="1800" b="1" i="1" dirty="0"/>
              <a:t>  Ex. Simplify their bills and make it easy for them to pay.</a:t>
            </a:r>
            <a:endParaRPr lang="en-US" sz="1800" i="1" dirty="0"/>
          </a:p>
        </p:txBody>
      </p:sp>
      <p:sp>
        <p:nvSpPr>
          <p:cNvPr id="4" name="Rounded Rectangle 3"/>
          <p:cNvSpPr/>
          <p:nvPr/>
        </p:nvSpPr>
        <p:spPr>
          <a:xfrm>
            <a:off x="1240072" y="2037305"/>
            <a:ext cx="6504424" cy="73855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500" b="1" dirty="0">
                <a:solidFill>
                  <a:prstClr val="white"/>
                </a:solidFill>
              </a:rPr>
              <a:t>Digital </a:t>
            </a:r>
            <a:r>
              <a:rPr lang="en-US" sz="1500" b="1" dirty="0" smtClean="0">
                <a:solidFill>
                  <a:prstClr val="white"/>
                </a:solidFill>
              </a:rPr>
              <a:t>connection </a:t>
            </a:r>
            <a:r>
              <a:rPr lang="en-US" sz="1500" b="1" dirty="0">
                <a:solidFill>
                  <a:prstClr val="white"/>
                </a:solidFill>
              </a:rPr>
              <a:t>to: understand benefits, use available resources and make smart healthcare decisions</a:t>
            </a:r>
          </a:p>
        </p:txBody>
      </p:sp>
    </p:spTree>
    <p:extLst>
      <p:ext uri="{BB962C8B-B14F-4D97-AF65-F5344CB8AC3E}">
        <p14:creationId xmlns:p14="http://schemas.microsoft.com/office/powerpoint/2010/main" val="24366764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4199" y="1018262"/>
            <a:ext cx="5915025" cy="582640"/>
          </a:xfrm>
        </p:spPr>
        <p:txBody>
          <a:bodyPr>
            <a:normAutofit fontScale="90000"/>
          </a:bodyPr>
          <a:lstStyle/>
          <a:p>
            <a:r>
              <a:rPr lang="en-US" sz="2700" dirty="0">
                <a:solidFill>
                  <a:srgbClr val="0C61B5"/>
                </a:solidFill>
                <a:latin typeface="Arial" panose="020B0604020202020204" pitchFamily="34" charset="0"/>
                <a:cs typeface="Arial" panose="020B0604020202020204" pitchFamily="34" charset="0"/>
              </a:rPr>
              <a:t>Better Connected. More Engaged.</a:t>
            </a:r>
          </a:p>
        </p:txBody>
      </p:sp>
      <p:sp>
        <p:nvSpPr>
          <p:cNvPr id="3" name="Content Placeholder 2"/>
          <p:cNvSpPr>
            <a:spLocks noGrp="1"/>
          </p:cNvSpPr>
          <p:nvPr>
            <p:ph idx="1"/>
          </p:nvPr>
        </p:nvSpPr>
        <p:spPr>
          <a:xfrm>
            <a:off x="584463" y="1550873"/>
            <a:ext cx="8271694" cy="510097"/>
          </a:xfr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marL="0" indent="0">
              <a:buNone/>
              <a:defRPr/>
            </a:pPr>
            <a:r>
              <a:rPr lang="en-US" sz="1500" dirty="0">
                <a:solidFill>
                  <a:srgbClr val="4C4D4F"/>
                </a:solidFill>
              </a:rPr>
              <a:t>CoreSource’s digital communication tools can help reduce members’ anxiety about financial risk from healthcare and the complexity of what they need to understand—we help them feel smart, informed, and confident.</a:t>
            </a:r>
          </a:p>
          <a:p>
            <a:pPr marL="0" indent="0" defTabSz="685800">
              <a:buNone/>
              <a:defRPr/>
            </a:pPr>
            <a:endParaRPr lang="en-US" dirty="0"/>
          </a:p>
        </p:txBody>
      </p:sp>
      <p:grpSp>
        <p:nvGrpSpPr>
          <p:cNvPr id="10" name="Group 9"/>
          <p:cNvGrpSpPr/>
          <p:nvPr/>
        </p:nvGrpSpPr>
        <p:grpSpPr>
          <a:xfrm>
            <a:off x="1244516" y="2177592"/>
            <a:ext cx="6969775" cy="2385768"/>
            <a:chOff x="729631" y="2702206"/>
            <a:chExt cx="7141574" cy="2639691"/>
          </a:xfrm>
        </p:grpSpPr>
        <p:pic>
          <p:nvPicPr>
            <p:cNvPr id="4" name="Picture 3"/>
            <p:cNvPicPr>
              <a:picLocks noChangeAspect="1"/>
            </p:cNvPicPr>
            <p:nvPr/>
          </p:nvPicPr>
          <p:blipFill>
            <a:blip r:embed="rId2"/>
            <a:stretch>
              <a:fillRect/>
            </a:stretch>
          </p:blipFill>
          <p:spPr>
            <a:xfrm>
              <a:off x="732179" y="2702206"/>
              <a:ext cx="683252" cy="683252"/>
            </a:xfrm>
            <a:prstGeom prst="rect">
              <a:avLst/>
            </a:prstGeom>
          </p:spPr>
        </p:pic>
        <p:pic>
          <p:nvPicPr>
            <p:cNvPr id="5" name="Picture 4"/>
            <p:cNvPicPr>
              <a:picLocks noChangeAspect="1"/>
            </p:cNvPicPr>
            <p:nvPr/>
          </p:nvPicPr>
          <p:blipFill>
            <a:blip r:embed="rId3"/>
            <a:stretch>
              <a:fillRect/>
            </a:stretch>
          </p:blipFill>
          <p:spPr>
            <a:xfrm>
              <a:off x="729631" y="3676375"/>
              <a:ext cx="685800" cy="685800"/>
            </a:xfrm>
            <a:prstGeom prst="rect">
              <a:avLst/>
            </a:prstGeom>
          </p:spPr>
        </p:pic>
        <p:pic>
          <p:nvPicPr>
            <p:cNvPr id="6" name="Picture 5"/>
            <p:cNvPicPr>
              <a:picLocks noChangeAspect="1"/>
            </p:cNvPicPr>
            <p:nvPr/>
          </p:nvPicPr>
          <p:blipFill>
            <a:blip r:embed="rId4"/>
            <a:stretch>
              <a:fillRect/>
            </a:stretch>
          </p:blipFill>
          <p:spPr>
            <a:xfrm>
              <a:off x="729631" y="4656097"/>
              <a:ext cx="685800" cy="685800"/>
            </a:xfrm>
            <a:prstGeom prst="rect">
              <a:avLst/>
            </a:prstGeom>
          </p:spPr>
        </p:pic>
        <p:sp>
          <p:nvSpPr>
            <p:cNvPr id="7" name="TextBox 6"/>
            <p:cNvSpPr txBox="1"/>
            <p:nvPr/>
          </p:nvSpPr>
          <p:spPr>
            <a:xfrm>
              <a:off x="1513406" y="2751444"/>
              <a:ext cx="6161024" cy="686637"/>
            </a:xfrm>
            <a:prstGeom prst="rect">
              <a:avLst/>
            </a:prstGeom>
            <a:noFill/>
          </p:spPr>
          <p:txBody>
            <a:bodyPr wrap="square" rtlCol="0">
              <a:spAutoFit/>
            </a:bodyPr>
            <a:lstStyle/>
            <a:p>
              <a:pPr defTabSz="342900"/>
              <a:r>
                <a:rPr lang="en-US" sz="1600" b="1" dirty="0">
                  <a:solidFill>
                    <a:srgbClr val="75B551"/>
                  </a:solidFill>
                </a:rPr>
                <a:t>myCoreSourceWire</a:t>
              </a:r>
            </a:p>
            <a:p>
              <a:pPr defTabSz="342900"/>
              <a:r>
                <a:rPr lang="en-US" sz="1200" dirty="0">
                  <a:solidFill>
                    <a:srgbClr val="75B551"/>
                  </a:solidFill>
                </a:rPr>
                <a:t>While employees aren’t thinking about their benefits, we are.  The Wire </a:t>
              </a:r>
              <a:r>
                <a:rPr lang="en-US" sz="1400" b="1" u="sng" dirty="0">
                  <a:solidFill>
                    <a:srgbClr val="75B551"/>
                  </a:solidFill>
                </a:rPr>
                <a:t>sends convenient messages</a:t>
              </a:r>
              <a:r>
                <a:rPr lang="en-US" sz="1200" dirty="0">
                  <a:solidFill>
                    <a:srgbClr val="75B551"/>
                  </a:solidFill>
                </a:rPr>
                <a:t> and guidance to members’ mobile phones.</a:t>
              </a:r>
            </a:p>
          </p:txBody>
        </p:sp>
        <p:sp>
          <p:nvSpPr>
            <p:cNvPr id="8" name="TextBox 7"/>
            <p:cNvSpPr txBox="1"/>
            <p:nvPr/>
          </p:nvSpPr>
          <p:spPr>
            <a:xfrm>
              <a:off x="1513405" y="3726887"/>
              <a:ext cx="6357800" cy="514977"/>
            </a:xfrm>
            <a:prstGeom prst="rect">
              <a:avLst/>
            </a:prstGeom>
            <a:noFill/>
          </p:spPr>
          <p:txBody>
            <a:bodyPr wrap="square" rtlCol="0">
              <a:spAutoFit/>
            </a:bodyPr>
            <a:lstStyle/>
            <a:p>
              <a:pPr defTabSz="342900"/>
              <a:r>
                <a:rPr lang="en-US" sz="1600" b="1" dirty="0">
                  <a:solidFill>
                    <a:srgbClr val="007FC1"/>
                  </a:solidFill>
                </a:rPr>
                <a:t>myCoreSource Mobile App</a:t>
              </a:r>
            </a:p>
            <a:p>
              <a:pPr defTabSz="342900"/>
              <a:r>
                <a:rPr lang="en-US" sz="1200" dirty="0">
                  <a:solidFill>
                    <a:srgbClr val="007FC1"/>
                  </a:solidFill>
                </a:rPr>
                <a:t>Allows members </a:t>
              </a:r>
              <a:r>
                <a:rPr lang="en-US" sz="1400" b="1" u="sng" dirty="0">
                  <a:solidFill>
                    <a:srgbClr val="007FC1"/>
                  </a:solidFill>
                </a:rPr>
                <a:t>quick and convenient access </a:t>
              </a:r>
              <a:r>
                <a:rPr lang="en-US" sz="1200" dirty="0">
                  <a:solidFill>
                    <a:srgbClr val="007FC1"/>
                  </a:solidFill>
                </a:rPr>
                <a:t>to ID cards, claims, customer service, and more.</a:t>
              </a:r>
            </a:p>
          </p:txBody>
        </p:sp>
        <p:sp>
          <p:nvSpPr>
            <p:cNvPr id="9" name="TextBox 8"/>
            <p:cNvSpPr txBox="1"/>
            <p:nvPr/>
          </p:nvSpPr>
          <p:spPr>
            <a:xfrm>
              <a:off x="1513405" y="4702330"/>
              <a:ext cx="6357800" cy="514977"/>
            </a:xfrm>
            <a:prstGeom prst="rect">
              <a:avLst/>
            </a:prstGeom>
            <a:noFill/>
          </p:spPr>
          <p:txBody>
            <a:bodyPr wrap="square" rtlCol="0">
              <a:spAutoFit/>
            </a:bodyPr>
            <a:lstStyle/>
            <a:p>
              <a:pPr defTabSz="342900"/>
              <a:r>
                <a:rPr lang="en-US" sz="1600" b="1" dirty="0">
                  <a:solidFill>
                    <a:srgbClr val="D25641"/>
                  </a:solidFill>
                </a:rPr>
                <a:t>myCoreSource Online Portal</a:t>
              </a:r>
            </a:p>
            <a:p>
              <a:pPr defTabSz="342900"/>
              <a:r>
                <a:rPr lang="en-US" sz="1200" dirty="0">
                  <a:solidFill>
                    <a:srgbClr val="D25641"/>
                  </a:solidFill>
                </a:rPr>
                <a:t>Gives members </a:t>
              </a:r>
              <a:r>
                <a:rPr lang="en-US" sz="1400" b="1" u="sng" dirty="0">
                  <a:solidFill>
                    <a:srgbClr val="D25641"/>
                  </a:solidFill>
                </a:rPr>
                <a:t>online self-service</a:t>
              </a:r>
              <a:r>
                <a:rPr lang="en-US" sz="1400" b="1" dirty="0">
                  <a:solidFill>
                    <a:srgbClr val="D25641"/>
                  </a:solidFill>
                </a:rPr>
                <a:t> </a:t>
              </a:r>
              <a:r>
                <a:rPr lang="en-US" sz="1200" dirty="0">
                  <a:solidFill>
                    <a:srgbClr val="D25641"/>
                  </a:solidFill>
                </a:rPr>
                <a:t>of their benefits and plan resources anytime.</a:t>
              </a:r>
            </a:p>
          </p:txBody>
        </p:sp>
      </p:grpSp>
    </p:spTree>
    <p:extLst>
      <p:ext uri="{BB962C8B-B14F-4D97-AF65-F5344CB8AC3E}">
        <p14:creationId xmlns:p14="http://schemas.microsoft.com/office/powerpoint/2010/main" val="13564779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23" y="976774"/>
            <a:ext cx="6249256" cy="886147"/>
          </a:xfrm>
        </p:spPr>
        <p:txBody>
          <a:bodyPr/>
          <a:lstStyle/>
          <a:p>
            <a:r>
              <a:rPr lang="en-US" sz="2400" dirty="0" smtClean="0">
                <a:solidFill>
                  <a:schemeClr val="tx2">
                    <a:lumMod val="75000"/>
                    <a:lumOff val="25000"/>
                  </a:schemeClr>
                </a:solidFill>
                <a:latin typeface="Arial" panose="020B0604020202020204" pitchFamily="34" charset="0"/>
                <a:cs typeface="Arial" panose="020B0604020202020204" pitchFamily="34" charset="0"/>
              </a:rPr>
              <a:t>Relevant Channel</a:t>
            </a:r>
            <a:endParaRPr lang="en-US" sz="2400" dirty="0">
              <a:solidFill>
                <a:schemeClr val="tx2">
                  <a:lumMod val="75000"/>
                  <a:lumOff val="25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4533537" y="1166698"/>
            <a:ext cx="1702111" cy="3269737"/>
          </a:xfrm>
          <a:prstGeom prst="rect">
            <a:avLst/>
          </a:prstGeom>
        </p:spPr>
      </p:pic>
      <p:pic>
        <p:nvPicPr>
          <p:cNvPr id="5" name="Picture 4"/>
          <p:cNvPicPr>
            <a:picLocks noChangeAspect="1"/>
          </p:cNvPicPr>
          <p:nvPr/>
        </p:nvPicPr>
        <p:blipFill>
          <a:blip r:embed="rId3"/>
          <a:stretch>
            <a:fillRect/>
          </a:stretch>
        </p:blipFill>
        <p:spPr>
          <a:xfrm>
            <a:off x="4675988" y="1543046"/>
            <a:ext cx="1412225" cy="2509405"/>
          </a:xfrm>
          <a:prstGeom prst="rect">
            <a:avLst/>
          </a:prstGeom>
        </p:spPr>
      </p:pic>
      <p:sp>
        <p:nvSpPr>
          <p:cNvPr id="8" name="Rectangle 7"/>
          <p:cNvSpPr/>
          <p:nvPr/>
        </p:nvSpPr>
        <p:spPr>
          <a:xfrm>
            <a:off x="4731564" y="1832070"/>
            <a:ext cx="1215737" cy="577081"/>
          </a:xfrm>
          <a:prstGeom prst="rect">
            <a:avLst/>
          </a:prstGeom>
        </p:spPr>
        <p:txBody>
          <a:bodyPr wrap="square">
            <a:spAutoFit/>
          </a:bodyPr>
          <a:lstStyle/>
          <a:p>
            <a:r>
              <a:rPr lang="en-US" sz="525" dirty="0">
                <a:solidFill>
                  <a:prstClr val="black"/>
                </a:solidFill>
              </a:rPr>
              <a:t>CoreSource: Tap to complete</a:t>
            </a:r>
          </a:p>
          <a:p>
            <a:r>
              <a:rPr lang="en-US" sz="525" dirty="0">
                <a:solidFill>
                  <a:prstClr val="black"/>
                </a:solidFill>
              </a:rPr>
              <a:t>your connection:</a:t>
            </a:r>
          </a:p>
          <a:p>
            <a:r>
              <a:rPr lang="en-US" sz="525" dirty="0">
                <a:solidFill>
                  <a:prstClr val="black"/>
                </a:solidFill>
                <a:hlinkClick r:id="rId4"/>
              </a:rPr>
              <a:t>https://relayit.com/12erski23</a:t>
            </a:r>
            <a:r>
              <a:rPr lang="en-US" sz="525" dirty="0">
                <a:solidFill>
                  <a:prstClr val="black"/>
                </a:solidFill>
              </a:rPr>
              <a:t>.  </a:t>
            </a:r>
          </a:p>
          <a:p>
            <a:r>
              <a:rPr lang="en-US" sz="525" dirty="0">
                <a:solidFill>
                  <a:prstClr val="black"/>
                </a:solidFill>
              </a:rPr>
              <a:t>Txt help or stop.</a:t>
            </a:r>
          </a:p>
          <a:p>
            <a:r>
              <a:rPr lang="en-US" sz="525" dirty="0" err="1">
                <a:solidFill>
                  <a:prstClr val="black"/>
                </a:solidFill>
              </a:rPr>
              <a:t>Msg&amp;DataRatesMayApply</a:t>
            </a:r>
            <a:r>
              <a:rPr lang="en-US" sz="525" dirty="0">
                <a:solidFill>
                  <a:prstClr val="black"/>
                </a:solidFill>
              </a:rPr>
              <a:t>.</a:t>
            </a:r>
          </a:p>
          <a:p>
            <a:r>
              <a:rPr lang="en-US" sz="525" dirty="0">
                <a:solidFill>
                  <a:prstClr val="black"/>
                </a:solidFill>
              </a:rPr>
              <a:t>Sent via Relay.</a:t>
            </a:r>
          </a:p>
        </p:txBody>
      </p:sp>
      <p:sp>
        <p:nvSpPr>
          <p:cNvPr id="9" name="Rectangle 8"/>
          <p:cNvSpPr/>
          <p:nvPr/>
        </p:nvSpPr>
        <p:spPr>
          <a:xfrm>
            <a:off x="4610277" y="4407041"/>
            <a:ext cx="1625370" cy="253916"/>
          </a:xfrm>
          <a:prstGeom prst="rect">
            <a:avLst/>
          </a:prstGeom>
        </p:spPr>
        <p:txBody>
          <a:bodyPr wrap="square">
            <a:spAutoFit/>
          </a:bodyPr>
          <a:lstStyle/>
          <a:p>
            <a:pPr algn="ctr"/>
            <a:r>
              <a:rPr lang="pt-BR" sz="1050" b="1" dirty="0">
                <a:solidFill>
                  <a:prstClr val="black"/>
                </a:solidFill>
                <a:latin typeface="Arial" panose="020B0604020202020204" pitchFamily="34" charset="0"/>
                <a:cs typeface="Arial" panose="020B0604020202020204" pitchFamily="34" charset="0"/>
              </a:rPr>
              <a:t>CONNECT</a:t>
            </a:r>
            <a:endParaRPr lang="en-US" sz="1050" b="1" dirty="0">
              <a:solidFill>
                <a:prstClr val="black"/>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6526683" y="1162879"/>
            <a:ext cx="1702112" cy="3269737"/>
          </a:xfrm>
          <a:prstGeom prst="rect">
            <a:avLst/>
          </a:prstGeom>
        </p:spPr>
      </p:pic>
      <p:sp>
        <p:nvSpPr>
          <p:cNvPr id="11" name="Rectangle 10"/>
          <p:cNvSpPr/>
          <p:nvPr/>
        </p:nvSpPr>
        <p:spPr>
          <a:xfrm>
            <a:off x="6645568" y="4383957"/>
            <a:ext cx="1398096" cy="253916"/>
          </a:xfrm>
          <a:prstGeom prst="rect">
            <a:avLst/>
          </a:prstGeom>
        </p:spPr>
        <p:txBody>
          <a:bodyPr wrap="square">
            <a:spAutoFit/>
          </a:bodyPr>
          <a:lstStyle/>
          <a:p>
            <a:pPr algn="ctr"/>
            <a:r>
              <a:rPr lang="pt-BR" sz="1050" b="1" dirty="0">
                <a:solidFill>
                  <a:prstClr val="black"/>
                </a:solidFill>
                <a:latin typeface="Arial" panose="020B0604020202020204" pitchFamily="34" charset="0"/>
                <a:cs typeface="Arial" panose="020B0604020202020204" pitchFamily="34" charset="0"/>
              </a:rPr>
              <a:t>WELCOME</a:t>
            </a:r>
            <a:endParaRPr lang="en-US" sz="1050" b="1" dirty="0">
              <a:solidFill>
                <a:prstClr val="black"/>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6671626" y="1549888"/>
            <a:ext cx="1412226" cy="2509405"/>
          </a:xfrm>
          <a:prstGeom prst="rect">
            <a:avLst/>
          </a:prstGeom>
        </p:spPr>
      </p:pic>
      <p:sp>
        <p:nvSpPr>
          <p:cNvPr id="15" name="Rectangle 14"/>
          <p:cNvSpPr/>
          <p:nvPr/>
        </p:nvSpPr>
        <p:spPr>
          <a:xfrm>
            <a:off x="1344665" y="1711058"/>
            <a:ext cx="3009944" cy="2885405"/>
          </a:xfrm>
          <a:prstGeom prst="rect">
            <a:avLst/>
          </a:prstGeom>
        </p:spPr>
        <p:txBody>
          <a:bodyPr wrap="square">
            <a:spAutoFit/>
          </a:bodyPr>
          <a:lstStyle/>
          <a:p>
            <a:pPr algn="ctr"/>
            <a:r>
              <a:rPr lang="en-US" sz="1350" b="1" u="sng" dirty="0">
                <a:solidFill>
                  <a:prstClr val="black"/>
                </a:solidFill>
                <a:latin typeface="DINOT"/>
              </a:rPr>
              <a:t>Proven Benefits</a:t>
            </a:r>
          </a:p>
          <a:p>
            <a:pPr algn="ctr"/>
            <a:endParaRPr lang="en-US" sz="600" b="1" u="sng" dirty="0">
              <a:solidFill>
                <a:prstClr val="black"/>
              </a:solidFill>
              <a:latin typeface="DINOT"/>
            </a:endParaRPr>
          </a:p>
          <a:p>
            <a:pPr marL="214313" indent="-214313">
              <a:lnSpc>
                <a:spcPct val="150000"/>
              </a:lnSpc>
              <a:buFont typeface="Arial" panose="020B0604020202020204" pitchFamily="34" charset="0"/>
              <a:buChar char="•"/>
            </a:pPr>
            <a:r>
              <a:rPr lang="en-US" sz="1350" dirty="0">
                <a:solidFill>
                  <a:prstClr val="black"/>
                </a:solidFill>
                <a:latin typeface="DINOT"/>
              </a:rPr>
              <a:t>33% channel connections</a:t>
            </a:r>
          </a:p>
          <a:p>
            <a:pPr marL="214313" indent="-214313">
              <a:lnSpc>
                <a:spcPct val="150000"/>
              </a:lnSpc>
              <a:buFont typeface="Arial" panose="020B0604020202020204" pitchFamily="34" charset="0"/>
              <a:buChar char="•"/>
            </a:pPr>
            <a:r>
              <a:rPr lang="en-US" sz="1350" dirty="0">
                <a:solidFill>
                  <a:prstClr val="black"/>
                </a:solidFill>
                <a:latin typeface="DINOT"/>
              </a:rPr>
              <a:t>90% more app downloads</a:t>
            </a:r>
          </a:p>
          <a:p>
            <a:pPr marL="214313" indent="-214313">
              <a:lnSpc>
                <a:spcPct val="150000"/>
              </a:lnSpc>
              <a:buFont typeface="Arial" panose="020B0604020202020204" pitchFamily="34" charset="0"/>
              <a:buChar char="•"/>
            </a:pPr>
            <a:r>
              <a:rPr lang="en-US" sz="1350" dirty="0">
                <a:solidFill>
                  <a:prstClr val="black"/>
                </a:solidFill>
                <a:latin typeface="DINOT"/>
              </a:rPr>
              <a:t>130% more portal registrations</a:t>
            </a:r>
          </a:p>
          <a:p>
            <a:pPr marL="214313" indent="-214313">
              <a:lnSpc>
                <a:spcPct val="150000"/>
              </a:lnSpc>
              <a:buFont typeface="Arial" panose="020B0604020202020204" pitchFamily="34" charset="0"/>
              <a:buChar char="•"/>
            </a:pPr>
            <a:r>
              <a:rPr lang="en-US" sz="1350" dirty="0">
                <a:solidFill>
                  <a:prstClr val="black"/>
                </a:solidFill>
                <a:latin typeface="DINOT"/>
              </a:rPr>
              <a:t>30% reduction in ER visits</a:t>
            </a:r>
          </a:p>
          <a:p>
            <a:pPr marL="214313" indent="-214313">
              <a:lnSpc>
                <a:spcPct val="150000"/>
              </a:lnSpc>
              <a:buFont typeface="Arial" panose="020B0604020202020204" pitchFamily="34" charset="0"/>
              <a:buChar char="•"/>
            </a:pPr>
            <a:r>
              <a:rPr lang="en-US" sz="1350" dirty="0">
                <a:solidFill>
                  <a:prstClr val="black"/>
                </a:solidFill>
                <a:latin typeface="DINOT"/>
              </a:rPr>
              <a:t>1.6X likely for cancer screen</a:t>
            </a:r>
          </a:p>
          <a:p>
            <a:pPr marL="214313" indent="-214313">
              <a:lnSpc>
                <a:spcPct val="150000"/>
              </a:lnSpc>
              <a:buFont typeface="Arial" panose="020B0604020202020204" pitchFamily="34" charset="0"/>
              <a:buChar char="•"/>
            </a:pPr>
            <a:r>
              <a:rPr lang="en-US" sz="1350" dirty="0">
                <a:solidFill>
                  <a:prstClr val="black"/>
                </a:solidFill>
                <a:latin typeface="DINOT"/>
              </a:rPr>
              <a:t>16% decrease in brand Rx</a:t>
            </a:r>
          </a:p>
          <a:p>
            <a:pPr marL="214313" indent="-214313">
              <a:lnSpc>
                <a:spcPct val="150000"/>
              </a:lnSpc>
              <a:buFont typeface="Arial" panose="020B0604020202020204" pitchFamily="34" charset="0"/>
              <a:buChar char="•"/>
            </a:pPr>
            <a:r>
              <a:rPr lang="en-US" sz="1350" dirty="0">
                <a:solidFill>
                  <a:prstClr val="black"/>
                </a:solidFill>
                <a:latin typeface="DINOT"/>
              </a:rPr>
              <a:t>200% more likely to pay a bill</a:t>
            </a:r>
          </a:p>
          <a:p>
            <a:pPr marL="214313" indent="-214313">
              <a:lnSpc>
                <a:spcPct val="150000"/>
              </a:lnSpc>
              <a:buFont typeface="Arial" panose="020B0604020202020204" pitchFamily="34" charset="0"/>
              <a:buChar char="•"/>
            </a:pPr>
            <a:r>
              <a:rPr lang="en-US" sz="1350" dirty="0">
                <a:solidFill>
                  <a:prstClr val="black"/>
                </a:solidFill>
                <a:latin typeface="DINOT"/>
              </a:rPr>
              <a:t>45% reduction in calls</a:t>
            </a:r>
            <a:endParaRPr lang="en-US" sz="1350" dirty="0">
              <a:solidFill>
                <a:prstClr val="black"/>
              </a:solidFill>
            </a:endParaRPr>
          </a:p>
        </p:txBody>
      </p:sp>
      <p:sp>
        <p:nvSpPr>
          <p:cNvPr id="18" name="TextBox 17"/>
          <p:cNvSpPr txBox="1"/>
          <p:nvPr/>
        </p:nvSpPr>
        <p:spPr>
          <a:xfrm>
            <a:off x="6718823" y="2735402"/>
            <a:ext cx="1309255" cy="300082"/>
          </a:xfrm>
          <a:prstGeom prst="rect">
            <a:avLst/>
          </a:prstGeom>
          <a:solidFill>
            <a:schemeClr val="bg1"/>
          </a:solidFill>
        </p:spPr>
        <p:txBody>
          <a:bodyPr wrap="square" rtlCol="0">
            <a:spAutoFit/>
          </a:bodyPr>
          <a:lstStyle/>
          <a:p>
            <a:endParaRPr lang="en-US" sz="1350" dirty="0">
              <a:solidFill>
                <a:prstClr val="black"/>
              </a:solidFill>
            </a:endParaRPr>
          </a:p>
        </p:txBody>
      </p:sp>
      <p:pic>
        <p:nvPicPr>
          <p:cNvPr id="19" name="Picture 18"/>
          <p:cNvPicPr>
            <a:picLocks noChangeAspect="1"/>
          </p:cNvPicPr>
          <p:nvPr/>
        </p:nvPicPr>
        <p:blipFill>
          <a:blip r:embed="rId6"/>
          <a:stretch>
            <a:fillRect/>
          </a:stretch>
        </p:blipFill>
        <p:spPr>
          <a:xfrm>
            <a:off x="6717380" y="3433516"/>
            <a:ext cx="1310697" cy="157401"/>
          </a:xfrm>
          <a:prstGeom prst="rect">
            <a:avLst/>
          </a:prstGeom>
        </p:spPr>
      </p:pic>
      <p:sp>
        <p:nvSpPr>
          <p:cNvPr id="20" name="TextBox 19"/>
          <p:cNvSpPr txBox="1"/>
          <p:nvPr/>
        </p:nvSpPr>
        <p:spPr>
          <a:xfrm>
            <a:off x="6668947" y="3590917"/>
            <a:ext cx="1382510" cy="300082"/>
          </a:xfrm>
          <a:prstGeom prst="rect">
            <a:avLst/>
          </a:prstGeom>
          <a:solidFill>
            <a:schemeClr val="bg1">
              <a:lumMod val="95000"/>
            </a:schemeClr>
          </a:solidFill>
        </p:spPr>
        <p:txBody>
          <a:bodyPr wrap="square" rtlCol="0">
            <a:spAutoFit/>
          </a:bodyPr>
          <a:lstStyle/>
          <a:p>
            <a:endParaRPr lang="en-US" sz="1350" dirty="0">
              <a:solidFill>
                <a:prstClr val="black"/>
              </a:solidFill>
            </a:endParaRPr>
          </a:p>
        </p:txBody>
      </p:sp>
      <p:pic>
        <p:nvPicPr>
          <p:cNvPr id="3" name="Picture 2"/>
          <p:cNvPicPr>
            <a:picLocks noChangeAspect="1"/>
          </p:cNvPicPr>
          <p:nvPr/>
        </p:nvPicPr>
        <p:blipFill>
          <a:blip r:embed="rId7"/>
          <a:stretch>
            <a:fillRect/>
          </a:stretch>
        </p:blipFill>
        <p:spPr>
          <a:xfrm>
            <a:off x="6668948" y="2028850"/>
            <a:ext cx="1407112" cy="440782"/>
          </a:xfrm>
          <a:prstGeom prst="rect">
            <a:avLst/>
          </a:prstGeom>
        </p:spPr>
      </p:pic>
      <p:sp>
        <p:nvSpPr>
          <p:cNvPr id="17" name="Rectangle 16"/>
          <p:cNvSpPr/>
          <p:nvPr/>
        </p:nvSpPr>
        <p:spPr>
          <a:xfrm>
            <a:off x="6717380" y="2699468"/>
            <a:ext cx="1310698" cy="715581"/>
          </a:xfrm>
          <a:prstGeom prst="rect">
            <a:avLst/>
          </a:prstGeom>
          <a:solidFill>
            <a:schemeClr val="bg1"/>
          </a:solidFill>
        </p:spPr>
        <p:txBody>
          <a:bodyPr wrap="square">
            <a:spAutoFit/>
          </a:bodyPr>
          <a:lstStyle/>
          <a:p>
            <a:r>
              <a:rPr lang="en-US" sz="675" dirty="0">
                <a:solidFill>
                  <a:srgbClr val="535860"/>
                </a:solidFill>
                <a:latin typeface="DINOT"/>
              </a:rPr>
              <a:t>Welcome to the CoreSource Wire. Here you can find </a:t>
            </a:r>
          </a:p>
          <a:p>
            <a:r>
              <a:rPr lang="en-US" sz="675" dirty="0">
                <a:solidFill>
                  <a:srgbClr val="535860"/>
                </a:solidFill>
                <a:latin typeface="DINOT"/>
              </a:rPr>
              <a:t>Important information about your account as well as quick links to make it easy to get stuff done.</a:t>
            </a:r>
            <a:endParaRPr lang="en-US" sz="788" dirty="0">
              <a:solidFill>
                <a:prstClr val="black"/>
              </a:solidFill>
            </a:endParaRPr>
          </a:p>
        </p:txBody>
      </p:sp>
    </p:spTree>
    <p:extLst>
      <p:ext uri="{BB962C8B-B14F-4D97-AF65-F5344CB8AC3E}">
        <p14:creationId xmlns:p14="http://schemas.microsoft.com/office/powerpoint/2010/main" val="9084783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9957"/>
            <a:ext cx="8229600" cy="833120"/>
          </a:xfrm>
        </p:spPr>
        <p:txBody>
          <a:bodyPr/>
          <a:lstStyle/>
          <a:p>
            <a:r>
              <a:rPr lang="en-US" dirty="0" smtClean="0"/>
              <a:t>Agenda</a:t>
            </a:r>
            <a:endParaRPr lang="en-US" dirty="0"/>
          </a:p>
        </p:txBody>
      </p:sp>
      <p:sp>
        <p:nvSpPr>
          <p:cNvPr id="3" name="Content Placeholder 2"/>
          <p:cNvSpPr>
            <a:spLocks noGrp="1"/>
          </p:cNvSpPr>
          <p:nvPr>
            <p:ph idx="1"/>
          </p:nvPr>
        </p:nvSpPr>
        <p:spPr>
          <a:xfrm>
            <a:off x="472894" y="1645729"/>
            <a:ext cx="8618048" cy="3320715"/>
          </a:xfrm>
        </p:spPr>
        <p:txBody>
          <a:bodyPr>
            <a:normAutofit/>
          </a:bodyPr>
          <a:lstStyle/>
          <a:p>
            <a:pPr>
              <a:spcAft>
                <a:spcPts val="600"/>
              </a:spcAft>
            </a:pPr>
            <a:r>
              <a:rPr lang="en-US" sz="1800" b="1" dirty="0" smtClean="0"/>
              <a:t> Who is Trustmark?</a:t>
            </a:r>
          </a:p>
          <a:p>
            <a:r>
              <a:rPr lang="en-US" sz="1800" dirty="0" smtClean="0"/>
              <a:t> </a:t>
            </a:r>
            <a:r>
              <a:rPr lang="en-US" sz="1800" b="1" dirty="0" smtClean="0"/>
              <a:t>Alignment with Gallagher: </a:t>
            </a:r>
          </a:p>
          <a:p>
            <a:pPr lvl="1">
              <a:spcAft>
                <a:spcPts val="0"/>
              </a:spcAft>
            </a:pPr>
            <a:r>
              <a:rPr lang="en-US" sz="1300" dirty="0" smtClean="0"/>
              <a:t>Areas of Expertise</a:t>
            </a:r>
          </a:p>
          <a:p>
            <a:pPr lvl="1">
              <a:spcAft>
                <a:spcPts val="0"/>
              </a:spcAft>
            </a:pPr>
            <a:r>
              <a:rPr lang="en-US" sz="1300" dirty="0" smtClean="0"/>
              <a:t>Ongoing Partnerships</a:t>
            </a:r>
          </a:p>
          <a:p>
            <a:pPr lvl="1">
              <a:spcAft>
                <a:spcPts val="0"/>
              </a:spcAft>
            </a:pPr>
            <a:r>
              <a:rPr lang="en-US" sz="1300" dirty="0" smtClean="0"/>
              <a:t>Market Focus</a:t>
            </a:r>
          </a:p>
          <a:p>
            <a:pPr lvl="1">
              <a:spcAft>
                <a:spcPts val="600"/>
              </a:spcAft>
            </a:pPr>
            <a:r>
              <a:rPr lang="en-US" sz="1300" dirty="0" smtClean="0"/>
              <a:t>Care Study</a:t>
            </a:r>
          </a:p>
          <a:p>
            <a:r>
              <a:rPr lang="en-US" sz="1800" dirty="0" smtClean="0"/>
              <a:t> </a:t>
            </a:r>
            <a:r>
              <a:rPr lang="en-US" sz="1800" b="1" dirty="0" smtClean="0"/>
              <a:t>Business Overview</a:t>
            </a:r>
          </a:p>
          <a:p>
            <a:pPr lvl="1">
              <a:spcAft>
                <a:spcPts val="0"/>
              </a:spcAft>
            </a:pPr>
            <a:r>
              <a:rPr lang="en-US" sz="1300" dirty="0" err="1" smtClean="0"/>
              <a:t>CoreSource</a:t>
            </a:r>
            <a:endParaRPr lang="en-US" sz="1300" dirty="0" smtClean="0"/>
          </a:p>
          <a:p>
            <a:pPr lvl="1">
              <a:spcAft>
                <a:spcPts val="600"/>
              </a:spcAft>
            </a:pPr>
            <a:r>
              <a:rPr lang="en-US" sz="1300" dirty="0" smtClean="0"/>
              <a:t>Insights &amp; Analytics</a:t>
            </a:r>
          </a:p>
          <a:p>
            <a:r>
              <a:rPr lang="en-US" sz="1800" dirty="0" smtClean="0"/>
              <a:t> </a:t>
            </a:r>
            <a:r>
              <a:rPr lang="en-US" sz="1800" b="1" dirty="0" smtClean="0"/>
              <a:t>Leveraging Trustmark</a:t>
            </a:r>
          </a:p>
          <a:p>
            <a:pPr lvl="1">
              <a:spcAft>
                <a:spcPts val="0"/>
              </a:spcAft>
            </a:pPr>
            <a:r>
              <a:rPr lang="en-US" sz="1300" dirty="0" smtClean="0"/>
              <a:t>Why Trustmark?</a:t>
            </a:r>
          </a:p>
          <a:p>
            <a:pPr lvl="1"/>
            <a:r>
              <a:rPr lang="en-US" sz="1300" dirty="0" smtClean="0"/>
              <a:t>Next Steps</a:t>
            </a:r>
          </a:p>
          <a:p>
            <a:pPr lvl="1"/>
            <a:endParaRPr lang="en-US" dirty="0" smtClean="0"/>
          </a:p>
          <a:p>
            <a:endParaRPr lang="en-US" dirty="0"/>
          </a:p>
        </p:txBody>
      </p:sp>
    </p:spTree>
    <p:extLst>
      <p:ext uri="{BB962C8B-B14F-4D97-AF65-F5344CB8AC3E}">
        <p14:creationId xmlns:p14="http://schemas.microsoft.com/office/powerpoint/2010/main" val="2431016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S Wire 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14303" y="1316322"/>
            <a:ext cx="4114800" cy="30861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Slide Number Placeholder 2"/>
          <p:cNvSpPr>
            <a:spLocks noGrp="1"/>
          </p:cNvSpPr>
          <p:nvPr>
            <p:ph type="sldNum" sz="quarter" idx="4294967295"/>
          </p:nvPr>
        </p:nvSpPr>
        <p:spPr>
          <a:xfrm>
            <a:off x="6115050" y="4793020"/>
            <a:ext cx="1543050" cy="226219"/>
          </a:xfrm>
          <a:prstGeom prst="rect">
            <a:avLst/>
          </a:prstGeom>
        </p:spPr>
        <p:txBody>
          <a:bodyPr/>
          <a:lstStyle/>
          <a:p>
            <a:fld id="{50759411-1F4F-46FC-80FE-A23AD1FF8B5A}" type="slidenum">
              <a:rPr lang="en-US" smtClean="0">
                <a:solidFill>
                  <a:prstClr val="black">
                    <a:tint val="75000"/>
                  </a:prstClr>
                </a:solidFill>
              </a:rPr>
              <a:pPr/>
              <a:t>20</a:t>
            </a:fld>
            <a:endParaRPr lang="en-US" dirty="0">
              <a:solidFill>
                <a:prstClr val="black">
                  <a:tint val="75000"/>
                </a:prstClr>
              </a:solidFill>
            </a:endParaRPr>
          </a:p>
        </p:txBody>
      </p:sp>
    </p:spTree>
    <p:extLst>
      <p:ext uri="{BB962C8B-B14F-4D97-AF65-F5344CB8AC3E}">
        <p14:creationId xmlns:p14="http://schemas.microsoft.com/office/powerpoint/2010/main" val="11596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9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151085" y="1763486"/>
            <a:ext cx="4727871" cy="2659426"/>
            <a:chOff x="4151085" y="1763486"/>
            <a:chExt cx="4727871" cy="2659426"/>
          </a:xfrm>
        </p:grpSpPr>
        <p:pic>
          <p:nvPicPr>
            <p:cNvPr id="16" name="Picture 15" descr="GettyImages-502253342.jpg"/>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4151085" y="1763486"/>
              <a:ext cx="4727871" cy="2659426"/>
            </a:xfrm>
            <a:prstGeom prst="rect">
              <a:avLst/>
            </a:prstGeom>
          </p:spPr>
        </p:pic>
        <p:sp>
          <p:nvSpPr>
            <p:cNvPr id="2" name="TextBox 1"/>
            <p:cNvSpPr txBox="1"/>
            <p:nvPr/>
          </p:nvSpPr>
          <p:spPr>
            <a:xfrm>
              <a:off x="4434114" y="3397075"/>
              <a:ext cx="4267200" cy="430887"/>
            </a:xfrm>
            <a:prstGeom prst="rect">
              <a:avLst/>
            </a:prstGeom>
            <a:noFill/>
          </p:spPr>
          <p:txBody>
            <a:bodyPr wrap="square" lIns="0" tIns="0" rIns="0" bIns="0" rtlCol="0">
              <a:spAutoFit/>
            </a:bodyPr>
            <a:lstStyle/>
            <a:p>
              <a:pPr>
                <a:spcAft>
                  <a:spcPts val="200"/>
                </a:spcAft>
              </a:pPr>
              <a:r>
                <a:rPr lang="en-US" sz="1400" b="1" i="1" dirty="0" smtClean="0">
                  <a:solidFill>
                    <a:schemeClr val="bg1"/>
                  </a:solidFill>
                  <a:latin typeface="NewsGoth Cn BT" panose="020B0506020202030204"/>
                </a:rPr>
                <a:t>Solutions not products. We work with you to help employers solve complex employee benefits challenges. </a:t>
              </a:r>
            </a:p>
          </p:txBody>
        </p:sp>
      </p:gr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1589" y="1143000"/>
            <a:ext cx="4609662" cy="3456814"/>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0049" y="1759657"/>
            <a:ext cx="4343398" cy="2171699"/>
          </a:xfrm>
          <a:prstGeom prst="rect">
            <a:avLst/>
          </a:prstGeom>
        </p:spPr>
      </p:pic>
      <p:grpSp>
        <p:nvGrpSpPr>
          <p:cNvPr id="17" name="Group 16"/>
          <p:cNvGrpSpPr/>
          <p:nvPr/>
        </p:nvGrpSpPr>
        <p:grpSpPr>
          <a:xfrm>
            <a:off x="7417613" y="2352993"/>
            <a:ext cx="1461343" cy="1319331"/>
            <a:chOff x="7417613" y="2352993"/>
            <a:chExt cx="1461343" cy="1319331"/>
          </a:xfrm>
        </p:grpSpPr>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2293" y="2352993"/>
              <a:ext cx="1428417" cy="1177548"/>
            </a:xfrm>
            <a:prstGeom prst="rect">
              <a:avLst/>
            </a:prstGeom>
          </p:spPr>
        </p:pic>
        <p:sp>
          <p:nvSpPr>
            <p:cNvPr id="12" name="TextBox 11"/>
            <p:cNvSpPr txBox="1"/>
            <p:nvPr/>
          </p:nvSpPr>
          <p:spPr>
            <a:xfrm>
              <a:off x="7417613" y="3333770"/>
              <a:ext cx="1461343" cy="338554"/>
            </a:xfrm>
            <a:prstGeom prst="rect">
              <a:avLst/>
            </a:prstGeom>
            <a:solidFill>
              <a:schemeClr val="bg1"/>
            </a:solidFill>
          </p:spPr>
          <p:txBody>
            <a:bodyPr wrap="square" lIns="0" tIns="0" rIns="0" bIns="0" rtlCol="0">
              <a:spAutoFit/>
            </a:bodyPr>
            <a:lstStyle/>
            <a:p>
              <a:pPr algn="ctr">
                <a:spcAft>
                  <a:spcPts val="200"/>
                </a:spcAft>
              </a:pPr>
              <a:r>
                <a:rPr lang="en-US" sz="1100" dirty="0" smtClean="0">
                  <a:solidFill>
                    <a:schemeClr val="tx1">
                      <a:lumMod val="65000"/>
                      <a:lumOff val="35000"/>
                    </a:schemeClr>
                  </a:solidFill>
                </a:rPr>
                <a:t>Self-funded Benefit Administration</a:t>
              </a:r>
            </a:p>
          </p:txBody>
        </p:sp>
      </p:grpSp>
      <p:pic>
        <p:nvPicPr>
          <p:cNvPr id="27" name="Picture 3"/>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rot="460494">
            <a:off x="6825190" y="1907330"/>
            <a:ext cx="1698345" cy="240849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Lst>
        </p:spPr>
      </p:pic>
      <p:pic>
        <p:nvPicPr>
          <p:cNvPr id="29" name="Content Placeholder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41152">
            <a:off x="6336330" y="1882402"/>
            <a:ext cx="1137086" cy="2651141"/>
          </a:xfrm>
          <a:prstGeom prst="rect">
            <a:avLst/>
          </a:prstGeom>
          <a:ln>
            <a:noFill/>
          </a:ln>
          <a:effectLst>
            <a:outerShdw blurRad="139700" dist="38100" dir="2700000" sx="102000" sy="102000" algn="tl" rotWithShape="0">
              <a:prstClr val="black">
                <a:alpha val="18000"/>
              </a:prstClr>
            </a:outerShdw>
          </a:effectLst>
        </p:spPr>
      </p:pic>
      <p:sp>
        <p:nvSpPr>
          <p:cNvPr id="37" name="TextBox 36"/>
          <p:cNvSpPr txBox="1"/>
          <p:nvPr/>
        </p:nvSpPr>
        <p:spPr>
          <a:xfrm>
            <a:off x="4714026" y="1228778"/>
            <a:ext cx="2790008" cy="492443"/>
          </a:xfrm>
          <a:prstGeom prst="rect">
            <a:avLst/>
          </a:prstGeom>
          <a:noFill/>
        </p:spPr>
        <p:txBody>
          <a:bodyPr wrap="square" lIns="0" tIns="0" rIns="0" bIns="0" rtlCol="0">
            <a:spAutoFit/>
          </a:bodyPr>
          <a:lstStyle/>
          <a:p>
            <a:pPr>
              <a:spcAft>
                <a:spcPts val="200"/>
              </a:spcAft>
            </a:pPr>
            <a:r>
              <a:rPr lang="en-US" sz="1600" b="1" dirty="0" smtClean="0">
                <a:solidFill>
                  <a:srgbClr val="00263E"/>
                </a:solidFill>
                <a:latin typeface="NewsGoth Cn BT" panose="020B0506020202030204"/>
              </a:rPr>
              <a:t>Technology to drive results and make things quicker and easier.</a:t>
            </a:r>
          </a:p>
        </p:txBody>
      </p:sp>
      <p:sp>
        <p:nvSpPr>
          <p:cNvPr id="44" name="TextBox 43"/>
          <p:cNvSpPr txBox="1"/>
          <p:nvPr/>
        </p:nvSpPr>
        <p:spPr>
          <a:xfrm>
            <a:off x="4937241" y="1247699"/>
            <a:ext cx="2664708" cy="492443"/>
          </a:xfrm>
          <a:prstGeom prst="rect">
            <a:avLst/>
          </a:prstGeom>
          <a:noFill/>
        </p:spPr>
        <p:txBody>
          <a:bodyPr wrap="square" lIns="0" tIns="0" rIns="0" bIns="0" rtlCol="0">
            <a:spAutoFit/>
          </a:bodyPr>
          <a:lstStyle/>
          <a:p>
            <a:pPr>
              <a:spcAft>
                <a:spcPts val="200"/>
              </a:spcAft>
            </a:pPr>
            <a:r>
              <a:rPr lang="en-US" sz="1600" b="1" dirty="0" smtClean="0">
                <a:solidFill>
                  <a:srgbClr val="00263E"/>
                </a:solidFill>
                <a:latin typeface="NewsGoth Cn BT" panose="020B0506020202030204"/>
              </a:rPr>
              <a:t>Proprietary market research to support your sales success.</a:t>
            </a:r>
          </a:p>
        </p:txBody>
      </p:sp>
      <p:sp>
        <p:nvSpPr>
          <p:cNvPr id="45" name="TextBox 44"/>
          <p:cNvSpPr txBox="1"/>
          <p:nvPr/>
        </p:nvSpPr>
        <p:spPr>
          <a:xfrm>
            <a:off x="5097899" y="1244668"/>
            <a:ext cx="2655235" cy="492443"/>
          </a:xfrm>
          <a:prstGeom prst="rect">
            <a:avLst/>
          </a:prstGeom>
          <a:noFill/>
        </p:spPr>
        <p:txBody>
          <a:bodyPr wrap="square" lIns="0" tIns="0" rIns="0" bIns="0" rtlCol="0">
            <a:spAutoFit/>
          </a:bodyPr>
          <a:lstStyle/>
          <a:p>
            <a:pPr>
              <a:spcAft>
                <a:spcPts val="200"/>
              </a:spcAft>
            </a:pPr>
            <a:r>
              <a:rPr lang="en-US" sz="1600" b="1" dirty="0" smtClean="0">
                <a:solidFill>
                  <a:srgbClr val="00263E"/>
                </a:solidFill>
                <a:latin typeface="NewsGoth Cn BT" panose="020B0506020202030204"/>
              </a:rPr>
              <a:t>Complete creative services to build custom campaigns.</a:t>
            </a:r>
          </a:p>
        </p:txBody>
      </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44192" y="2351707"/>
            <a:ext cx="1643457" cy="1179659"/>
          </a:xfrm>
          <a:prstGeom prst="rect">
            <a:avLst/>
          </a:prstGeom>
        </p:spPr>
      </p:pic>
      <p:grpSp>
        <p:nvGrpSpPr>
          <p:cNvPr id="24" name="Group 23"/>
          <p:cNvGrpSpPr/>
          <p:nvPr/>
        </p:nvGrpSpPr>
        <p:grpSpPr>
          <a:xfrm>
            <a:off x="5516937" y="2353423"/>
            <a:ext cx="1773551" cy="1184138"/>
            <a:chOff x="5516937" y="2353423"/>
            <a:chExt cx="1773551" cy="1184138"/>
          </a:xfrm>
        </p:grpSpPr>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16937" y="2353423"/>
              <a:ext cx="1773551" cy="1184138"/>
            </a:xfrm>
            <a:prstGeom prst="rect">
              <a:avLst/>
            </a:prstGeom>
          </p:spPr>
        </p:pic>
        <p:sp>
          <p:nvSpPr>
            <p:cNvPr id="23" name="TextBox 22"/>
            <p:cNvSpPr txBox="1"/>
            <p:nvPr/>
          </p:nvSpPr>
          <p:spPr>
            <a:xfrm>
              <a:off x="6022686" y="3360777"/>
              <a:ext cx="1234850" cy="169277"/>
            </a:xfrm>
            <a:prstGeom prst="rect">
              <a:avLst/>
            </a:prstGeom>
            <a:solidFill>
              <a:schemeClr val="bg1"/>
            </a:solidFill>
          </p:spPr>
          <p:txBody>
            <a:bodyPr wrap="square" lIns="0" tIns="0" rIns="0" bIns="0" rtlCol="0">
              <a:spAutoFit/>
            </a:bodyPr>
            <a:lstStyle/>
            <a:p>
              <a:pPr>
                <a:spcAft>
                  <a:spcPts val="200"/>
                </a:spcAft>
              </a:pPr>
              <a:r>
                <a:rPr lang="en-US" sz="1100" dirty="0" smtClean="0">
                  <a:solidFill>
                    <a:schemeClr val="tx1">
                      <a:lumMod val="65000"/>
                      <a:lumOff val="35000"/>
                    </a:schemeClr>
                  </a:solidFill>
                </a:rPr>
                <a:t>Health &amp; Wellbeing</a:t>
              </a:r>
            </a:p>
          </p:txBody>
        </p:sp>
      </p:grpSp>
      <p:pic>
        <p:nvPicPr>
          <p:cNvPr id="36" name="Pictur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837403">
            <a:off x="3934459" y="2997736"/>
            <a:ext cx="1723853" cy="1292890"/>
          </a:xfrm>
          <a:prstGeom prst="rect">
            <a:avLst/>
          </a:prstGeom>
        </p:spPr>
      </p:pic>
      <p:grpSp>
        <p:nvGrpSpPr>
          <p:cNvPr id="41" name="Group 40"/>
          <p:cNvGrpSpPr/>
          <p:nvPr/>
        </p:nvGrpSpPr>
        <p:grpSpPr>
          <a:xfrm>
            <a:off x="3701028" y="2398969"/>
            <a:ext cx="1301671" cy="1774878"/>
            <a:chOff x="3701028" y="2036501"/>
            <a:chExt cx="1301671" cy="1774878"/>
          </a:xfrm>
        </p:grpSpPr>
        <p:graphicFrame>
          <p:nvGraphicFramePr>
            <p:cNvPr id="35" name="Chart 34"/>
            <p:cNvGraphicFramePr/>
            <p:nvPr>
              <p:extLst/>
            </p:nvPr>
          </p:nvGraphicFramePr>
          <p:xfrm>
            <a:off x="3701028" y="2036501"/>
            <a:ext cx="1183628" cy="1340134"/>
          </p:xfrm>
          <a:graphic>
            <a:graphicData uri="http://schemas.openxmlformats.org/drawingml/2006/chart">
              <c:chart xmlns:c="http://schemas.openxmlformats.org/drawingml/2006/chart" xmlns:r="http://schemas.openxmlformats.org/officeDocument/2006/relationships" r:id="rId13"/>
            </a:graphicData>
          </a:graphic>
        </p:graphicFrame>
        <p:sp>
          <p:nvSpPr>
            <p:cNvPr id="40" name="TextBox 39"/>
            <p:cNvSpPr txBox="1"/>
            <p:nvPr/>
          </p:nvSpPr>
          <p:spPr>
            <a:xfrm>
              <a:off x="3709262" y="3072715"/>
              <a:ext cx="1293437" cy="738664"/>
            </a:xfrm>
            <a:prstGeom prst="rect">
              <a:avLst/>
            </a:prstGeom>
            <a:noFill/>
          </p:spPr>
          <p:txBody>
            <a:bodyPr wrap="square" lIns="0" tIns="0" rIns="0" bIns="0" rtlCol="0">
              <a:spAutoFit/>
            </a:bodyPr>
            <a:lstStyle/>
            <a:p>
              <a:pPr>
                <a:spcAft>
                  <a:spcPts val="200"/>
                </a:spcAft>
              </a:pPr>
              <a:r>
                <a:rPr lang="en-US" sz="1200" b="1" dirty="0" smtClean="0">
                  <a:solidFill>
                    <a:schemeClr val="tx2"/>
                  </a:solidFill>
                  <a:latin typeface="NewsGoth Cn BT" panose="020B0506020202030204"/>
                </a:rPr>
                <a:t>Of employees believe that financial health is part of their overall health and wellbeing</a:t>
              </a:r>
            </a:p>
          </p:txBody>
        </p:sp>
      </p:grpSp>
      <p:pic>
        <p:nvPicPr>
          <p:cNvPr id="33" name="Content Placeholder 6" descr="Voluntary Benefits.pdf"/>
          <p:cNvPicPr>
            <a:picLocks noChangeAspect="1"/>
          </p:cNvPicPr>
          <p:nvPr/>
        </p:nvPicPr>
        <p:blipFill rotWithShape="1">
          <a:blip r:embed="rId14" cstate="screen">
            <a:extLst>
              <a:ext uri="{28A0092B-C50C-407E-A947-70E740481C1C}">
                <a14:useLocalDpi xmlns:a14="http://schemas.microsoft.com/office/drawing/2010/main"/>
              </a:ext>
            </a:extLst>
          </a:blip>
          <a:srcRect l="7078" t="3782" r="29741" b="18986"/>
          <a:stretch/>
        </p:blipFill>
        <p:spPr>
          <a:xfrm rot="20968004">
            <a:off x="4992540" y="2078316"/>
            <a:ext cx="1428196" cy="2259315"/>
          </a:xfrm>
          <a:prstGeom prst="rect">
            <a:avLst/>
          </a:prstGeom>
          <a:ln>
            <a:noFill/>
          </a:ln>
          <a:effectLst>
            <a:outerShdw blurRad="292100" dist="139700" dir="2700000" algn="tl" rotWithShape="0">
              <a:srgbClr val="333333">
                <a:alpha val="65000"/>
              </a:srgbClr>
            </a:outerShdw>
          </a:effectLst>
        </p:spPr>
      </p:pic>
      <p:grpSp>
        <p:nvGrpSpPr>
          <p:cNvPr id="43" name="Group 42"/>
          <p:cNvGrpSpPr/>
          <p:nvPr/>
        </p:nvGrpSpPr>
        <p:grpSpPr>
          <a:xfrm>
            <a:off x="7417613" y="2383420"/>
            <a:ext cx="1674543" cy="1793795"/>
            <a:chOff x="7417613" y="2020952"/>
            <a:chExt cx="1674543" cy="1793795"/>
          </a:xfrm>
        </p:grpSpPr>
        <p:sp>
          <p:nvSpPr>
            <p:cNvPr id="42" name="TextBox 41"/>
            <p:cNvSpPr txBox="1"/>
            <p:nvPr/>
          </p:nvSpPr>
          <p:spPr>
            <a:xfrm>
              <a:off x="7417613" y="3076083"/>
              <a:ext cx="1674543" cy="738664"/>
            </a:xfrm>
            <a:prstGeom prst="rect">
              <a:avLst/>
            </a:prstGeom>
            <a:noFill/>
          </p:spPr>
          <p:txBody>
            <a:bodyPr wrap="square" lIns="0" tIns="0" rIns="0" bIns="0" rtlCol="0">
              <a:spAutoFit/>
            </a:bodyPr>
            <a:lstStyle/>
            <a:p>
              <a:pPr>
                <a:spcAft>
                  <a:spcPts val="200"/>
                </a:spcAft>
              </a:pPr>
              <a:r>
                <a:rPr lang="en-US" sz="1200" b="1" dirty="0" smtClean="0">
                  <a:solidFill>
                    <a:schemeClr val="tx2"/>
                  </a:solidFill>
                  <a:latin typeface="NewsGoth Cn BT" panose="020B0506020202030204"/>
                </a:rPr>
                <a:t>Of employees say a benefit package with both medical and voluntary means they matter to their employer</a:t>
              </a:r>
            </a:p>
          </p:txBody>
        </p:sp>
        <p:graphicFrame>
          <p:nvGraphicFramePr>
            <p:cNvPr id="34" name="Chart 33"/>
            <p:cNvGraphicFramePr/>
            <p:nvPr>
              <p:extLst/>
            </p:nvPr>
          </p:nvGraphicFramePr>
          <p:xfrm>
            <a:off x="7504034" y="2020952"/>
            <a:ext cx="1183628" cy="1340134"/>
          </p:xfrm>
          <a:graphic>
            <a:graphicData uri="http://schemas.openxmlformats.org/drawingml/2006/chart">
              <c:chart xmlns:c="http://schemas.openxmlformats.org/drawingml/2006/chart" xmlns:r="http://schemas.openxmlformats.org/officeDocument/2006/relationships" r:id="rId15"/>
            </a:graphicData>
          </a:graphic>
        </p:graphicFrame>
      </p:grpSp>
      <p:pic>
        <p:nvPicPr>
          <p:cNvPr id="26" name="Picture 25"/>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464255" y="1854571"/>
            <a:ext cx="1620257" cy="2498589"/>
          </a:xfrm>
          <a:prstGeom prst="rect">
            <a:avLst/>
          </a:prstGeom>
          <a:ln>
            <a:solidFill>
              <a:schemeClr val="tx1">
                <a:lumMod val="50000"/>
                <a:lumOff val="50000"/>
              </a:schemeClr>
            </a:solidFill>
          </a:ln>
          <a:effectLst>
            <a:outerShdw blurRad="292100" dist="139700" dir="2700000" algn="ctr" rotWithShape="0">
              <a:srgbClr val="000000">
                <a:alpha val="40000"/>
              </a:srgbClr>
            </a:outerShdw>
          </a:effectLst>
        </p:spPr>
      </p:pic>
      <p:pic>
        <p:nvPicPr>
          <p:cNvPr id="25" name="Picture 24"/>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rot="20973026">
            <a:off x="4037211" y="1955480"/>
            <a:ext cx="1589377" cy="251311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sp>
        <p:nvSpPr>
          <p:cNvPr id="4" name="Rectangle 3"/>
          <p:cNvSpPr/>
          <p:nvPr/>
        </p:nvSpPr>
        <p:spPr>
          <a:xfrm>
            <a:off x="0" y="1204686"/>
            <a:ext cx="3483096" cy="3345203"/>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0" y="1006389"/>
            <a:ext cx="9143999" cy="833120"/>
          </a:xfrm>
        </p:spPr>
        <p:txBody>
          <a:bodyPr/>
          <a:lstStyle/>
          <a:p>
            <a:pPr algn="ctr"/>
            <a:r>
              <a:rPr lang="en-US" dirty="0" smtClean="0"/>
              <a:t>Leveraging Trustmark</a:t>
            </a:r>
            <a:endParaRPr lang="en-US" dirty="0"/>
          </a:p>
        </p:txBody>
      </p:sp>
      <p:sp>
        <p:nvSpPr>
          <p:cNvPr id="6" name="Content Placeholder 5"/>
          <p:cNvSpPr>
            <a:spLocks noGrp="1"/>
          </p:cNvSpPr>
          <p:nvPr>
            <p:ph idx="1"/>
          </p:nvPr>
        </p:nvSpPr>
        <p:spPr>
          <a:xfrm>
            <a:off x="453656" y="2391655"/>
            <a:ext cx="3029440" cy="1934214"/>
          </a:xfrm>
        </p:spPr>
        <p:txBody>
          <a:bodyPr>
            <a:noAutofit/>
          </a:bodyPr>
          <a:lstStyle/>
          <a:p>
            <a:pPr marL="0" indent="0">
              <a:spcBef>
                <a:spcPts val="600"/>
              </a:spcBef>
              <a:spcAft>
                <a:spcPts val="600"/>
              </a:spcAft>
              <a:buNone/>
            </a:pPr>
            <a:r>
              <a:rPr lang="en-US" sz="1600" b="1" dirty="0" smtClean="0">
                <a:solidFill>
                  <a:schemeClr val="bg1"/>
                </a:solidFill>
              </a:rPr>
              <a:t>Solutions based</a:t>
            </a:r>
          </a:p>
          <a:p>
            <a:pPr marL="0" indent="0">
              <a:spcBef>
                <a:spcPts val="1000"/>
              </a:spcBef>
              <a:spcAft>
                <a:spcPts val="600"/>
              </a:spcAft>
              <a:buNone/>
            </a:pPr>
            <a:r>
              <a:rPr lang="en-US" sz="1600" b="1" dirty="0" smtClean="0">
                <a:solidFill>
                  <a:schemeClr val="bg1"/>
                </a:solidFill>
              </a:rPr>
              <a:t>The right combination of capabilities</a:t>
            </a:r>
          </a:p>
          <a:p>
            <a:pPr marL="0" indent="0">
              <a:spcBef>
                <a:spcPts val="1000"/>
              </a:spcBef>
              <a:spcAft>
                <a:spcPts val="600"/>
              </a:spcAft>
              <a:buNone/>
            </a:pPr>
            <a:r>
              <a:rPr lang="en-US" sz="1600" b="1" dirty="0" smtClean="0">
                <a:solidFill>
                  <a:schemeClr val="bg1"/>
                </a:solidFill>
              </a:rPr>
              <a:t>Resources for your success</a:t>
            </a:r>
          </a:p>
          <a:p>
            <a:pPr marL="0" indent="0">
              <a:spcBef>
                <a:spcPts val="1000"/>
              </a:spcBef>
              <a:spcAft>
                <a:spcPts val="600"/>
              </a:spcAft>
              <a:buNone/>
            </a:pPr>
            <a:r>
              <a:rPr lang="en-US" sz="1600" b="1" dirty="0" smtClean="0">
                <a:solidFill>
                  <a:schemeClr val="bg1"/>
                </a:solidFill>
              </a:rPr>
              <a:t>We understand our “Why?”</a:t>
            </a:r>
            <a:endParaRPr lang="en-US" sz="1600" b="1" dirty="0">
              <a:solidFill>
                <a:schemeClr val="bg1"/>
              </a:solidFill>
            </a:endParaRPr>
          </a:p>
        </p:txBody>
      </p:sp>
      <p:cxnSp>
        <p:nvCxnSpPr>
          <p:cNvPr id="7" name="Straight Connector 6"/>
          <p:cNvCxnSpPr/>
          <p:nvPr/>
        </p:nvCxnSpPr>
        <p:spPr>
          <a:xfrm flipV="1">
            <a:off x="273545" y="2212090"/>
            <a:ext cx="2119" cy="1920429"/>
          </a:xfrm>
          <a:prstGeom prst="line">
            <a:avLst/>
          </a:prstGeom>
          <a:ln w="28575" cmpd="sng">
            <a:solidFill>
              <a:schemeClr val="bg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208505" y="2440237"/>
            <a:ext cx="130080" cy="130080"/>
          </a:xfrm>
          <a:prstGeom prst="ellipse">
            <a:avLst/>
          </a:prstGeom>
          <a:solidFill>
            <a:srgbClr val="F7BA27"/>
          </a:solidFill>
          <a:ln w="28575" cmpd="sng">
            <a:solidFill>
              <a:srgbClr val="0099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08505" y="2893224"/>
            <a:ext cx="130080" cy="130080"/>
          </a:xfrm>
          <a:prstGeom prst="ellipse">
            <a:avLst/>
          </a:prstGeom>
          <a:solidFill>
            <a:srgbClr val="F7BA27"/>
          </a:solidFill>
          <a:ln w="28575" cmpd="sng">
            <a:solidFill>
              <a:srgbClr val="0099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08505" y="3333770"/>
            <a:ext cx="130080" cy="130080"/>
          </a:xfrm>
          <a:prstGeom prst="ellipse">
            <a:avLst/>
          </a:prstGeom>
          <a:solidFill>
            <a:srgbClr val="F7BA27"/>
          </a:solidFill>
          <a:ln w="28575" cmpd="sng">
            <a:solidFill>
              <a:srgbClr val="0099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08505" y="3788485"/>
            <a:ext cx="130080" cy="130080"/>
          </a:xfrm>
          <a:prstGeom prst="ellipse">
            <a:avLst/>
          </a:prstGeom>
          <a:solidFill>
            <a:srgbClr val="F7BA27"/>
          </a:solidFill>
          <a:ln w="28575" cmpd="sng">
            <a:solidFill>
              <a:srgbClr val="0099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entagon 12"/>
          <p:cNvSpPr/>
          <p:nvPr/>
        </p:nvSpPr>
        <p:spPr>
          <a:xfrm>
            <a:off x="0" y="1418729"/>
            <a:ext cx="3609198" cy="583810"/>
          </a:xfrm>
          <a:prstGeom prst="homePlate">
            <a:avLst>
              <a:gd name="adj" fmla="val 21304"/>
            </a:avLst>
          </a:prstGeom>
          <a:solidFill>
            <a:srgbClr val="61C3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AC9D8"/>
              </a:solidFill>
              <a:latin typeface="Calibri"/>
              <a:cs typeface="Calibri"/>
            </a:endParaRPr>
          </a:p>
        </p:txBody>
      </p:sp>
      <p:sp>
        <p:nvSpPr>
          <p:cNvPr id="14" name="TextBox 13"/>
          <p:cNvSpPr txBox="1"/>
          <p:nvPr/>
        </p:nvSpPr>
        <p:spPr>
          <a:xfrm>
            <a:off x="111926" y="1514902"/>
            <a:ext cx="3623710" cy="369332"/>
          </a:xfrm>
          <a:prstGeom prst="rect">
            <a:avLst/>
          </a:prstGeom>
          <a:noFill/>
        </p:spPr>
        <p:txBody>
          <a:bodyPr wrap="square" rtlCol="0">
            <a:spAutoFit/>
          </a:bodyPr>
          <a:lstStyle/>
          <a:p>
            <a:pPr>
              <a:lnSpc>
                <a:spcPct val="90000"/>
              </a:lnSpc>
            </a:pPr>
            <a:r>
              <a:rPr lang="en-US" sz="2000" b="1" dirty="0" smtClean="0">
                <a:solidFill>
                  <a:srgbClr val="0F2F4D"/>
                </a:solidFill>
                <a:latin typeface="NewsGoth Cn BT"/>
                <a:cs typeface="Calibri"/>
              </a:rPr>
              <a:t>Why Trustmark?</a:t>
            </a:r>
            <a:endParaRPr lang="en-US" sz="2000" b="1" dirty="0">
              <a:solidFill>
                <a:srgbClr val="0F2F4D"/>
              </a:solidFill>
              <a:latin typeface="NewsGoth Cn BT"/>
              <a:cs typeface="Calibri"/>
            </a:endParaRPr>
          </a:p>
        </p:txBody>
      </p:sp>
      <p:pic>
        <p:nvPicPr>
          <p:cNvPr id="39" name="Picture 3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902160">
            <a:off x="7101647" y="2008930"/>
            <a:ext cx="1565435" cy="2345919"/>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1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750"/>
                                        <p:tgtEl>
                                          <p:spTgt spid="3"/>
                                        </p:tgtEl>
                                      </p:cBhvr>
                                    </p:animEffect>
                                    <p:set>
                                      <p:cBhvr>
                                        <p:cTn id="37" dur="1" fill="hold">
                                          <p:stCondLst>
                                            <p:cond delay="749"/>
                                          </p:stCondLst>
                                        </p:cTn>
                                        <p:tgtEl>
                                          <p:spTgt spid="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childTnLst>
                                </p:cTn>
                              </p:par>
                              <p:par>
                                <p:cTn id="43" presetID="10" presetClass="entr" presetSubtype="0" fill="hold" nodeType="with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Effect transition="in" filter="fade">
                                      <p:cBhvr>
                                        <p:cTn id="45" dur="1000"/>
                                        <p:tgtEl>
                                          <p:spTgt spid="6">
                                            <p:txEl>
                                              <p:pRg st="1" end="1"/>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childTnLst>
                                </p:cTn>
                              </p:par>
                              <p:par>
                                <p:cTn id="49" presetID="10"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childTnLst>
                                </p:cTn>
                              </p:par>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1000"/>
                                        <p:tgtEl>
                                          <p:spTgt spid="24"/>
                                        </p:tgtEl>
                                      </p:cBhvr>
                                    </p:animEffect>
                                    <p:set>
                                      <p:cBhvr>
                                        <p:cTn id="59" dur="1" fill="hold">
                                          <p:stCondLst>
                                            <p:cond delay="999"/>
                                          </p:stCondLst>
                                        </p:cTn>
                                        <p:tgtEl>
                                          <p:spTgt spid="24"/>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20"/>
                                        </p:tgtEl>
                                      </p:cBhvr>
                                    </p:animEffect>
                                    <p:set>
                                      <p:cBhvr>
                                        <p:cTn id="62" dur="1" fill="hold">
                                          <p:stCondLst>
                                            <p:cond delay="9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17"/>
                                        </p:tgtEl>
                                      </p:cBhvr>
                                    </p:animEffect>
                                    <p:set>
                                      <p:cBhvr>
                                        <p:cTn id="65" dur="1" fill="hold">
                                          <p:stCondLst>
                                            <p:cond delay="999"/>
                                          </p:stCondLst>
                                        </p:cTn>
                                        <p:tgtEl>
                                          <p:spTgt spid="17"/>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childTnLst>
                                </p:cTn>
                              </p:par>
                              <p:par>
                                <p:cTn id="71" presetID="10" presetClass="entr" presetSubtype="0" fill="hold" nodeType="withEffect">
                                  <p:stCondLst>
                                    <p:cond delay="0"/>
                                  </p:stCondLst>
                                  <p:childTnLst>
                                    <p:set>
                                      <p:cBhvr>
                                        <p:cTn id="72" dur="1" fill="hold">
                                          <p:stCondLst>
                                            <p:cond delay="0"/>
                                          </p:stCondLst>
                                        </p:cTn>
                                        <p:tgtEl>
                                          <p:spTgt spid="6">
                                            <p:txEl>
                                              <p:pRg st="2" end="2"/>
                                            </p:txEl>
                                          </p:spTgt>
                                        </p:tgtEl>
                                        <p:attrNameLst>
                                          <p:attrName>style.visibility</p:attrName>
                                        </p:attrNameLst>
                                      </p:cBhvr>
                                      <p:to>
                                        <p:strVal val="visible"/>
                                      </p:to>
                                    </p:set>
                                    <p:animEffect transition="in" filter="fade">
                                      <p:cBhvr>
                                        <p:cTn id="73" dur="1000"/>
                                        <p:tgtEl>
                                          <p:spTgt spid="6">
                                            <p:txEl>
                                              <p:pRg st="2" end="2"/>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1000"/>
                                        <p:tgtEl>
                                          <p:spTgt spid="2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1000"/>
                                        <p:tgtEl>
                                          <p:spTgt spid="37"/>
                                        </p:tgtEl>
                                      </p:cBhvr>
                                    </p:animEffect>
                                  </p:childTnLst>
                                </p:cTn>
                              </p:par>
                              <p:par>
                                <p:cTn id="80" presetID="10"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childTnLst>
                                </p:cTn>
                              </p:par>
                              <p:par>
                                <p:cTn id="83" presetID="10" presetClass="entr" presetSubtype="0" fill="hold" nodeType="with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1000"/>
                                        <p:tgtEl>
                                          <p:spTgt spid="39"/>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1000"/>
                                        <p:tgtEl>
                                          <p:spTgt spid="28"/>
                                        </p:tgtEl>
                                      </p:cBhvr>
                                    </p:animEffect>
                                    <p:set>
                                      <p:cBhvr>
                                        <p:cTn id="90" dur="1" fill="hold">
                                          <p:stCondLst>
                                            <p:cond delay="999"/>
                                          </p:stCondLst>
                                        </p:cTn>
                                        <p:tgtEl>
                                          <p:spTgt spid="28"/>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1000"/>
                                        <p:tgtEl>
                                          <p:spTgt spid="37"/>
                                        </p:tgtEl>
                                      </p:cBhvr>
                                    </p:animEffect>
                                    <p:set>
                                      <p:cBhvr>
                                        <p:cTn id="93" dur="1" fill="hold">
                                          <p:stCondLst>
                                            <p:cond delay="999"/>
                                          </p:stCondLst>
                                        </p:cTn>
                                        <p:tgtEl>
                                          <p:spTgt spid="37"/>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1000"/>
                                        <p:tgtEl>
                                          <p:spTgt spid="36"/>
                                        </p:tgtEl>
                                      </p:cBhvr>
                                    </p:animEffect>
                                    <p:set>
                                      <p:cBhvr>
                                        <p:cTn id="96" dur="1" fill="hold">
                                          <p:stCondLst>
                                            <p:cond delay="999"/>
                                          </p:stCondLst>
                                        </p:cTn>
                                        <p:tgtEl>
                                          <p:spTgt spid="36"/>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1000"/>
                                        <p:tgtEl>
                                          <p:spTgt spid="39"/>
                                        </p:tgtEl>
                                      </p:cBhvr>
                                    </p:animEffect>
                                    <p:set>
                                      <p:cBhvr>
                                        <p:cTn id="99" dur="1" fill="hold">
                                          <p:stCondLst>
                                            <p:cond delay="999"/>
                                          </p:stCondLst>
                                        </p:cTn>
                                        <p:tgtEl>
                                          <p:spTgt spid="39"/>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44"/>
                                        </p:tgtEl>
                                        <p:attrNameLst>
                                          <p:attrName>style.visibility</p:attrName>
                                        </p:attrNameLst>
                                      </p:cBhvr>
                                      <p:to>
                                        <p:strVal val="visible"/>
                                      </p:to>
                                    </p:set>
                                    <p:animEffect transition="in" filter="fade">
                                      <p:cBhvr>
                                        <p:cTn id="104" dur="1000"/>
                                        <p:tgtEl>
                                          <p:spTgt spid="44"/>
                                        </p:tgtEl>
                                      </p:cBhvr>
                                    </p:animEffect>
                                  </p:childTnLst>
                                </p:cTn>
                              </p:par>
                              <p:par>
                                <p:cTn id="105" presetID="10" presetClass="entr" presetSubtype="0" fill="hold" nodeType="with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fade">
                                      <p:cBhvr>
                                        <p:cTn id="107" dur="1000"/>
                                        <p:tgtEl>
                                          <p:spTgt spid="41"/>
                                        </p:tgtEl>
                                      </p:cBhvr>
                                    </p:animEffect>
                                  </p:childTnLst>
                                </p:cTn>
                              </p:par>
                              <p:par>
                                <p:cTn id="108" presetID="10" presetClass="entr" presetSubtype="0" fill="hold" nodeType="with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fade">
                                      <p:cBhvr>
                                        <p:cTn id="110" dur="1000"/>
                                        <p:tgtEl>
                                          <p:spTgt spid="33"/>
                                        </p:tgtEl>
                                      </p:cBhvr>
                                    </p:animEffect>
                                  </p:childTnLst>
                                </p:cTn>
                              </p:par>
                              <p:par>
                                <p:cTn id="111" presetID="10" presetClass="entr" presetSubtype="0" fill="hold" nodeType="withEffect">
                                  <p:stCondLst>
                                    <p:cond delay="0"/>
                                  </p:stCondLst>
                                  <p:childTnLst>
                                    <p:set>
                                      <p:cBhvr>
                                        <p:cTn id="112" dur="1" fill="hold">
                                          <p:stCondLst>
                                            <p:cond delay="0"/>
                                          </p:stCondLst>
                                        </p:cTn>
                                        <p:tgtEl>
                                          <p:spTgt spid="29"/>
                                        </p:tgtEl>
                                        <p:attrNameLst>
                                          <p:attrName>style.visibility</p:attrName>
                                        </p:attrNameLst>
                                      </p:cBhvr>
                                      <p:to>
                                        <p:strVal val="visible"/>
                                      </p:to>
                                    </p:set>
                                    <p:animEffect transition="in" filter="fade">
                                      <p:cBhvr>
                                        <p:cTn id="113" dur="1000"/>
                                        <p:tgtEl>
                                          <p:spTgt spid="29"/>
                                        </p:tgtEl>
                                      </p:cBhvr>
                                    </p:animEffect>
                                  </p:childTnLst>
                                </p:cTn>
                              </p:par>
                              <p:par>
                                <p:cTn id="114" presetID="10" presetClass="entr" presetSubtype="0" fill="hold" nodeType="withEffect">
                                  <p:stCondLst>
                                    <p:cond delay="0"/>
                                  </p:stCondLst>
                                  <p:childTnLst>
                                    <p:set>
                                      <p:cBhvr>
                                        <p:cTn id="115" dur="1" fill="hold">
                                          <p:stCondLst>
                                            <p:cond delay="0"/>
                                          </p:stCondLst>
                                        </p:cTn>
                                        <p:tgtEl>
                                          <p:spTgt spid="43"/>
                                        </p:tgtEl>
                                        <p:attrNameLst>
                                          <p:attrName>style.visibility</p:attrName>
                                        </p:attrNameLst>
                                      </p:cBhvr>
                                      <p:to>
                                        <p:strVal val="visible"/>
                                      </p:to>
                                    </p:set>
                                    <p:animEffect transition="in" filter="fade">
                                      <p:cBhvr>
                                        <p:cTn id="116" dur="1000"/>
                                        <p:tgtEl>
                                          <p:spTgt spid="43"/>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1" nodeType="clickEffect">
                                  <p:stCondLst>
                                    <p:cond delay="0"/>
                                  </p:stCondLst>
                                  <p:childTnLst>
                                    <p:animEffect transition="out" filter="fade">
                                      <p:cBhvr>
                                        <p:cTn id="120" dur="1000"/>
                                        <p:tgtEl>
                                          <p:spTgt spid="44"/>
                                        </p:tgtEl>
                                      </p:cBhvr>
                                    </p:animEffect>
                                    <p:set>
                                      <p:cBhvr>
                                        <p:cTn id="121" dur="1" fill="hold">
                                          <p:stCondLst>
                                            <p:cond delay="999"/>
                                          </p:stCondLst>
                                        </p:cTn>
                                        <p:tgtEl>
                                          <p:spTgt spid="44"/>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1000"/>
                                        <p:tgtEl>
                                          <p:spTgt spid="41"/>
                                        </p:tgtEl>
                                      </p:cBhvr>
                                    </p:animEffect>
                                    <p:set>
                                      <p:cBhvr>
                                        <p:cTn id="124" dur="1" fill="hold">
                                          <p:stCondLst>
                                            <p:cond delay="999"/>
                                          </p:stCondLst>
                                        </p:cTn>
                                        <p:tgtEl>
                                          <p:spTgt spid="41"/>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1000"/>
                                        <p:tgtEl>
                                          <p:spTgt spid="33"/>
                                        </p:tgtEl>
                                      </p:cBhvr>
                                    </p:animEffect>
                                    <p:set>
                                      <p:cBhvr>
                                        <p:cTn id="127" dur="1" fill="hold">
                                          <p:stCondLst>
                                            <p:cond delay="999"/>
                                          </p:stCondLst>
                                        </p:cTn>
                                        <p:tgtEl>
                                          <p:spTgt spid="33"/>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1000"/>
                                        <p:tgtEl>
                                          <p:spTgt spid="29"/>
                                        </p:tgtEl>
                                      </p:cBhvr>
                                    </p:animEffect>
                                    <p:set>
                                      <p:cBhvr>
                                        <p:cTn id="130" dur="1" fill="hold">
                                          <p:stCondLst>
                                            <p:cond delay="999"/>
                                          </p:stCondLst>
                                        </p:cTn>
                                        <p:tgtEl>
                                          <p:spTgt spid="29"/>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1000"/>
                                        <p:tgtEl>
                                          <p:spTgt spid="43"/>
                                        </p:tgtEl>
                                      </p:cBhvr>
                                    </p:animEffect>
                                    <p:set>
                                      <p:cBhvr>
                                        <p:cTn id="133" dur="1" fill="hold">
                                          <p:stCondLst>
                                            <p:cond delay="999"/>
                                          </p:stCondLst>
                                        </p:cTn>
                                        <p:tgtEl>
                                          <p:spTgt spid="43"/>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45"/>
                                        </p:tgtEl>
                                        <p:attrNameLst>
                                          <p:attrName>style.visibility</p:attrName>
                                        </p:attrNameLst>
                                      </p:cBhvr>
                                      <p:to>
                                        <p:strVal val="visible"/>
                                      </p:to>
                                    </p:set>
                                    <p:animEffect transition="in" filter="fade">
                                      <p:cBhvr>
                                        <p:cTn id="138" dur="1000"/>
                                        <p:tgtEl>
                                          <p:spTgt spid="45"/>
                                        </p:tgtEl>
                                      </p:cBhvr>
                                    </p:animEffect>
                                  </p:childTnLst>
                                </p:cTn>
                              </p:par>
                              <p:par>
                                <p:cTn id="139" presetID="10" presetClass="entr" presetSubtype="0" fill="hold" nodeType="withEffect">
                                  <p:stCondLst>
                                    <p:cond delay="0"/>
                                  </p:stCondLst>
                                  <p:childTnLst>
                                    <p:set>
                                      <p:cBhvr>
                                        <p:cTn id="140" dur="1" fill="hold">
                                          <p:stCondLst>
                                            <p:cond delay="0"/>
                                          </p:stCondLst>
                                        </p:cTn>
                                        <p:tgtEl>
                                          <p:spTgt spid="25"/>
                                        </p:tgtEl>
                                        <p:attrNameLst>
                                          <p:attrName>style.visibility</p:attrName>
                                        </p:attrNameLst>
                                      </p:cBhvr>
                                      <p:to>
                                        <p:strVal val="visible"/>
                                      </p:to>
                                    </p:set>
                                    <p:animEffect transition="in" filter="fade">
                                      <p:cBhvr>
                                        <p:cTn id="141" dur="1000"/>
                                        <p:tgtEl>
                                          <p:spTgt spid="25"/>
                                        </p:tgtEl>
                                      </p:cBhvr>
                                    </p:animEffect>
                                  </p:childTnLst>
                                </p:cTn>
                              </p:par>
                              <p:par>
                                <p:cTn id="142" presetID="10" presetClass="entr" presetSubtype="0" fill="hold" nodeType="withEffect">
                                  <p:stCondLst>
                                    <p:cond delay="0"/>
                                  </p:stCondLst>
                                  <p:childTnLst>
                                    <p:set>
                                      <p:cBhvr>
                                        <p:cTn id="143" dur="1" fill="hold">
                                          <p:stCondLst>
                                            <p:cond delay="0"/>
                                          </p:stCondLst>
                                        </p:cTn>
                                        <p:tgtEl>
                                          <p:spTgt spid="26"/>
                                        </p:tgtEl>
                                        <p:attrNameLst>
                                          <p:attrName>style.visibility</p:attrName>
                                        </p:attrNameLst>
                                      </p:cBhvr>
                                      <p:to>
                                        <p:strVal val="visible"/>
                                      </p:to>
                                    </p:set>
                                    <p:animEffect transition="in" filter="fade">
                                      <p:cBhvr>
                                        <p:cTn id="144" dur="1000"/>
                                        <p:tgtEl>
                                          <p:spTgt spid="26"/>
                                        </p:tgtEl>
                                      </p:cBhvr>
                                    </p:animEffect>
                                  </p:childTnLst>
                                </p:cTn>
                              </p:par>
                              <p:par>
                                <p:cTn id="145" presetID="10" presetClass="entr" presetSubtype="0" fill="hold" nodeType="withEffect">
                                  <p:stCondLst>
                                    <p:cond delay="0"/>
                                  </p:stCondLst>
                                  <p:childTnLst>
                                    <p:set>
                                      <p:cBhvr>
                                        <p:cTn id="146" dur="1" fill="hold">
                                          <p:stCondLst>
                                            <p:cond delay="0"/>
                                          </p:stCondLst>
                                        </p:cTn>
                                        <p:tgtEl>
                                          <p:spTgt spid="27"/>
                                        </p:tgtEl>
                                        <p:attrNameLst>
                                          <p:attrName>style.visibility</p:attrName>
                                        </p:attrNameLst>
                                      </p:cBhvr>
                                      <p:to>
                                        <p:strVal val="visible"/>
                                      </p:to>
                                    </p:set>
                                    <p:animEffect transition="in" filter="fade">
                                      <p:cBhvr>
                                        <p:cTn id="147" dur="1000"/>
                                        <p:tgtEl>
                                          <p:spTgt spid="27"/>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1" nodeType="clickEffect">
                                  <p:stCondLst>
                                    <p:cond delay="0"/>
                                  </p:stCondLst>
                                  <p:childTnLst>
                                    <p:animEffect transition="out" filter="fade">
                                      <p:cBhvr>
                                        <p:cTn id="151" dur="1000"/>
                                        <p:tgtEl>
                                          <p:spTgt spid="45"/>
                                        </p:tgtEl>
                                      </p:cBhvr>
                                    </p:animEffect>
                                    <p:set>
                                      <p:cBhvr>
                                        <p:cTn id="152" dur="1" fill="hold">
                                          <p:stCondLst>
                                            <p:cond delay="999"/>
                                          </p:stCondLst>
                                        </p:cTn>
                                        <p:tgtEl>
                                          <p:spTgt spid="45"/>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1000"/>
                                        <p:tgtEl>
                                          <p:spTgt spid="25"/>
                                        </p:tgtEl>
                                      </p:cBhvr>
                                    </p:animEffect>
                                    <p:set>
                                      <p:cBhvr>
                                        <p:cTn id="155" dur="1" fill="hold">
                                          <p:stCondLst>
                                            <p:cond delay="999"/>
                                          </p:stCondLst>
                                        </p:cTn>
                                        <p:tgtEl>
                                          <p:spTgt spid="25"/>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1000"/>
                                        <p:tgtEl>
                                          <p:spTgt spid="26"/>
                                        </p:tgtEl>
                                      </p:cBhvr>
                                    </p:animEffect>
                                    <p:set>
                                      <p:cBhvr>
                                        <p:cTn id="158" dur="1" fill="hold">
                                          <p:stCondLst>
                                            <p:cond delay="999"/>
                                          </p:stCondLst>
                                        </p:cTn>
                                        <p:tgtEl>
                                          <p:spTgt spid="26"/>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1000"/>
                                        <p:tgtEl>
                                          <p:spTgt spid="27"/>
                                        </p:tgtEl>
                                      </p:cBhvr>
                                    </p:animEffect>
                                    <p:set>
                                      <p:cBhvr>
                                        <p:cTn id="161" dur="1" fill="hold">
                                          <p:stCondLst>
                                            <p:cond delay="999"/>
                                          </p:stCondLst>
                                        </p:cTn>
                                        <p:tgtEl>
                                          <p:spTgt spid="27"/>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6">
                                            <p:txEl>
                                              <p:pRg st="3" end="3"/>
                                            </p:txEl>
                                          </p:spTgt>
                                        </p:tgtEl>
                                        <p:attrNameLst>
                                          <p:attrName>style.visibility</p:attrName>
                                        </p:attrNameLst>
                                      </p:cBhvr>
                                      <p:to>
                                        <p:strVal val="visible"/>
                                      </p:to>
                                    </p:set>
                                    <p:animEffect transition="in" filter="fade">
                                      <p:cBhvr>
                                        <p:cTn id="166" dur="1000"/>
                                        <p:tgtEl>
                                          <p:spTgt spid="6">
                                            <p:txEl>
                                              <p:pRg st="3" end="3"/>
                                            </p:txEl>
                                          </p:spTgt>
                                        </p:tgtEl>
                                      </p:cBhvr>
                                    </p:animEffect>
                                  </p:childTnLst>
                                </p:cTn>
                              </p:par>
                              <p:par>
                                <p:cTn id="167" presetID="10" presetClass="entr" presetSubtype="0" fill="hold" nodeType="withEffect">
                                  <p:stCondLst>
                                    <p:cond delay="0"/>
                                  </p:stCondLst>
                                  <p:childTnLst>
                                    <p:set>
                                      <p:cBhvr>
                                        <p:cTn id="168" dur="1" fill="hold">
                                          <p:stCondLst>
                                            <p:cond delay="0"/>
                                          </p:stCondLst>
                                        </p:cTn>
                                        <p:tgtEl>
                                          <p:spTgt spid="15"/>
                                        </p:tgtEl>
                                        <p:attrNameLst>
                                          <p:attrName>style.visibility</p:attrName>
                                        </p:attrNameLst>
                                      </p:cBhvr>
                                      <p:to>
                                        <p:strVal val="visible"/>
                                      </p:to>
                                    </p:set>
                                    <p:animEffect transition="in" filter="fade">
                                      <p:cBhvr>
                                        <p:cTn id="169" dur="1000"/>
                                        <p:tgtEl>
                                          <p:spTgt spid="15"/>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1"/>
                                        </p:tgtEl>
                                        <p:attrNameLst>
                                          <p:attrName>style.visibility</p:attrName>
                                        </p:attrNameLst>
                                      </p:cBhvr>
                                      <p:to>
                                        <p:strVal val="visible"/>
                                      </p:to>
                                    </p:set>
                                    <p:animEffect transition="in" filter="fade">
                                      <p:cBhvr>
                                        <p:cTn id="17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44" grpId="0"/>
      <p:bldP spid="44" grpId="1"/>
      <p:bldP spid="45" grpId="0"/>
      <p:bldP spid="45" grpId="1"/>
      <p:bldP spid="4" grpId="0" animBg="1"/>
      <p:bldP spid="5" grpId="0"/>
      <p:bldP spid="6" grpId="0" build="p"/>
      <p:bldP spid="8" grpId="0" animBg="1"/>
      <p:bldP spid="9" grpId="0" animBg="1"/>
      <p:bldP spid="10" grpId="0" animBg="1"/>
      <p:bldP spid="11" grpId="0" animBg="1"/>
      <p:bldP spid="13"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txBox="1">
            <a:spLocks/>
          </p:cNvSpPr>
          <p:nvPr/>
        </p:nvSpPr>
        <p:spPr bwMode="white">
          <a:xfrm>
            <a:off x="262760" y="1366914"/>
            <a:ext cx="5738648" cy="833120"/>
          </a:xfrm>
          <a:prstGeom prst="rect">
            <a:avLst/>
          </a:prstGeom>
        </p:spPr>
        <p:txBody>
          <a:bodyPr vert="horz" lIns="0" tIns="146304" rIns="0" bIns="91440" rtlCol="0" anchor="ctr">
            <a:noAutofit/>
          </a:bodyPr>
          <a:lstStyle>
            <a:lvl1pPr algn="l" defTabSz="914400" rtl="0" eaLnBrk="1" latinLnBrk="0" hangingPunct="1">
              <a:lnSpc>
                <a:spcPct val="85000"/>
              </a:lnSpc>
              <a:spcBef>
                <a:spcPct val="0"/>
              </a:spcBef>
              <a:buNone/>
              <a:defRPr sz="3000" b="1" kern="1200" cap="none" baseline="0">
                <a:solidFill>
                  <a:srgbClr val="5E2751"/>
                </a:solidFill>
                <a:latin typeface="NewsGoth Cn BT" panose="020B0506020202030204" pitchFamily="34" charset="0"/>
                <a:ea typeface="+mj-ea"/>
                <a:cs typeface="+mj-cs"/>
              </a:defRPr>
            </a:lvl1pPr>
          </a:lstStyle>
          <a:p>
            <a:pPr algn="ctr"/>
            <a:endParaRPr lang="en-US" dirty="0"/>
          </a:p>
          <a:p>
            <a:pPr algn="ctr"/>
            <a:r>
              <a:rPr lang="en-US" sz="4000" dirty="0" smtClean="0"/>
              <a:t>Thank you!</a:t>
            </a:r>
            <a:endParaRPr lang="en-US" sz="4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4902" y="1366914"/>
            <a:ext cx="2456454" cy="31789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60729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endParaRPr lang="en-US" dirty="0"/>
          </a:p>
        </p:txBody>
      </p:sp>
      <p:sp>
        <p:nvSpPr>
          <p:cNvPr id="5" name="Slide Number Placeholder 4"/>
          <p:cNvSpPr>
            <a:spLocks noGrp="1"/>
          </p:cNvSpPr>
          <p:nvPr>
            <p:ph type="sldNum" sz="quarter" idx="4294967295"/>
          </p:nvPr>
        </p:nvSpPr>
        <p:spPr>
          <a:xfrm>
            <a:off x="8686800" y="4847979"/>
            <a:ext cx="307910" cy="240507"/>
          </a:xfrm>
          <a:prstGeom prst="rect">
            <a:avLst/>
          </a:prstGeom>
        </p:spPr>
        <p:txBody>
          <a:bodyPr/>
          <a:lstStyle/>
          <a:p>
            <a:fld id="{14CCA692-619E-4AC7-A9C4-D59C6C06CA33}" type="slidenum">
              <a:rPr lang="en-US" smtClean="0"/>
              <a:pPr/>
              <a:t>23</a:t>
            </a:fld>
            <a:endParaRPr lang="en-US" dirty="0"/>
          </a:p>
        </p:txBody>
      </p:sp>
    </p:spTree>
    <p:extLst>
      <p:ext uri="{BB962C8B-B14F-4D97-AF65-F5344CB8AC3E}">
        <p14:creationId xmlns:p14="http://schemas.microsoft.com/office/powerpoint/2010/main" val="27182921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bwMode="white">
          <a:xfrm>
            <a:off x="-1159" y="977258"/>
            <a:ext cx="9143999" cy="833120"/>
          </a:xfrm>
          <a:prstGeom prst="rect">
            <a:avLst/>
          </a:prstGeom>
        </p:spPr>
        <p:txBody>
          <a:bodyPr vert="horz" lIns="0" tIns="146304" rIns="0" bIns="91440" rtlCol="0" anchor="ctr">
            <a:noAutofit/>
          </a:bodyPr>
          <a:lstStyle>
            <a:lvl1pPr algn="l" defTabSz="914400" rtl="0" eaLnBrk="1" latinLnBrk="0" hangingPunct="1">
              <a:lnSpc>
                <a:spcPct val="85000"/>
              </a:lnSpc>
              <a:spcBef>
                <a:spcPct val="0"/>
              </a:spcBef>
              <a:buNone/>
              <a:defRPr sz="3000" b="1" kern="1200" cap="none" baseline="0">
                <a:solidFill>
                  <a:srgbClr val="5E2751"/>
                </a:solidFill>
                <a:latin typeface="NewsGoth Cn BT" panose="020B0506020202030204" pitchFamily="34" charset="0"/>
                <a:ea typeface="+mj-ea"/>
                <a:cs typeface="+mj-cs"/>
              </a:defRPr>
            </a:lvl1pPr>
          </a:lstStyle>
          <a:p>
            <a:pPr algn="ctr"/>
            <a:r>
              <a:rPr lang="en-US" dirty="0" smtClean="0"/>
              <a:t>Trustmark: A Dynamic Enterprise</a:t>
            </a:r>
            <a:endParaRPr lang="en-US" dirty="0"/>
          </a:p>
        </p:txBody>
      </p:sp>
    </p:spTree>
    <p:extLst>
      <p:ext uri="{BB962C8B-B14F-4D97-AF65-F5344CB8AC3E}">
        <p14:creationId xmlns:p14="http://schemas.microsoft.com/office/powerpoint/2010/main" val="9885437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4831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ustmark_ Gallagher_051117_FinalProRes-Broadband Hig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54365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6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2897814" y="3357901"/>
            <a:ext cx="6162425" cy="338554"/>
          </a:xfrm>
          <a:prstGeom prst="rect">
            <a:avLst/>
          </a:prstGeom>
        </p:spPr>
        <p:txBody>
          <a:bodyPr wrap="square">
            <a:spAutoFit/>
          </a:bodyPr>
          <a:lstStyle/>
          <a:p>
            <a:r>
              <a:rPr lang="en-US" sz="1600" b="1" dirty="0" smtClean="0">
                <a:solidFill>
                  <a:srgbClr val="00263E"/>
                </a:solidFill>
                <a:latin typeface="NewsGoth Cn BT" panose="020B0506020202030204"/>
              </a:rPr>
              <a:t>We help people and businesses thrive.</a:t>
            </a:r>
            <a:endParaRPr lang="en-US" sz="1600" b="1"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874" t="22181" r="-3874" b="18601"/>
          <a:stretch/>
        </p:blipFill>
        <p:spPr>
          <a:xfrm>
            <a:off x="3259941" y="1347486"/>
            <a:ext cx="5642990" cy="2227787"/>
          </a:xfrm>
          <a:prstGeom prst="rect">
            <a:avLst/>
          </a:prstGeom>
        </p:spPr>
      </p:pic>
      <p:pic>
        <p:nvPicPr>
          <p:cNvPr id="30" name="Picture 29" descr="employee-engagemen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0442" y="1778021"/>
            <a:ext cx="6286375" cy="1509365"/>
          </a:xfrm>
          <a:prstGeom prst="rect">
            <a:avLst/>
          </a:prstGeom>
        </p:spPr>
      </p:pic>
      <p:pic>
        <p:nvPicPr>
          <p:cNvPr id="31" name="Picture 30" descr="trusted-partnership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3609" y="1787705"/>
            <a:ext cx="6303207" cy="1516311"/>
          </a:xfrm>
          <a:prstGeom prst="rect">
            <a:avLst/>
          </a:prstGeom>
        </p:spPr>
      </p:pic>
      <p:sp>
        <p:nvSpPr>
          <p:cNvPr id="7" name="TextBox 6"/>
          <p:cNvSpPr txBox="1"/>
          <p:nvPr/>
        </p:nvSpPr>
        <p:spPr>
          <a:xfrm>
            <a:off x="45788" y="1190830"/>
            <a:ext cx="2645614" cy="3366655"/>
          </a:xfrm>
          <a:prstGeom prst="rect">
            <a:avLst/>
          </a:prstGeom>
          <a:solidFill>
            <a:srgbClr val="00263E"/>
          </a:solidFill>
        </p:spPr>
        <p:txBody>
          <a:bodyPr wrap="square" lIns="0" tIns="0" rIns="0" bIns="0" rtlCol="0">
            <a:spAutoFit/>
          </a:bodyPr>
          <a:lstStyle/>
          <a:p>
            <a:pPr>
              <a:spcAft>
                <a:spcPts val="200"/>
              </a:spcAft>
            </a:pPr>
            <a:endParaRPr lang="en-US" sz="1400" dirty="0" err="1" smtClean="0">
              <a:solidFill>
                <a:schemeClr val="tx2"/>
              </a:solidFill>
            </a:endParaRPr>
          </a:p>
        </p:txBody>
      </p:sp>
      <p:sp>
        <p:nvSpPr>
          <p:cNvPr id="8" name="TextBox 7"/>
          <p:cNvSpPr txBox="1"/>
          <p:nvPr/>
        </p:nvSpPr>
        <p:spPr>
          <a:xfrm>
            <a:off x="609883" y="2311918"/>
            <a:ext cx="2081519" cy="1856919"/>
          </a:xfrm>
          <a:prstGeom prst="rect">
            <a:avLst/>
          </a:prstGeom>
          <a:noFill/>
        </p:spPr>
        <p:txBody>
          <a:bodyPr wrap="square" rtlCol="0">
            <a:spAutoFit/>
          </a:bodyPr>
          <a:lstStyle/>
          <a:p>
            <a:r>
              <a:rPr lang="en-US" sz="1400" b="1" dirty="0" smtClean="0">
                <a:solidFill>
                  <a:srgbClr val="FFFFFF"/>
                </a:solidFill>
                <a:latin typeface="NewsGoth Cn BT"/>
                <a:cs typeface="Calibri"/>
              </a:rPr>
              <a:t>We listen first</a:t>
            </a:r>
          </a:p>
          <a:p>
            <a:pPr>
              <a:spcAft>
                <a:spcPts val="1000"/>
              </a:spcAft>
            </a:pPr>
            <a:endParaRPr lang="en-US" sz="1400" b="1" dirty="0" smtClean="0">
              <a:solidFill>
                <a:srgbClr val="FFFFFF"/>
              </a:solidFill>
              <a:latin typeface="NewsGoth Cn BT"/>
              <a:cs typeface="Calibri"/>
            </a:endParaRPr>
          </a:p>
          <a:p>
            <a:pPr>
              <a:spcAft>
                <a:spcPts val="1000"/>
              </a:spcAft>
            </a:pPr>
            <a:r>
              <a:rPr lang="en-US" sz="1400" b="1" dirty="0" smtClean="0">
                <a:solidFill>
                  <a:srgbClr val="FFFFFF"/>
                </a:solidFill>
                <a:latin typeface="NewsGoth Cn BT"/>
                <a:cs typeface="Calibri"/>
              </a:rPr>
              <a:t>Expertise to solve complex employee benefit challenges</a:t>
            </a:r>
          </a:p>
          <a:p>
            <a:pPr>
              <a:spcAft>
                <a:spcPts val="600"/>
              </a:spcAft>
            </a:pPr>
            <a:r>
              <a:rPr lang="en-US" sz="1400" b="1" dirty="0" smtClean="0">
                <a:solidFill>
                  <a:srgbClr val="FFFFFF"/>
                </a:solidFill>
                <a:latin typeface="NewsGoth Cn BT"/>
                <a:cs typeface="Calibri"/>
              </a:rPr>
              <a:t>We build trusted partnerships</a:t>
            </a:r>
            <a:endParaRPr lang="en-US" sz="1400" b="1" dirty="0">
              <a:solidFill>
                <a:srgbClr val="FFFFFF"/>
              </a:solidFill>
              <a:latin typeface="NewsGoth Cn BT"/>
              <a:cs typeface="Calibri"/>
            </a:endParaRPr>
          </a:p>
        </p:txBody>
      </p:sp>
      <p:cxnSp>
        <p:nvCxnSpPr>
          <p:cNvPr id="9" name="Straight Connector 8"/>
          <p:cNvCxnSpPr/>
          <p:nvPr/>
        </p:nvCxnSpPr>
        <p:spPr>
          <a:xfrm flipV="1">
            <a:off x="319314" y="2019213"/>
            <a:ext cx="33842" cy="2320558"/>
          </a:xfrm>
          <a:prstGeom prst="line">
            <a:avLst/>
          </a:prstGeom>
          <a:ln w="28575" cmpd="sng">
            <a:solidFill>
              <a:srgbClr val="FFFFFF"/>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14" name="Pentagon 13"/>
          <p:cNvSpPr/>
          <p:nvPr/>
        </p:nvSpPr>
        <p:spPr>
          <a:xfrm>
            <a:off x="45787" y="1242234"/>
            <a:ext cx="2793971" cy="720611"/>
          </a:xfrm>
          <a:prstGeom prst="homePlate">
            <a:avLst>
              <a:gd name="adj" fmla="val 21304"/>
            </a:avLst>
          </a:prstGeom>
          <a:solidFill>
            <a:srgbClr val="61C3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C70E"/>
              </a:solidFill>
              <a:latin typeface="Calibri"/>
              <a:cs typeface="Calibri"/>
            </a:endParaRPr>
          </a:p>
        </p:txBody>
      </p:sp>
      <p:sp>
        <p:nvSpPr>
          <p:cNvPr id="15" name="TextBox 14"/>
          <p:cNvSpPr txBox="1"/>
          <p:nvPr/>
        </p:nvSpPr>
        <p:spPr>
          <a:xfrm>
            <a:off x="-9760" y="1274916"/>
            <a:ext cx="1932904" cy="646331"/>
          </a:xfrm>
          <a:prstGeom prst="rect">
            <a:avLst/>
          </a:prstGeom>
          <a:noFill/>
        </p:spPr>
        <p:txBody>
          <a:bodyPr wrap="square" rtlCol="0">
            <a:spAutoFit/>
          </a:bodyPr>
          <a:lstStyle/>
          <a:p>
            <a:pPr>
              <a:lnSpc>
                <a:spcPct val="90000"/>
              </a:lnSpc>
            </a:pPr>
            <a:r>
              <a:rPr lang="en-US" sz="2000" b="1" dirty="0" smtClean="0">
                <a:solidFill>
                  <a:srgbClr val="0F2F4D"/>
                </a:solidFill>
                <a:latin typeface="NewsGoth Cn BT"/>
                <a:cs typeface="Calibri"/>
              </a:rPr>
              <a:t>Trustmark Value </a:t>
            </a:r>
          </a:p>
          <a:p>
            <a:pPr>
              <a:lnSpc>
                <a:spcPct val="90000"/>
              </a:lnSpc>
            </a:pPr>
            <a:r>
              <a:rPr lang="en-US" sz="2000" b="1" dirty="0" smtClean="0">
                <a:solidFill>
                  <a:srgbClr val="0F2F4D"/>
                </a:solidFill>
                <a:latin typeface="NewsGoth Cn BT"/>
                <a:cs typeface="Calibri"/>
              </a:rPr>
              <a:t>Proposition</a:t>
            </a:r>
            <a:endParaRPr lang="en-US" sz="2000" b="1" dirty="0">
              <a:solidFill>
                <a:srgbClr val="0F2F4D"/>
              </a:solidFill>
              <a:latin typeface="NewsGoth Cn BT"/>
              <a:cs typeface="Calibri"/>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75" y="2894304"/>
            <a:ext cx="622062" cy="622062"/>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83" y="2154613"/>
            <a:ext cx="605428" cy="605428"/>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851" y="3607084"/>
            <a:ext cx="583734" cy="583734"/>
          </a:xfrm>
          <a:prstGeom prst="rect">
            <a:avLst/>
          </a:prstGeom>
        </p:spPr>
      </p:pic>
      <p:sp>
        <p:nvSpPr>
          <p:cNvPr id="29" name="Title 1"/>
          <p:cNvSpPr>
            <a:spLocks noGrp="1"/>
          </p:cNvSpPr>
          <p:nvPr>
            <p:ph type="title"/>
          </p:nvPr>
        </p:nvSpPr>
        <p:spPr>
          <a:xfrm>
            <a:off x="2826016" y="3427506"/>
            <a:ext cx="6319952" cy="628958"/>
          </a:xfrm>
        </p:spPr>
        <p:txBody>
          <a:bodyPr/>
          <a:lstStyle/>
          <a:p>
            <a:pPr algn="ctr"/>
            <a:r>
              <a:rPr lang="en-US" sz="1600" dirty="0" smtClean="0">
                <a:solidFill>
                  <a:srgbClr val="00263E"/>
                </a:solidFill>
              </a:rPr>
              <a:t>Listening leads to understanding. Understanding builds trust.</a:t>
            </a:r>
            <a:endParaRPr lang="en-US" sz="1600" dirty="0">
              <a:solidFill>
                <a:srgbClr val="00263E"/>
              </a:solidFill>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26016" y="1638047"/>
            <a:ext cx="6270800" cy="1106172"/>
          </a:xfrm>
          <a:prstGeom prst="rect">
            <a:avLst/>
          </a:prstGeom>
        </p:spPr>
      </p:pic>
      <p:sp>
        <p:nvSpPr>
          <p:cNvPr id="19" name="Title 4"/>
          <p:cNvSpPr txBox="1">
            <a:spLocks/>
          </p:cNvSpPr>
          <p:nvPr/>
        </p:nvSpPr>
        <p:spPr bwMode="white">
          <a:xfrm>
            <a:off x="-711" y="1012353"/>
            <a:ext cx="9143999" cy="833120"/>
          </a:xfrm>
          <a:prstGeom prst="rect">
            <a:avLst/>
          </a:prstGeom>
        </p:spPr>
        <p:txBody>
          <a:bodyPr vert="horz" lIns="0" tIns="146304" rIns="0" bIns="91440" rtlCol="0" anchor="ctr">
            <a:noAutofit/>
          </a:bodyPr>
          <a:lstStyle>
            <a:lvl1pPr algn="l" defTabSz="914400" rtl="0" eaLnBrk="1" latinLnBrk="0" hangingPunct="1">
              <a:lnSpc>
                <a:spcPct val="85000"/>
              </a:lnSpc>
              <a:spcBef>
                <a:spcPct val="0"/>
              </a:spcBef>
              <a:buNone/>
              <a:defRPr sz="3000" b="1" kern="1200" cap="none" baseline="0">
                <a:solidFill>
                  <a:srgbClr val="5E2751"/>
                </a:solidFill>
                <a:latin typeface="NewsGoth Cn BT" panose="020B0506020202030204" pitchFamily="34" charset="0"/>
                <a:ea typeface="+mj-ea"/>
                <a:cs typeface="+mj-cs"/>
              </a:defRPr>
            </a:lvl1pPr>
          </a:lstStyle>
          <a:p>
            <a:pPr algn="ctr"/>
            <a:r>
              <a:rPr lang="en-US" dirty="0" smtClean="0"/>
              <a:t>“One” Trustmark</a:t>
            </a:r>
            <a:endParaRPr lang="en-US" dirty="0"/>
          </a:p>
        </p:txBody>
      </p:sp>
      <p:cxnSp>
        <p:nvCxnSpPr>
          <p:cNvPr id="20" name="Straight Connector 19"/>
          <p:cNvCxnSpPr/>
          <p:nvPr/>
        </p:nvCxnSpPr>
        <p:spPr>
          <a:xfrm flipH="1">
            <a:off x="2964929" y="4180961"/>
            <a:ext cx="5879034" cy="0"/>
          </a:xfrm>
          <a:prstGeom prst="line">
            <a:avLst/>
          </a:prstGeom>
          <a:ln w="28575" cmpd="sng">
            <a:solidFill>
              <a:srgbClr val="00AFAB"/>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03721" y="3888190"/>
            <a:ext cx="571502" cy="571502"/>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00847" y="3878289"/>
            <a:ext cx="571502" cy="571502"/>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96000" y="3891549"/>
            <a:ext cx="571502" cy="571502"/>
          </a:xfrm>
          <a:prstGeom prst="rect">
            <a:avLst/>
          </a:prstGeom>
        </p:spPr>
      </p:pic>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91153" y="3895210"/>
            <a:ext cx="571502" cy="571502"/>
          </a:xfrm>
          <a:prstGeom prst="rect">
            <a:avLst/>
          </a:prstGeom>
        </p:spPr>
      </p:pic>
      <p:sp>
        <p:nvSpPr>
          <p:cNvPr id="28" name="TextBox 27"/>
          <p:cNvSpPr txBox="1"/>
          <p:nvPr/>
        </p:nvSpPr>
        <p:spPr>
          <a:xfrm>
            <a:off x="3016848" y="4417809"/>
            <a:ext cx="1341846" cy="215444"/>
          </a:xfrm>
          <a:prstGeom prst="rect">
            <a:avLst/>
          </a:prstGeom>
          <a:noFill/>
        </p:spPr>
        <p:txBody>
          <a:bodyPr wrap="square" lIns="0" tIns="0" rIns="0" bIns="0" rtlCol="0">
            <a:spAutoFit/>
          </a:bodyPr>
          <a:lstStyle/>
          <a:p>
            <a:pPr>
              <a:spcAft>
                <a:spcPts val="200"/>
              </a:spcAft>
            </a:pPr>
            <a:r>
              <a:rPr lang="en-US" sz="1400" b="1" dirty="0" smtClean="0">
                <a:solidFill>
                  <a:srgbClr val="00263E"/>
                </a:solidFill>
                <a:latin typeface="NewsGoth Cn BT"/>
                <a:cs typeface="Calibri"/>
              </a:rPr>
              <a:t>Founded in 1913</a:t>
            </a:r>
          </a:p>
        </p:txBody>
      </p:sp>
      <p:sp>
        <p:nvSpPr>
          <p:cNvPr id="34" name="TextBox 33"/>
          <p:cNvSpPr txBox="1"/>
          <p:nvPr/>
        </p:nvSpPr>
        <p:spPr>
          <a:xfrm>
            <a:off x="4490849" y="4420185"/>
            <a:ext cx="1460107" cy="215444"/>
          </a:xfrm>
          <a:prstGeom prst="rect">
            <a:avLst/>
          </a:prstGeom>
          <a:noFill/>
        </p:spPr>
        <p:txBody>
          <a:bodyPr wrap="square" lIns="0" tIns="0" rIns="0" bIns="0" rtlCol="0">
            <a:spAutoFit/>
          </a:bodyPr>
          <a:lstStyle/>
          <a:p>
            <a:pPr>
              <a:spcAft>
                <a:spcPts val="200"/>
              </a:spcAft>
            </a:pPr>
            <a:r>
              <a:rPr lang="en-US" sz="1400" b="1" dirty="0" smtClean="0">
                <a:solidFill>
                  <a:srgbClr val="00263E"/>
                </a:solidFill>
                <a:latin typeface="NewsGoth Cn BT"/>
                <a:cs typeface="Calibri"/>
              </a:rPr>
              <a:t>$2.1 billion in assets</a:t>
            </a:r>
          </a:p>
        </p:txBody>
      </p:sp>
      <p:sp>
        <p:nvSpPr>
          <p:cNvPr id="35" name="TextBox 34"/>
          <p:cNvSpPr txBox="1"/>
          <p:nvPr/>
        </p:nvSpPr>
        <p:spPr>
          <a:xfrm>
            <a:off x="6179730" y="4415419"/>
            <a:ext cx="1460107" cy="215444"/>
          </a:xfrm>
          <a:prstGeom prst="rect">
            <a:avLst/>
          </a:prstGeom>
          <a:noFill/>
        </p:spPr>
        <p:txBody>
          <a:bodyPr wrap="square" lIns="0" tIns="0" rIns="0" bIns="0" rtlCol="0">
            <a:spAutoFit/>
          </a:bodyPr>
          <a:lstStyle/>
          <a:p>
            <a:pPr>
              <a:spcAft>
                <a:spcPts val="200"/>
              </a:spcAft>
            </a:pPr>
            <a:r>
              <a:rPr lang="en-US" sz="1400" b="1" dirty="0" smtClean="0">
                <a:solidFill>
                  <a:srgbClr val="00263E"/>
                </a:solidFill>
                <a:latin typeface="NewsGoth Cn BT"/>
                <a:cs typeface="Calibri"/>
              </a:rPr>
              <a:t>4,150 associates</a:t>
            </a:r>
          </a:p>
        </p:txBody>
      </p:sp>
      <p:sp>
        <p:nvSpPr>
          <p:cNvPr id="36" name="TextBox 35"/>
          <p:cNvSpPr txBox="1"/>
          <p:nvPr/>
        </p:nvSpPr>
        <p:spPr>
          <a:xfrm>
            <a:off x="7971004" y="4424939"/>
            <a:ext cx="984307" cy="215444"/>
          </a:xfrm>
          <a:prstGeom prst="rect">
            <a:avLst/>
          </a:prstGeom>
          <a:noFill/>
        </p:spPr>
        <p:txBody>
          <a:bodyPr wrap="square" lIns="0" tIns="0" rIns="0" bIns="0" rtlCol="0">
            <a:spAutoFit/>
          </a:bodyPr>
          <a:lstStyle/>
          <a:p>
            <a:pPr>
              <a:spcAft>
                <a:spcPts val="200"/>
              </a:spcAft>
            </a:pPr>
            <a:r>
              <a:rPr lang="en-US" sz="1400" b="1" dirty="0" smtClean="0">
                <a:solidFill>
                  <a:srgbClr val="00263E"/>
                </a:solidFill>
                <a:latin typeface="NewsGoth Cn BT"/>
                <a:cs typeface="Calibri"/>
              </a:rPr>
              <a:t>25+ offices</a:t>
            </a:r>
          </a:p>
        </p:txBody>
      </p:sp>
      <p:sp>
        <p:nvSpPr>
          <p:cNvPr id="6" name="Rectangle 5"/>
          <p:cNvSpPr/>
          <p:nvPr/>
        </p:nvSpPr>
        <p:spPr>
          <a:xfrm>
            <a:off x="2922973" y="2869278"/>
            <a:ext cx="6198999" cy="830997"/>
          </a:xfrm>
          <a:prstGeom prst="rect">
            <a:avLst/>
          </a:prstGeom>
        </p:spPr>
        <p:txBody>
          <a:bodyPr wrap="square">
            <a:spAutoFit/>
          </a:bodyPr>
          <a:lstStyle/>
          <a:p>
            <a:r>
              <a:rPr lang="en-US" sz="1600" dirty="0">
                <a:solidFill>
                  <a:srgbClr val="00263E"/>
                </a:solidFill>
                <a:latin typeface="NewsGoth Cn BT" panose="020B0506020202030204"/>
              </a:rPr>
              <a:t>The </a:t>
            </a:r>
            <a:r>
              <a:rPr lang="en-US" sz="1600" dirty="0" smtClean="0">
                <a:solidFill>
                  <a:srgbClr val="00263E"/>
                </a:solidFill>
                <a:latin typeface="NewsGoth Cn BT" panose="020B0506020202030204"/>
              </a:rPr>
              <a:t>result? A </a:t>
            </a:r>
            <a:r>
              <a:rPr lang="en-US" sz="1600" dirty="0">
                <a:solidFill>
                  <a:srgbClr val="00263E"/>
                </a:solidFill>
                <a:latin typeface="NewsGoth Cn BT" panose="020B0506020202030204"/>
              </a:rPr>
              <a:t>coherent benefit strategy that fits our customer’s culture, protects and improves the wellbeing of their employees, advances their employment brand and achieves business goals. </a:t>
            </a:r>
          </a:p>
        </p:txBody>
      </p:sp>
      <p:sp>
        <p:nvSpPr>
          <p:cNvPr id="2" name="Rectangle 1"/>
          <p:cNvSpPr/>
          <p:nvPr/>
        </p:nvSpPr>
        <p:spPr>
          <a:xfrm>
            <a:off x="2737901" y="3294332"/>
            <a:ext cx="6322339" cy="584775"/>
          </a:xfrm>
          <a:prstGeom prst="rect">
            <a:avLst/>
          </a:prstGeom>
        </p:spPr>
        <p:txBody>
          <a:bodyPr wrap="square">
            <a:spAutoFit/>
          </a:bodyPr>
          <a:lstStyle/>
          <a:p>
            <a:r>
              <a:rPr lang="en-US" sz="1600" b="1" dirty="0" smtClean="0">
                <a:solidFill>
                  <a:srgbClr val="00263E"/>
                </a:solidFill>
                <a:latin typeface="NewsGoth Cn BT" panose="020B0506020202030204"/>
              </a:rPr>
              <a:t>Expertise </a:t>
            </a:r>
            <a:r>
              <a:rPr lang="en-US" sz="1600" b="1" dirty="0">
                <a:solidFill>
                  <a:srgbClr val="00263E"/>
                </a:solidFill>
                <a:latin typeface="NewsGoth Cn BT" panose="020B0506020202030204"/>
              </a:rPr>
              <a:t>in voluntary benefits, </a:t>
            </a:r>
            <a:r>
              <a:rPr lang="en-US" sz="1600" b="1" dirty="0" smtClean="0">
                <a:solidFill>
                  <a:srgbClr val="00263E"/>
                </a:solidFill>
                <a:latin typeface="NewsGoth Cn BT" panose="020B0506020202030204"/>
              </a:rPr>
              <a:t>self-funded health benefit </a:t>
            </a:r>
            <a:r>
              <a:rPr lang="en-US" sz="1600" b="1" dirty="0">
                <a:solidFill>
                  <a:srgbClr val="00263E"/>
                </a:solidFill>
                <a:latin typeface="NewsGoth Cn BT" panose="020B0506020202030204"/>
              </a:rPr>
              <a:t>plan design and </a:t>
            </a:r>
            <a:r>
              <a:rPr lang="en-US" sz="1600" b="1" dirty="0" smtClean="0">
                <a:solidFill>
                  <a:srgbClr val="00263E"/>
                </a:solidFill>
                <a:latin typeface="NewsGoth Cn BT" panose="020B0506020202030204"/>
              </a:rPr>
              <a:t>administration (TPA services), </a:t>
            </a:r>
            <a:r>
              <a:rPr lang="en-US" sz="1600" b="1" dirty="0">
                <a:solidFill>
                  <a:srgbClr val="00263E"/>
                </a:solidFill>
                <a:latin typeface="NewsGoth Cn BT" panose="020B0506020202030204"/>
              </a:rPr>
              <a:t>and population </a:t>
            </a:r>
            <a:r>
              <a:rPr lang="en-US" sz="1600" b="1" dirty="0" smtClean="0">
                <a:solidFill>
                  <a:srgbClr val="00263E"/>
                </a:solidFill>
                <a:latin typeface="NewsGoth Cn BT" panose="020B0506020202030204"/>
              </a:rPr>
              <a:t>health management solutions.</a:t>
            </a:r>
            <a:endParaRPr lang="en-US" sz="1600" b="1" dirty="0"/>
          </a:p>
        </p:txBody>
      </p:sp>
    </p:spTree>
    <p:extLst>
      <p:ext uri="{BB962C8B-B14F-4D97-AF65-F5344CB8AC3E}">
        <p14:creationId xmlns:p14="http://schemas.microsoft.com/office/powerpoint/2010/main" val="265803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19"/>
                                        </p:tgtEl>
                                      </p:cBhvr>
                                    </p:animEffect>
                                    <p:set>
                                      <p:cBhvr>
                                        <p:cTn id="12" dur="1" fill="hold">
                                          <p:stCondLst>
                                            <p:cond delay="999"/>
                                          </p:stCondLst>
                                        </p:cTn>
                                        <p:tgtEl>
                                          <p:spTgt spid="19"/>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1000"/>
                                        <p:tgtEl>
                                          <p:spTgt spid="8">
                                            <p:txEl>
                                              <p:pRg st="0" end="0"/>
                                            </p:txEl>
                                          </p:spTgt>
                                        </p:tgtEl>
                                      </p:cBhvr>
                                    </p:animEffect>
                                  </p:childTnLst>
                                </p:cTn>
                              </p:par>
                              <p:par>
                                <p:cTn id="30" presetID="2" presetClass="entr" presetSubtype="4"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500" fill="hold"/>
                                        <p:tgtEl>
                                          <p:spTgt spid="29"/>
                                        </p:tgtEl>
                                        <p:attrNameLst>
                                          <p:attrName>ppt_x</p:attrName>
                                        </p:attrNameLst>
                                      </p:cBhvr>
                                      <p:tavLst>
                                        <p:tav tm="0">
                                          <p:val>
                                            <p:strVal val="#ppt_x"/>
                                          </p:val>
                                        </p:tav>
                                        <p:tav tm="100000">
                                          <p:val>
                                            <p:strVal val="#ppt_x"/>
                                          </p:val>
                                        </p:tav>
                                      </p:tavLst>
                                    </p:anim>
                                    <p:anim calcmode="lin" valueType="num">
                                      <p:cBhvr additive="base">
                                        <p:cTn id="3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1000"/>
                                        <p:tgtEl>
                                          <p:spTgt spid="29"/>
                                        </p:tgtEl>
                                      </p:cBhvr>
                                    </p:animEffect>
                                    <p:set>
                                      <p:cBhvr>
                                        <p:cTn id="42" dur="1" fill="hold">
                                          <p:stCondLst>
                                            <p:cond delay="999"/>
                                          </p:stCondLst>
                                        </p:cTn>
                                        <p:tgtEl>
                                          <p:spTgt spid="2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5"/>
                                        </p:tgtEl>
                                      </p:cBhvr>
                                    </p:animEffect>
                                    <p:set>
                                      <p:cBhvr>
                                        <p:cTn id="45" dur="1" fill="hold">
                                          <p:stCondLst>
                                            <p:cond delay="999"/>
                                          </p:stCondLst>
                                        </p:cTn>
                                        <p:tgtEl>
                                          <p:spTgt spid="5"/>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childTnLst>
                                </p:cTn>
                              </p:par>
                              <p:par>
                                <p:cTn id="51" presetID="10" presetClass="entr" presetSubtype="0" fill="hold" nodeType="withEffect">
                                  <p:stCondLst>
                                    <p:cond delay="0"/>
                                  </p:stCondLst>
                                  <p:childTnLst>
                                    <p:set>
                                      <p:cBhvr>
                                        <p:cTn id="52" dur="1" fill="hold">
                                          <p:stCondLst>
                                            <p:cond delay="0"/>
                                          </p:stCondLst>
                                        </p:cTn>
                                        <p:tgtEl>
                                          <p:spTgt spid="8">
                                            <p:txEl>
                                              <p:pRg st="2" end="2"/>
                                            </p:txEl>
                                          </p:spTgt>
                                        </p:tgtEl>
                                        <p:attrNameLst>
                                          <p:attrName>style.visibility</p:attrName>
                                        </p:attrNameLst>
                                      </p:cBhvr>
                                      <p:to>
                                        <p:strVal val="visible"/>
                                      </p:to>
                                    </p:set>
                                    <p:animEffect transition="in" filter="fade">
                                      <p:cBhvr>
                                        <p:cTn id="53" dur="1000"/>
                                        <p:tgtEl>
                                          <p:spTgt spid="8">
                                            <p:txEl>
                                              <p:pRg st="2" end="2"/>
                                            </p:txEl>
                                          </p:spTgt>
                                        </p:tgtEl>
                                      </p:cBhvr>
                                    </p:animEffect>
                                  </p:childTnLst>
                                </p:cTn>
                              </p:par>
                              <p:par>
                                <p:cTn id="54" presetID="2" presetClass="entr" presetSubtype="4" fill="hold" grpId="0" nodeType="with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additive="base">
                                        <p:cTn id="56" dur="500" fill="hold"/>
                                        <p:tgtEl>
                                          <p:spTgt spid="2"/>
                                        </p:tgtEl>
                                        <p:attrNameLst>
                                          <p:attrName>ppt_x</p:attrName>
                                        </p:attrNameLst>
                                      </p:cBhvr>
                                      <p:tavLst>
                                        <p:tav tm="0">
                                          <p:val>
                                            <p:strVal val="#ppt_x"/>
                                          </p:val>
                                        </p:tav>
                                        <p:tav tm="100000">
                                          <p:val>
                                            <p:strVal val="#ppt_x"/>
                                          </p:val>
                                        </p:tav>
                                      </p:tavLst>
                                    </p:anim>
                                    <p:anim calcmode="lin" valueType="num">
                                      <p:cBhvr additive="base">
                                        <p:cTn id="57" dur="500" fill="hold"/>
                                        <p:tgtEl>
                                          <p:spTgt spid="2"/>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additive="base">
                                        <p:cTn id="60" dur="500" fill="hold"/>
                                        <p:tgtEl>
                                          <p:spTgt spid="30"/>
                                        </p:tgtEl>
                                        <p:attrNameLst>
                                          <p:attrName>ppt_x</p:attrName>
                                        </p:attrNameLst>
                                      </p:cBhvr>
                                      <p:tavLst>
                                        <p:tav tm="0">
                                          <p:val>
                                            <p:strVal val="#ppt_x"/>
                                          </p:val>
                                        </p:tav>
                                        <p:tav tm="100000">
                                          <p:val>
                                            <p:strVal val="#ppt_x"/>
                                          </p:val>
                                        </p:tav>
                                      </p:tavLst>
                                    </p:anim>
                                    <p:anim calcmode="lin" valueType="num">
                                      <p:cBhvr additive="base">
                                        <p:cTn id="6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1000"/>
                                        <p:tgtEl>
                                          <p:spTgt spid="2"/>
                                        </p:tgtEl>
                                      </p:cBhvr>
                                    </p:animEffect>
                                    <p:set>
                                      <p:cBhvr>
                                        <p:cTn id="66" dur="1" fill="hold">
                                          <p:stCondLst>
                                            <p:cond delay="999"/>
                                          </p:stCondLst>
                                        </p:cTn>
                                        <p:tgtEl>
                                          <p:spTgt spid="2"/>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1000"/>
                                        <p:tgtEl>
                                          <p:spTgt spid="30"/>
                                        </p:tgtEl>
                                      </p:cBhvr>
                                    </p:animEffect>
                                    <p:set>
                                      <p:cBhvr>
                                        <p:cTn id="69" dur="1" fill="hold">
                                          <p:stCondLst>
                                            <p:cond delay="999"/>
                                          </p:stCondLst>
                                        </p:cTn>
                                        <p:tgtEl>
                                          <p:spTgt spid="30"/>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8">
                                            <p:txEl>
                                              <p:pRg st="3" end="3"/>
                                            </p:txEl>
                                          </p:spTgt>
                                        </p:tgtEl>
                                        <p:attrNameLst>
                                          <p:attrName>style.visibility</p:attrName>
                                        </p:attrNameLst>
                                      </p:cBhvr>
                                      <p:to>
                                        <p:strVal val="visible"/>
                                      </p:to>
                                    </p:set>
                                    <p:animEffect transition="in" filter="fade">
                                      <p:cBhvr>
                                        <p:cTn id="74" dur="1000"/>
                                        <p:tgtEl>
                                          <p:spTgt spid="8">
                                            <p:txEl>
                                              <p:pRg st="3" end="3"/>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cTn>
                              </p:par>
                              <p:par>
                                <p:cTn id="78" presetID="2" presetClass="entr" presetSubtype="4" fill="hold" grpId="0" nodeType="withEffect">
                                  <p:stCondLst>
                                    <p:cond delay="0"/>
                                  </p:stCondLst>
                                  <p:childTnLst>
                                    <p:set>
                                      <p:cBhvr>
                                        <p:cTn id="79" dur="1" fill="hold">
                                          <p:stCondLst>
                                            <p:cond delay="0"/>
                                          </p:stCondLst>
                                        </p:cTn>
                                        <p:tgtEl>
                                          <p:spTgt spid="32"/>
                                        </p:tgtEl>
                                        <p:attrNameLst>
                                          <p:attrName>style.visibility</p:attrName>
                                        </p:attrNameLst>
                                      </p:cBhvr>
                                      <p:to>
                                        <p:strVal val="visible"/>
                                      </p:to>
                                    </p:set>
                                    <p:anim calcmode="lin" valueType="num">
                                      <p:cBhvr additive="base">
                                        <p:cTn id="80" dur="500" fill="hold"/>
                                        <p:tgtEl>
                                          <p:spTgt spid="32"/>
                                        </p:tgtEl>
                                        <p:attrNameLst>
                                          <p:attrName>ppt_x</p:attrName>
                                        </p:attrNameLst>
                                      </p:cBhvr>
                                      <p:tavLst>
                                        <p:tav tm="0">
                                          <p:val>
                                            <p:strVal val="#ppt_x"/>
                                          </p:val>
                                        </p:tav>
                                        <p:tav tm="100000">
                                          <p:val>
                                            <p:strVal val="#ppt_x"/>
                                          </p:val>
                                        </p:tav>
                                      </p:tavLst>
                                    </p:anim>
                                    <p:anim calcmode="lin" valueType="num">
                                      <p:cBhvr additive="base">
                                        <p:cTn id="81" dur="500" fill="hold"/>
                                        <p:tgtEl>
                                          <p:spTgt spid="32"/>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31"/>
                                        </p:tgtEl>
                                        <p:attrNameLst>
                                          <p:attrName>style.visibility</p:attrName>
                                        </p:attrNameLst>
                                      </p:cBhvr>
                                      <p:to>
                                        <p:strVal val="visible"/>
                                      </p:to>
                                    </p:set>
                                    <p:anim calcmode="lin" valueType="num">
                                      <p:cBhvr additive="base">
                                        <p:cTn id="84" dur="500" fill="hold"/>
                                        <p:tgtEl>
                                          <p:spTgt spid="31"/>
                                        </p:tgtEl>
                                        <p:attrNameLst>
                                          <p:attrName>ppt_x</p:attrName>
                                        </p:attrNameLst>
                                      </p:cBhvr>
                                      <p:tavLst>
                                        <p:tav tm="0">
                                          <p:val>
                                            <p:strVal val="#ppt_x"/>
                                          </p:val>
                                        </p:tav>
                                        <p:tav tm="100000">
                                          <p:val>
                                            <p:strVal val="#ppt_x"/>
                                          </p:val>
                                        </p:tav>
                                      </p:tavLst>
                                    </p:anim>
                                    <p:anim calcmode="lin" valueType="num">
                                      <p:cBhvr additive="base">
                                        <p:cTn id="8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1000"/>
                                        <p:tgtEl>
                                          <p:spTgt spid="32"/>
                                        </p:tgtEl>
                                      </p:cBhvr>
                                    </p:animEffect>
                                    <p:set>
                                      <p:cBhvr>
                                        <p:cTn id="90" dur="1" fill="hold">
                                          <p:stCondLst>
                                            <p:cond delay="999"/>
                                          </p:stCondLst>
                                        </p:cTn>
                                        <p:tgtEl>
                                          <p:spTgt spid="32"/>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1000"/>
                                        <p:tgtEl>
                                          <p:spTgt spid="31"/>
                                        </p:tgtEl>
                                      </p:cBhvr>
                                    </p:animEffect>
                                    <p:set>
                                      <p:cBhvr>
                                        <p:cTn id="93" dur="1" fill="hold">
                                          <p:stCondLst>
                                            <p:cond delay="999"/>
                                          </p:stCondLst>
                                        </p:cTn>
                                        <p:tgtEl>
                                          <p:spTgt spid="31"/>
                                        </p:tgtEl>
                                        <p:attrNameLst>
                                          <p:attrName>style.visibility</p:attrName>
                                        </p:attrNameLst>
                                      </p:cBhvr>
                                      <p:to>
                                        <p:strVal val="hidden"/>
                                      </p:to>
                                    </p:set>
                                  </p:childTnLst>
                                </p:cTn>
                              </p:par>
                              <p:par>
                                <p:cTn id="94" presetID="10" presetClass="entr" presetSubtype="0" fill="hold" grpId="0" nodeType="with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1000"/>
                                        <p:tgtEl>
                                          <p:spTgt spid="6"/>
                                        </p:tgtEl>
                                      </p:cBhvr>
                                    </p:animEffect>
                                  </p:childTnLst>
                                </p:cTn>
                              </p:par>
                              <p:par>
                                <p:cTn id="97" presetID="10" presetClass="entr" presetSubtype="0" fill="hold" nodeType="withEffect">
                                  <p:stCondLst>
                                    <p:cond delay="0"/>
                                  </p:stCondLst>
                                  <p:childTnLst>
                                    <p:set>
                                      <p:cBhvr>
                                        <p:cTn id="98" dur="1" fill="hold">
                                          <p:stCondLst>
                                            <p:cond delay="0"/>
                                          </p:stCondLst>
                                        </p:cTn>
                                        <p:tgtEl>
                                          <p:spTgt spid="4"/>
                                        </p:tgtEl>
                                        <p:attrNameLst>
                                          <p:attrName>style.visibility</p:attrName>
                                        </p:attrNameLst>
                                      </p:cBhvr>
                                      <p:to>
                                        <p:strVal val="visible"/>
                                      </p:to>
                                    </p:set>
                                    <p:animEffect transition="in" filter="fade">
                                      <p:cBhvr>
                                        <p:cTn id="99" dur="1000"/>
                                        <p:tgtEl>
                                          <p:spTgt spid="4"/>
                                        </p:tgtEl>
                                      </p:cBhvr>
                                    </p:animEffect>
                                  </p:childTnLst>
                                </p:cTn>
                              </p:par>
                              <p:par>
                                <p:cTn id="100" presetID="10" presetClass="entr" presetSubtype="0" fill="hold" nodeType="with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fade">
                                      <p:cBhvr>
                                        <p:cTn id="102" dur="1000"/>
                                        <p:tgtEl>
                                          <p:spTgt spid="25"/>
                                        </p:tgtEl>
                                      </p:cBhvr>
                                    </p:animEffect>
                                  </p:childTnLst>
                                </p:cTn>
                              </p:par>
                              <p:par>
                                <p:cTn id="103" presetID="10" presetClass="entr" presetSubtype="0" fill="hold" nodeType="withEffect">
                                  <p:stCondLst>
                                    <p:cond delay="0"/>
                                  </p:stCondLst>
                                  <p:childTnLst>
                                    <p:set>
                                      <p:cBhvr>
                                        <p:cTn id="104" dur="1" fill="hold">
                                          <p:stCondLst>
                                            <p:cond delay="0"/>
                                          </p:stCondLst>
                                        </p:cTn>
                                        <p:tgtEl>
                                          <p:spTgt spid="26"/>
                                        </p:tgtEl>
                                        <p:attrNameLst>
                                          <p:attrName>style.visibility</p:attrName>
                                        </p:attrNameLst>
                                      </p:cBhvr>
                                      <p:to>
                                        <p:strVal val="visible"/>
                                      </p:to>
                                    </p:set>
                                    <p:animEffect transition="in" filter="fade">
                                      <p:cBhvr>
                                        <p:cTn id="105" dur="1000"/>
                                        <p:tgtEl>
                                          <p:spTgt spid="26"/>
                                        </p:tgtEl>
                                      </p:cBhvr>
                                    </p:animEffect>
                                  </p:childTnLst>
                                </p:cTn>
                              </p:par>
                              <p:par>
                                <p:cTn id="106" presetID="10" presetClass="entr" presetSubtype="0" fill="hold" nodeType="with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fade">
                                      <p:cBhvr>
                                        <p:cTn id="108" dur="1000"/>
                                        <p:tgtEl>
                                          <p:spTgt spid="20"/>
                                        </p:tgtEl>
                                      </p:cBhvr>
                                    </p:animEffect>
                                  </p:childTnLst>
                                </p:cTn>
                              </p:par>
                              <p:par>
                                <p:cTn id="109" presetID="10" presetClass="entr" presetSubtype="0" fill="hold" nodeType="with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fade">
                                      <p:cBhvr>
                                        <p:cTn id="111" dur="1000"/>
                                        <p:tgtEl>
                                          <p:spTgt spid="23"/>
                                        </p:tgtEl>
                                      </p:cBhvr>
                                    </p:animEffect>
                                  </p:childTnLst>
                                </p:cTn>
                              </p:par>
                              <p:par>
                                <p:cTn id="112" presetID="10" presetClass="entr" presetSubtype="0" fill="hold" nodeType="withEffect">
                                  <p:stCondLst>
                                    <p:cond delay="0"/>
                                  </p:stCondLst>
                                  <p:childTnLst>
                                    <p:set>
                                      <p:cBhvr>
                                        <p:cTn id="113" dur="1" fill="hold">
                                          <p:stCondLst>
                                            <p:cond delay="0"/>
                                          </p:stCondLst>
                                        </p:cTn>
                                        <p:tgtEl>
                                          <p:spTgt spid="24"/>
                                        </p:tgtEl>
                                        <p:attrNameLst>
                                          <p:attrName>style.visibility</p:attrName>
                                        </p:attrNameLst>
                                      </p:cBhvr>
                                      <p:to>
                                        <p:strVal val="visible"/>
                                      </p:to>
                                    </p:set>
                                    <p:animEffect transition="in" filter="fade">
                                      <p:cBhvr>
                                        <p:cTn id="114" dur="1000"/>
                                        <p:tgtEl>
                                          <p:spTgt spid="24"/>
                                        </p:tgtEl>
                                      </p:cBhvr>
                                    </p:animEffect>
                                  </p:childTnLst>
                                </p:cTn>
                              </p:par>
                              <p:par>
                                <p:cTn id="115" presetID="10" presetClass="entr" presetSubtype="0" fill="hold" nodeType="withEffect">
                                  <p:stCondLst>
                                    <p:cond delay="0"/>
                                  </p:stCondLst>
                                  <p:childTnLst>
                                    <p:set>
                                      <p:cBhvr>
                                        <p:cTn id="116" dur="1" fill="hold">
                                          <p:stCondLst>
                                            <p:cond delay="0"/>
                                          </p:stCondLst>
                                        </p:cTn>
                                        <p:tgtEl>
                                          <p:spTgt spid="25"/>
                                        </p:tgtEl>
                                        <p:attrNameLst>
                                          <p:attrName>style.visibility</p:attrName>
                                        </p:attrNameLst>
                                      </p:cBhvr>
                                      <p:to>
                                        <p:strVal val="visible"/>
                                      </p:to>
                                    </p:set>
                                    <p:animEffect transition="in" filter="fade">
                                      <p:cBhvr>
                                        <p:cTn id="117" dur="1000"/>
                                        <p:tgtEl>
                                          <p:spTgt spid="25"/>
                                        </p:tgtEl>
                                      </p:cBhvr>
                                    </p:animEffect>
                                  </p:childTnLst>
                                </p:cTn>
                              </p:par>
                              <p:par>
                                <p:cTn id="118" presetID="10" presetClass="entr" presetSubtype="0" fill="hold" nodeType="withEffect">
                                  <p:stCondLst>
                                    <p:cond delay="0"/>
                                  </p:stCondLst>
                                  <p:childTnLst>
                                    <p:set>
                                      <p:cBhvr>
                                        <p:cTn id="119" dur="1" fill="hold">
                                          <p:stCondLst>
                                            <p:cond delay="0"/>
                                          </p:stCondLst>
                                        </p:cTn>
                                        <p:tgtEl>
                                          <p:spTgt spid="26"/>
                                        </p:tgtEl>
                                        <p:attrNameLst>
                                          <p:attrName>style.visibility</p:attrName>
                                        </p:attrNameLst>
                                      </p:cBhvr>
                                      <p:to>
                                        <p:strVal val="visible"/>
                                      </p:to>
                                    </p:set>
                                    <p:animEffect transition="in" filter="fade">
                                      <p:cBhvr>
                                        <p:cTn id="120" dur="1000"/>
                                        <p:tgtEl>
                                          <p:spTgt spid="26"/>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36"/>
                                        </p:tgtEl>
                                        <p:attrNameLst>
                                          <p:attrName>style.visibility</p:attrName>
                                        </p:attrNameLst>
                                      </p:cBhvr>
                                      <p:to>
                                        <p:strVal val="visible"/>
                                      </p:to>
                                    </p:set>
                                    <p:animEffect transition="in" filter="fade">
                                      <p:cBhvr>
                                        <p:cTn id="123" dur="1000"/>
                                        <p:tgtEl>
                                          <p:spTgt spid="36"/>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35"/>
                                        </p:tgtEl>
                                        <p:attrNameLst>
                                          <p:attrName>style.visibility</p:attrName>
                                        </p:attrNameLst>
                                      </p:cBhvr>
                                      <p:to>
                                        <p:strVal val="visible"/>
                                      </p:to>
                                    </p:set>
                                    <p:animEffect transition="in" filter="fade">
                                      <p:cBhvr>
                                        <p:cTn id="126" dur="1000"/>
                                        <p:tgtEl>
                                          <p:spTgt spid="35"/>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34"/>
                                        </p:tgtEl>
                                        <p:attrNameLst>
                                          <p:attrName>style.visibility</p:attrName>
                                        </p:attrNameLst>
                                      </p:cBhvr>
                                      <p:to>
                                        <p:strVal val="visible"/>
                                      </p:to>
                                    </p:set>
                                    <p:animEffect transition="in" filter="fade">
                                      <p:cBhvr>
                                        <p:cTn id="129" dur="1000"/>
                                        <p:tgtEl>
                                          <p:spTgt spid="34"/>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28"/>
                                        </p:tgtEl>
                                        <p:attrNameLst>
                                          <p:attrName>style.visibility</p:attrName>
                                        </p:attrNameLst>
                                      </p:cBhvr>
                                      <p:to>
                                        <p:strVal val="visible"/>
                                      </p:to>
                                    </p:set>
                                    <p:animEffect transition="in" filter="fade">
                                      <p:cBhvr>
                                        <p:cTn id="13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7" grpId="0" animBg="1"/>
      <p:bldP spid="14" grpId="0" animBg="1"/>
      <p:bldP spid="15" grpId="0"/>
      <p:bldP spid="29" grpId="0"/>
      <p:bldP spid="29" grpId="1"/>
      <p:bldP spid="19" grpId="0"/>
      <p:bldP spid="19" grpId="1"/>
      <p:bldP spid="28" grpId="0"/>
      <p:bldP spid="34" grpId="0"/>
      <p:bldP spid="35" grpId="0"/>
      <p:bldP spid="36" grpId="0"/>
      <p:bldP spid="6" grpId="0"/>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34560" y="1581974"/>
            <a:ext cx="1022438" cy="842870"/>
          </a:xfr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2728" y="3419768"/>
            <a:ext cx="977489" cy="84435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162" y="2403963"/>
            <a:ext cx="959502" cy="94110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0913" y="3387097"/>
            <a:ext cx="1221839" cy="87702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4826" y="2642647"/>
            <a:ext cx="1246129" cy="702425"/>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56162" y="1519909"/>
            <a:ext cx="1047821" cy="925246"/>
          </a:xfrm>
          <a:prstGeom prst="rect">
            <a:avLst/>
          </a:prstGeom>
          <a:noFill/>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92844" y="2547981"/>
            <a:ext cx="1445181" cy="793692"/>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84451" y="1532497"/>
            <a:ext cx="1147388" cy="890458"/>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82409" y="3417461"/>
            <a:ext cx="1268094" cy="846662"/>
          </a:xfrm>
          <a:prstGeom prst="rect">
            <a:avLst/>
          </a:prstGeom>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47798" y="1519893"/>
            <a:ext cx="1190227" cy="925279"/>
          </a:xfrm>
          <a:prstGeom prst="rect">
            <a:avLst/>
          </a:prstGeom>
        </p:spPr>
      </p:pic>
      <p:pic>
        <p:nvPicPr>
          <p:cNvPr id="23" name="Pictur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6987" y="2468871"/>
            <a:ext cx="1154852" cy="876201"/>
          </a:xfrm>
          <a:prstGeom prst="rect">
            <a:avLst/>
          </a:prstGeom>
        </p:spPr>
      </p:pic>
      <p:pic>
        <p:nvPicPr>
          <p:cNvPr id="24" name="Picture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39987" y="2547981"/>
            <a:ext cx="1210516" cy="840636"/>
          </a:xfrm>
          <a:prstGeom prst="rect">
            <a:avLst/>
          </a:prstGeom>
        </p:spPr>
      </p:pic>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82044" y="1581974"/>
            <a:ext cx="1240708" cy="828377"/>
          </a:xfrm>
          <a:prstGeom prst="rect">
            <a:avLst/>
          </a:prstGeom>
        </p:spPr>
      </p:pic>
      <p:sp>
        <p:nvSpPr>
          <p:cNvPr id="5" name="Title 4"/>
          <p:cNvSpPr>
            <a:spLocks noGrp="1"/>
          </p:cNvSpPr>
          <p:nvPr>
            <p:ph type="title"/>
          </p:nvPr>
        </p:nvSpPr>
        <p:spPr>
          <a:xfrm>
            <a:off x="0" y="929549"/>
            <a:ext cx="9143999" cy="833120"/>
          </a:xfrm>
        </p:spPr>
        <p:txBody>
          <a:bodyPr/>
          <a:lstStyle/>
          <a:p>
            <a:pPr algn="ctr"/>
            <a:r>
              <a:rPr lang="en-US" dirty="0" smtClean="0"/>
              <a:t>Alignment with Gallagher</a:t>
            </a:r>
            <a:endParaRPr lang="en-US" dirty="0"/>
          </a:p>
        </p:txBody>
      </p:sp>
      <p:sp>
        <p:nvSpPr>
          <p:cNvPr id="26" name="Title 4"/>
          <p:cNvSpPr txBox="1">
            <a:spLocks/>
          </p:cNvSpPr>
          <p:nvPr/>
        </p:nvSpPr>
        <p:spPr bwMode="white">
          <a:xfrm>
            <a:off x="0" y="3999930"/>
            <a:ext cx="9143999" cy="833120"/>
          </a:xfrm>
          <a:prstGeom prst="rect">
            <a:avLst/>
          </a:prstGeom>
        </p:spPr>
        <p:txBody>
          <a:bodyPr vert="horz" lIns="0" tIns="146304" rIns="0" bIns="91440" rtlCol="0" anchor="ctr">
            <a:noAutofit/>
          </a:bodyPr>
          <a:lstStyle>
            <a:lvl1pPr algn="l" defTabSz="914400" rtl="0" eaLnBrk="1" latinLnBrk="0" hangingPunct="1">
              <a:lnSpc>
                <a:spcPct val="85000"/>
              </a:lnSpc>
              <a:spcBef>
                <a:spcPct val="0"/>
              </a:spcBef>
              <a:buNone/>
              <a:defRPr sz="3000" b="1" kern="1200" cap="none" baseline="0">
                <a:solidFill>
                  <a:srgbClr val="5E2751"/>
                </a:solidFill>
                <a:latin typeface="NewsGoth Cn BT" panose="020B0506020202030204" pitchFamily="34" charset="0"/>
                <a:ea typeface="+mj-ea"/>
                <a:cs typeface="+mj-cs"/>
              </a:defRPr>
            </a:lvl1pPr>
          </a:lstStyle>
          <a:p>
            <a:pPr algn="ctr"/>
            <a:r>
              <a:rPr lang="en-US" sz="2400" dirty="0" smtClean="0">
                <a:solidFill>
                  <a:srgbClr val="00263E"/>
                </a:solidFill>
              </a:rPr>
              <a:t>Gallagher Core Competencies</a:t>
            </a:r>
            <a:endParaRPr lang="en-US" sz="2400" dirty="0">
              <a:solidFill>
                <a:srgbClr val="00263E"/>
              </a:solidFill>
            </a:endParaRPr>
          </a:p>
        </p:txBody>
      </p:sp>
      <p:sp>
        <p:nvSpPr>
          <p:cNvPr id="20" name="TextBox 19"/>
          <p:cNvSpPr txBox="1"/>
          <p:nvPr/>
        </p:nvSpPr>
        <p:spPr>
          <a:xfrm>
            <a:off x="3998000" y="4144832"/>
            <a:ext cx="1223433" cy="123111"/>
          </a:xfrm>
          <a:prstGeom prst="rect">
            <a:avLst/>
          </a:prstGeom>
          <a:solidFill>
            <a:schemeClr val="bg1"/>
          </a:solidFill>
        </p:spPr>
        <p:txBody>
          <a:bodyPr wrap="square" lIns="0" tIns="0" rIns="0" bIns="0" rtlCol="0">
            <a:spAutoFit/>
          </a:bodyPr>
          <a:lstStyle/>
          <a:p>
            <a:pPr algn="ctr">
              <a:spcAft>
                <a:spcPts val="200"/>
              </a:spcAft>
            </a:pPr>
            <a:r>
              <a:rPr lang="en-US" sz="800" dirty="0" smtClean="0"/>
              <a:t>Wellbeing &amp; Engagement</a:t>
            </a:r>
          </a:p>
        </p:txBody>
      </p:sp>
      <p:sp>
        <p:nvSpPr>
          <p:cNvPr id="27" name="TextBox 26"/>
          <p:cNvSpPr txBox="1"/>
          <p:nvPr/>
        </p:nvSpPr>
        <p:spPr>
          <a:xfrm>
            <a:off x="5221433" y="3203736"/>
            <a:ext cx="1299522" cy="123111"/>
          </a:xfrm>
          <a:prstGeom prst="rect">
            <a:avLst/>
          </a:prstGeom>
          <a:solidFill>
            <a:schemeClr val="bg1"/>
          </a:solidFill>
        </p:spPr>
        <p:txBody>
          <a:bodyPr wrap="square" lIns="0" tIns="0" rIns="0" bIns="0" rtlCol="0">
            <a:spAutoFit/>
          </a:bodyPr>
          <a:lstStyle/>
          <a:p>
            <a:pPr algn="ctr">
              <a:spcAft>
                <a:spcPts val="200"/>
              </a:spcAft>
            </a:pPr>
            <a:r>
              <a:rPr lang="en-US" sz="800" dirty="0" smtClean="0"/>
              <a:t>Life/Wholesale</a:t>
            </a:r>
          </a:p>
        </p:txBody>
      </p:sp>
      <p:sp>
        <p:nvSpPr>
          <p:cNvPr id="28" name="Rectangle 27"/>
          <p:cNvSpPr/>
          <p:nvPr/>
        </p:nvSpPr>
        <p:spPr>
          <a:xfrm>
            <a:off x="1345766" y="1512185"/>
            <a:ext cx="1011588" cy="927661"/>
          </a:xfrm>
          <a:prstGeom prst="rect">
            <a:avLst/>
          </a:prstGeom>
          <a:solidFill>
            <a:srgbClr val="F6BE00">
              <a:alpha val="50000"/>
            </a:srgbClr>
          </a:solidFill>
          <a:ln w="28575">
            <a:solidFill>
              <a:srgbClr val="002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182044" y="1596787"/>
            <a:ext cx="1240708" cy="843060"/>
          </a:xfrm>
          <a:prstGeom prst="rect">
            <a:avLst/>
          </a:prstGeom>
          <a:solidFill>
            <a:srgbClr val="F6BE00">
              <a:alpha val="50000"/>
            </a:srgbClr>
          </a:solidFill>
          <a:ln w="28575">
            <a:solidFill>
              <a:srgbClr val="002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736117" y="1596787"/>
            <a:ext cx="1046295" cy="850999"/>
          </a:xfrm>
          <a:prstGeom prst="rect">
            <a:avLst/>
          </a:prstGeom>
          <a:solidFill>
            <a:srgbClr val="F6BE00">
              <a:alpha val="50000"/>
            </a:srgbClr>
          </a:solidFill>
          <a:ln w="28575">
            <a:solidFill>
              <a:srgbClr val="002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346549" y="2490674"/>
            <a:ext cx="1046295" cy="850999"/>
          </a:xfrm>
          <a:prstGeom prst="rect">
            <a:avLst/>
          </a:prstGeom>
          <a:solidFill>
            <a:srgbClr val="F6BE00">
              <a:alpha val="50000"/>
            </a:srgbClr>
          </a:solidFill>
          <a:ln w="28575">
            <a:solidFill>
              <a:srgbClr val="002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782409" y="3437936"/>
            <a:ext cx="1410109" cy="850999"/>
          </a:xfrm>
          <a:prstGeom prst="rect">
            <a:avLst/>
          </a:prstGeom>
          <a:solidFill>
            <a:srgbClr val="F6BE00">
              <a:alpha val="50000"/>
            </a:srgbClr>
          </a:solidFill>
          <a:ln w="28575">
            <a:solidFill>
              <a:srgbClr val="002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241406" y="3431134"/>
            <a:ext cx="1279549" cy="850999"/>
          </a:xfrm>
          <a:prstGeom prst="rect">
            <a:avLst/>
          </a:prstGeom>
          <a:solidFill>
            <a:srgbClr val="F6BE00">
              <a:alpha val="50000"/>
            </a:srgbClr>
          </a:solidFill>
          <a:ln w="28575">
            <a:solidFill>
              <a:srgbClr val="002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653400" y="2445051"/>
            <a:ext cx="962264" cy="926799"/>
          </a:xfrm>
          <a:prstGeom prst="rect">
            <a:avLst/>
          </a:prstGeom>
          <a:solidFill>
            <a:srgbClr val="F6BE00">
              <a:alpha val="50000"/>
            </a:srgbClr>
          </a:solidFill>
          <a:ln w="28575">
            <a:solidFill>
              <a:srgbClr val="002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329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929549"/>
            <a:ext cx="9143999" cy="833120"/>
          </a:xfrm>
        </p:spPr>
        <p:txBody>
          <a:bodyPr/>
          <a:lstStyle/>
          <a:p>
            <a:pPr algn="ctr"/>
            <a:r>
              <a:rPr lang="en-US" dirty="0" smtClean="0"/>
              <a:t>Alignment with Gallagher</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1804" y="1875568"/>
            <a:ext cx="1068085" cy="107285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6319" y="3035483"/>
            <a:ext cx="1193828" cy="106070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7241" y="1964410"/>
            <a:ext cx="1092796" cy="98401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0647" y="3132169"/>
            <a:ext cx="1611178" cy="902092"/>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7567" y="1670306"/>
            <a:ext cx="893200" cy="1278115"/>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1369" y="3056895"/>
            <a:ext cx="1187762" cy="1039292"/>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6587" y="2015679"/>
            <a:ext cx="964592" cy="932742"/>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30407" y="3250074"/>
            <a:ext cx="1289374" cy="793759"/>
          </a:xfrm>
          <a:prstGeom prst="rect">
            <a:avLst/>
          </a:prstGeom>
        </p:spPr>
      </p:pic>
      <p:sp>
        <p:nvSpPr>
          <p:cNvPr id="27" name="Rectangle 26"/>
          <p:cNvSpPr/>
          <p:nvPr/>
        </p:nvSpPr>
        <p:spPr>
          <a:xfrm>
            <a:off x="2579132" y="3132169"/>
            <a:ext cx="1751384" cy="911664"/>
          </a:xfrm>
          <a:prstGeom prst="rect">
            <a:avLst/>
          </a:prstGeom>
          <a:solidFill>
            <a:srgbClr val="F6BE00">
              <a:alpha val="50000"/>
            </a:srgbClr>
          </a:solidFill>
          <a:ln w="28575">
            <a:solidFill>
              <a:srgbClr val="002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521067" y="1853531"/>
            <a:ext cx="1134381" cy="1094890"/>
          </a:xfrm>
          <a:prstGeom prst="rect">
            <a:avLst/>
          </a:prstGeom>
          <a:solidFill>
            <a:srgbClr val="F6BE00">
              <a:alpha val="50000"/>
            </a:srgbClr>
          </a:solidFill>
          <a:ln w="28575">
            <a:solidFill>
              <a:srgbClr val="002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165656" y="1853531"/>
            <a:ext cx="1134381" cy="1094890"/>
          </a:xfrm>
          <a:prstGeom prst="rect">
            <a:avLst/>
          </a:prstGeom>
          <a:solidFill>
            <a:srgbClr val="F6BE00">
              <a:alpha val="50000"/>
            </a:srgbClr>
          </a:solidFill>
          <a:ln w="28575">
            <a:solidFill>
              <a:srgbClr val="002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430407" y="3132169"/>
            <a:ext cx="1258801" cy="913604"/>
          </a:xfrm>
          <a:prstGeom prst="rect">
            <a:avLst/>
          </a:prstGeom>
          <a:solidFill>
            <a:srgbClr val="F6BE00">
              <a:alpha val="50000"/>
            </a:srgbClr>
          </a:solidFill>
          <a:ln w="28575">
            <a:solidFill>
              <a:srgbClr val="002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567543" y="1670306"/>
            <a:ext cx="1011588" cy="1289922"/>
          </a:xfrm>
          <a:prstGeom prst="rect">
            <a:avLst/>
          </a:prstGeom>
          <a:solidFill>
            <a:srgbClr val="F6BE00">
              <a:alpha val="50000"/>
            </a:srgbClr>
          </a:solidFill>
          <a:ln w="28575">
            <a:solidFill>
              <a:srgbClr val="002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4"/>
          <p:cNvSpPr txBox="1">
            <a:spLocks/>
          </p:cNvSpPr>
          <p:nvPr/>
        </p:nvSpPr>
        <p:spPr bwMode="white">
          <a:xfrm>
            <a:off x="0" y="3913168"/>
            <a:ext cx="9143999" cy="833120"/>
          </a:xfrm>
          <a:prstGeom prst="rect">
            <a:avLst/>
          </a:prstGeom>
        </p:spPr>
        <p:txBody>
          <a:bodyPr vert="horz" lIns="0" tIns="146304" rIns="0" bIns="91440" rtlCol="0" anchor="ctr">
            <a:noAutofit/>
          </a:bodyPr>
          <a:lstStyle>
            <a:lvl1pPr algn="l" defTabSz="914400" rtl="0" eaLnBrk="1" latinLnBrk="0" hangingPunct="1">
              <a:lnSpc>
                <a:spcPct val="85000"/>
              </a:lnSpc>
              <a:spcBef>
                <a:spcPct val="0"/>
              </a:spcBef>
              <a:buNone/>
              <a:defRPr sz="3000" b="1" kern="1200" cap="none" baseline="0">
                <a:solidFill>
                  <a:srgbClr val="5E2751"/>
                </a:solidFill>
                <a:latin typeface="NewsGoth Cn BT" panose="020B0506020202030204" pitchFamily="34" charset="0"/>
                <a:ea typeface="+mj-ea"/>
                <a:cs typeface="+mj-cs"/>
              </a:defRPr>
            </a:lvl1pPr>
          </a:lstStyle>
          <a:p>
            <a:pPr algn="ctr"/>
            <a:r>
              <a:rPr lang="en-US" sz="2400" dirty="0" smtClean="0">
                <a:solidFill>
                  <a:srgbClr val="00263E"/>
                </a:solidFill>
              </a:rPr>
              <a:t>Gallagher Industry Practices</a:t>
            </a:r>
            <a:endParaRPr lang="en-US" sz="2400" dirty="0">
              <a:solidFill>
                <a:srgbClr val="00263E"/>
              </a:solidFill>
            </a:endParaRPr>
          </a:p>
        </p:txBody>
      </p:sp>
    </p:spTree>
    <p:extLst>
      <p:ext uri="{BB962C8B-B14F-4D97-AF65-F5344CB8AC3E}">
        <p14:creationId xmlns:p14="http://schemas.microsoft.com/office/powerpoint/2010/main" val="254619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844" y="1205345"/>
            <a:ext cx="2604864" cy="3195638"/>
          </a:xfrm>
          <a:prstGeom prst="rect">
            <a:avLst/>
          </a:prstGeom>
          <a:solidFill>
            <a:srgbClr val="00263E"/>
          </a:solidFill>
        </p:spPr>
        <p:txBody>
          <a:bodyPr wrap="square" lIns="0" tIns="0" rIns="0" bIns="0" rtlCol="0">
            <a:spAutoFit/>
          </a:bodyPr>
          <a:lstStyle/>
          <a:p>
            <a:pPr>
              <a:spcAft>
                <a:spcPts val="200"/>
              </a:spcAft>
            </a:pPr>
            <a:endParaRPr lang="en-US" sz="1400" dirty="0" err="1" smtClean="0">
              <a:solidFill>
                <a:schemeClr val="tx2"/>
              </a:solidFill>
            </a:endParaRPr>
          </a:p>
        </p:txBody>
      </p:sp>
      <p:cxnSp>
        <p:nvCxnSpPr>
          <p:cNvPr id="39" name="Straight Connector 38"/>
          <p:cNvCxnSpPr/>
          <p:nvPr/>
        </p:nvCxnSpPr>
        <p:spPr>
          <a:xfrm>
            <a:off x="3563933" y="1494435"/>
            <a:ext cx="0" cy="2767129"/>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3563933" y="4261563"/>
            <a:ext cx="5462303"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536812" y="4261563"/>
            <a:ext cx="0" cy="87719"/>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6455590" y="4264216"/>
            <a:ext cx="0" cy="87719"/>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8336596" y="4250920"/>
            <a:ext cx="0" cy="87719"/>
          </a:xfrm>
          <a:prstGeom prst="line">
            <a:avLst/>
          </a:prstGeom>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3714305" y="4351935"/>
            <a:ext cx="1637414" cy="507831"/>
          </a:xfrm>
          <a:prstGeom prst="rect">
            <a:avLst/>
          </a:prstGeom>
          <a:noFill/>
        </p:spPr>
        <p:txBody>
          <a:bodyPr wrap="square" rtlCol="0">
            <a:spAutoFit/>
          </a:bodyPr>
          <a:lstStyle/>
          <a:p>
            <a:pPr algn="ctr"/>
            <a:r>
              <a:rPr lang="en-US" sz="1350" dirty="0" smtClean="0"/>
              <a:t>Trustmark Voluntary </a:t>
            </a:r>
            <a:r>
              <a:rPr lang="en-US" sz="1350" dirty="0"/>
              <a:t>B</a:t>
            </a:r>
            <a:r>
              <a:rPr lang="en-US" sz="1350" dirty="0" smtClean="0"/>
              <a:t>enefit Solutions</a:t>
            </a:r>
            <a:endParaRPr lang="en-US" sz="1350" dirty="0"/>
          </a:p>
        </p:txBody>
      </p:sp>
      <p:sp>
        <p:nvSpPr>
          <p:cNvPr id="47" name="TextBox 46"/>
          <p:cNvSpPr txBox="1"/>
          <p:nvPr/>
        </p:nvSpPr>
        <p:spPr>
          <a:xfrm>
            <a:off x="5945217" y="4376519"/>
            <a:ext cx="1026044" cy="300082"/>
          </a:xfrm>
          <a:prstGeom prst="rect">
            <a:avLst/>
          </a:prstGeom>
          <a:noFill/>
        </p:spPr>
        <p:txBody>
          <a:bodyPr wrap="square" rtlCol="0">
            <a:spAutoFit/>
          </a:bodyPr>
          <a:lstStyle/>
          <a:p>
            <a:pPr algn="ctr"/>
            <a:r>
              <a:rPr lang="en-US" sz="1350" dirty="0" err="1"/>
              <a:t>CoreSource</a:t>
            </a:r>
            <a:endParaRPr lang="en-US" sz="1350" dirty="0"/>
          </a:p>
        </p:txBody>
      </p:sp>
      <p:sp>
        <p:nvSpPr>
          <p:cNvPr id="48" name="TextBox 47"/>
          <p:cNvSpPr txBox="1"/>
          <p:nvPr/>
        </p:nvSpPr>
        <p:spPr>
          <a:xfrm>
            <a:off x="7727785" y="4381166"/>
            <a:ext cx="1217733" cy="300082"/>
          </a:xfrm>
          <a:prstGeom prst="rect">
            <a:avLst/>
          </a:prstGeom>
          <a:noFill/>
        </p:spPr>
        <p:txBody>
          <a:bodyPr wrap="square" rtlCol="0">
            <a:spAutoFit/>
          </a:bodyPr>
          <a:lstStyle/>
          <a:p>
            <a:pPr algn="ctr"/>
            <a:r>
              <a:rPr lang="en-US" sz="1350" dirty="0" err="1" smtClean="0"/>
              <a:t>HealthFitness</a:t>
            </a:r>
            <a:endParaRPr lang="en-US" sz="1350" dirty="0"/>
          </a:p>
        </p:txBody>
      </p:sp>
      <p:cxnSp>
        <p:nvCxnSpPr>
          <p:cNvPr id="50" name="Straight Connector 49"/>
          <p:cNvCxnSpPr/>
          <p:nvPr/>
        </p:nvCxnSpPr>
        <p:spPr>
          <a:xfrm>
            <a:off x="3476214" y="4189796"/>
            <a:ext cx="8771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478869" y="3674123"/>
            <a:ext cx="8771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481522" y="3126539"/>
            <a:ext cx="8771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3484176" y="2570990"/>
            <a:ext cx="8771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3478856" y="2031380"/>
            <a:ext cx="8771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481510" y="1491772"/>
            <a:ext cx="87719" cy="0"/>
          </a:xfrm>
          <a:prstGeom prst="line">
            <a:avLst/>
          </a:prstGeom>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3093467" y="4051296"/>
            <a:ext cx="462504" cy="300082"/>
          </a:xfrm>
          <a:prstGeom prst="rect">
            <a:avLst/>
          </a:prstGeom>
          <a:noFill/>
        </p:spPr>
        <p:txBody>
          <a:bodyPr wrap="square" rtlCol="0">
            <a:spAutoFit/>
          </a:bodyPr>
          <a:lstStyle/>
          <a:p>
            <a:r>
              <a:rPr lang="en-US" sz="1350" dirty="0"/>
              <a:t>100</a:t>
            </a:r>
          </a:p>
        </p:txBody>
      </p:sp>
      <p:sp>
        <p:nvSpPr>
          <p:cNvPr id="60" name="TextBox 59"/>
          <p:cNvSpPr txBox="1"/>
          <p:nvPr/>
        </p:nvSpPr>
        <p:spPr>
          <a:xfrm>
            <a:off x="2886107" y="3543588"/>
            <a:ext cx="616696" cy="300082"/>
          </a:xfrm>
          <a:prstGeom prst="rect">
            <a:avLst/>
          </a:prstGeom>
          <a:noFill/>
        </p:spPr>
        <p:txBody>
          <a:bodyPr wrap="square" rtlCol="0">
            <a:spAutoFit/>
          </a:bodyPr>
          <a:lstStyle/>
          <a:p>
            <a:r>
              <a:rPr lang="en-US" sz="1350" dirty="0"/>
              <a:t>1,000</a:t>
            </a:r>
          </a:p>
        </p:txBody>
      </p:sp>
      <p:sp>
        <p:nvSpPr>
          <p:cNvPr id="61" name="TextBox 60"/>
          <p:cNvSpPr txBox="1"/>
          <p:nvPr/>
        </p:nvSpPr>
        <p:spPr>
          <a:xfrm>
            <a:off x="2886107" y="2996006"/>
            <a:ext cx="619350" cy="300082"/>
          </a:xfrm>
          <a:prstGeom prst="rect">
            <a:avLst/>
          </a:prstGeom>
          <a:noFill/>
        </p:spPr>
        <p:txBody>
          <a:bodyPr wrap="square" rtlCol="0">
            <a:spAutoFit/>
          </a:bodyPr>
          <a:lstStyle/>
          <a:p>
            <a:r>
              <a:rPr lang="en-US" sz="1350" dirty="0"/>
              <a:t>2,000</a:t>
            </a:r>
          </a:p>
        </p:txBody>
      </p:sp>
      <p:sp>
        <p:nvSpPr>
          <p:cNvPr id="62" name="TextBox 61"/>
          <p:cNvSpPr txBox="1"/>
          <p:nvPr/>
        </p:nvSpPr>
        <p:spPr>
          <a:xfrm>
            <a:off x="2886107" y="2432473"/>
            <a:ext cx="629980" cy="300082"/>
          </a:xfrm>
          <a:prstGeom prst="rect">
            <a:avLst/>
          </a:prstGeom>
          <a:noFill/>
        </p:spPr>
        <p:txBody>
          <a:bodyPr wrap="square" rtlCol="0">
            <a:spAutoFit/>
          </a:bodyPr>
          <a:lstStyle/>
          <a:p>
            <a:r>
              <a:rPr lang="en-US" sz="1350" dirty="0"/>
              <a:t>3,000</a:t>
            </a:r>
          </a:p>
        </p:txBody>
      </p:sp>
      <p:sp>
        <p:nvSpPr>
          <p:cNvPr id="63" name="TextBox 62"/>
          <p:cNvSpPr txBox="1"/>
          <p:nvPr/>
        </p:nvSpPr>
        <p:spPr>
          <a:xfrm>
            <a:off x="2886107" y="1892858"/>
            <a:ext cx="632635" cy="300082"/>
          </a:xfrm>
          <a:prstGeom prst="rect">
            <a:avLst/>
          </a:prstGeom>
          <a:noFill/>
        </p:spPr>
        <p:txBody>
          <a:bodyPr wrap="square" rtlCol="0">
            <a:spAutoFit/>
          </a:bodyPr>
          <a:lstStyle/>
          <a:p>
            <a:r>
              <a:rPr lang="en-US" sz="1350" dirty="0"/>
              <a:t>4,000</a:t>
            </a:r>
          </a:p>
        </p:txBody>
      </p:sp>
      <p:sp>
        <p:nvSpPr>
          <p:cNvPr id="64" name="TextBox 63"/>
          <p:cNvSpPr txBox="1"/>
          <p:nvPr/>
        </p:nvSpPr>
        <p:spPr>
          <a:xfrm>
            <a:off x="2833255" y="1353238"/>
            <a:ext cx="680167" cy="300082"/>
          </a:xfrm>
          <a:prstGeom prst="rect">
            <a:avLst/>
          </a:prstGeom>
          <a:noFill/>
        </p:spPr>
        <p:txBody>
          <a:bodyPr wrap="square" rtlCol="0">
            <a:spAutoFit/>
          </a:bodyPr>
          <a:lstStyle/>
          <a:p>
            <a:r>
              <a:rPr lang="en-US" sz="1350" dirty="0"/>
              <a:t>5,000+</a:t>
            </a:r>
          </a:p>
        </p:txBody>
      </p:sp>
      <p:sp>
        <p:nvSpPr>
          <p:cNvPr id="67" name="Rectangle 66"/>
          <p:cNvSpPr/>
          <p:nvPr/>
        </p:nvSpPr>
        <p:spPr>
          <a:xfrm>
            <a:off x="3893152" y="1494435"/>
            <a:ext cx="1274599" cy="2695361"/>
          </a:xfrm>
          <a:prstGeom prst="rect">
            <a:avLst/>
          </a:prstGeom>
          <a:solidFill>
            <a:srgbClr val="0099CC"/>
          </a:solidFill>
          <a:ln w="19050">
            <a:solidFill>
              <a:srgbClr val="0026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8" name="Rectangle 27"/>
          <p:cNvSpPr/>
          <p:nvPr/>
        </p:nvSpPr>
        <p:spPr>
          <a:xfrm>
            <a:off x="5811987" y="1494440"/>
            <a:ext cx="1274599" cy="2695361"/>
          </a:xfrm>
          <a:prstGeom prst="rect">
            <a:avLst/>
          </a:prstGeom>
          <a:solidFill>
            <a:srgbClr val="0099CC"/>
          </a:solidFill>
          <a:ln w="19050">
            <a:solidFill>
              <a:srgbClr val="0026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9" name="Rectangle 28"/>
          <p:cNvSpPr/>
          <p:nvPr/>
        </p:nvSpPr>
        <p:spPr>
          <a:xfrm>
            <a:off x="7699296" y="1499521"/>
            <a:ext cx="1274599" cy="2437048"/>
          </a:xfrm>
          <a:prstGeom prst="rect">
            <a:avLst/>
          </a:prstGeom>
          <a:solidFill>
            <a:srgbClr val="0099CC"/>
          </a:solidFill>
          <a:ln w="19050">
            <a:solidFill>
              <a:srgbClr val="0026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2" name="TextBox 31"/>
          <p:cNvSpPr txBox="1"/>
          <p:nvPr/>
        </p:nvSpPr>
        <p:spPr>
          <a:xfrm>
            <a:off x="347570" y="1960473"/>
            <a:ext cx="2458123" cy="2200602"/>
          </a:xfrm>
          <a:prstGeom prst="rect">
            <a:avLst/>
          </a:prstGeom>
          <a:noFill/>
        </p:spPr>
        <p:txBody>
          <a:bodyPr wrap="square" rtlCol="0">
            <a:spAutoFit/>
          </a:bodyPr>
          <a:lstStyle/>
          <a:p>
            <a:pPr>
              <a:spcAft>
                <a:spcPts val="1000"/>
              </a:spcAft>
            </a:pPr>
            <a:r>
              <a:rPr lang="en-US" sz="1200" dirty="0" smtClean="0">
                <a:solidFill>
                  <a:srgbClr val="FFFFFF"/>
                </a:solidFill>
                <a:latin typeface="NewsGoth Cn BT"/>
                <a:cs typeface="Calibri"/>
              </a:rPr>
              <a:t>Three growth businesses strategically aligned</a:t>
            </a:r>
          </a:p>
          <a:p>
            <a:pPr>
              <a:spcAft>
                <a:spcPts val="1000"/>
              </a:spcAft>
            </a:pPr>
            <a:r>
              <a:rPr lang="en-US" sz="1200" dirty="0" smtClean="0">
                <a:solidFill>
                  <a:srgbClr val="FFFFFF"/>
                </a:solidFill>
                <a:latin typeface="NewsGoth Cn BT"/>
                <a:cs typeface="Calibri"/>
              </a:rPr>
              <a:t>Offering deep expertise in VB, self-funded plan design &amp; admin. and population health </a:t>
            </a:r>
          </a:p>
          <a:p>
            <a:pPr>
              <a:spcBef>
                <a:spcPts val="200"/>
              </a:spcBef>
              <a:spcAft>
                <a:spcPts val="1000"/>
              </a:spcAft>
            </a:pPr>
            <a:r>
              <a:rPr lang="en-US" sz="1200" dirty="0">
                <a:solidFill>
                  <a:srgbClr val="FFFFFF"/>
                </a:solidFill>
                <a:latin typeface="NewsGoth Cn BT"/>
                <a:cs typeface="Calibri"/>
              </a:rPr>
              <a:t>M</a:t>
            </a:r>
            <a:r>
              <a:rPr lang="en-US" sz="1200" dirty="0" smtClean="0">
                <a:solidFill>
                  <a:srgbClr val="FFFFFF"/>
                </a:solidFill>
                <a:latin typeface="NewsGoth Cn BT"/>
                <a:cs typeface="Calibri"/>
              </a:rPr>
              <a:t>id-size companies get benefit sophistication of large employers</a:t>
            </a:r>
          </a:p>
          <a:p>
            <a:pPr>
              <a:spcAft>
                <a:spcPts val="1000"/>
              </a:spcAft>
            </a:pPr>
            <a:r>
              <a:rPr lang="en-US" sz="1200" dirty="0" smtClean="0">
                <a:solidFill>
                  <a:srgbClr val="FFFFFF"/>
                </a:solidFill>
                <a:latin typeface="NewsGoth Cn BT"/>
                <a:cs typeface="Calibri"/>
              </a:rPr>
              <a:t>Attention and service from a company that cares</a:t>
            </a:r>
          </a:p>
        </p:txBody>
      </p:sp>
      <p:cxnSp>
        <p:nvCxnSpPr>
          <p:cNvPr id="33" name="Straight Connector 32"/>
          <p:cNvCxnSpPr/>
          <p:nvPr/>
        </p:nvCxnSpPr>
        <p:spPr>
          <a:xfrm flipV="1">
            <a:off x="277091" y="1903100"/>
            <a:ext cx="9429" cy="2257975"/>
          </a:xfrm>
          <a:prstGeom prst="line">
            <a:avLst/>
          </a:prstGeom>
          <a:ln w="28575" cmpd="sng">
            <a:solidFill>
              <a:srgbClr val="FFFFFF"/>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34" name="Oval 33"/>
          <p:cNvSpPr/>
          <p:nvPr/>
        </p:nvSpPr>
        <p:spPr>
          <a:xfrm>
            <a:off x="222640" y="2035064"/>
            <a:ext cx="130080" cy="130080"/>
          </a:xfrm>
          <a:prstGeom prst="ellipse">
            <a:avLst/>
          </a:prstGeom>
          <a:solidFill>
            <a:srgbClr val="EAC70E"/>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223049" y="2537804"/>
            <a:ext cx="130080" cy="130080"/>
          </a:xfrm>
          <a:prstGeom prst="ellipse">
            <a:avLst/>
          </a:prstGeom>
          <a:solidFill>
            <a:srgbClr val="EAC70E"/>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222640" y="3210630"/>
            <a:ext cx="130080" cy="130080"/>
          </a:xfrm>
          <a:prstGeom prst="ellipse">
            <a:avLst/>
          </a:prstGeom>
          <a:solidFill>
            <a:srgbClr val="EAC70E"/>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221480" y="3697011"/>
            <a:ext cx="130080" cy="130080"/>
          </a:xfrm>
          <a:prstGeom prst="ellipse">
            <a:avLst/>
          </a:prstGeom>
          <a:solidFill>
            <a:srgbClr val="EAC70E"/>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Pentagon 37"/>
          <p:cNvSpPr/>
          <p:nvPr/>
        </p:nvSpPr>
        <p:spPr>
          <a:xfrm>
            <a:off x="103843" y="1300290"/>
            <a:ext cx="2721452" cy="470785"/>
          </a:xfrm>
          <a:prstGeom prst="homePlate">
            <a:avLst>
              <a:gd name="adj" fmla="val 21304"/>
            </a:avLst>
          </a:prstGeom>
          <a:solidFill>
            <a:srgbClr val="61C3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C70E"/>
              </a:solidFill>
              <a:latin typeface="Calibri"/>
              <a:cs typeface="Calibri"/>
            </a:endParaRPr>
          </a:p>
        </p:txBody>
      </p:sp>
      <p:sp>
        <p:nvSpPr>
          <p:cNvPr id="40" name="TextBox 39"/>
          <p:cNvSpPr txBox="1"/>
          <p:nvPr/>
        </p:nvSpPr>
        <p:spPr>
          <a:xfrm>
            <a:off x="70067" y="1347486"/>
            <a:ext cx="2707381" cy="369332"/>
          </a:xfrm>
          <a:prstGeom prst="rect">
            <a:avLst/>
          </a:prstGeom>
          <a:noFill/>
        </p:spPr>
        <p:txBody>
          <a:bodyPr wrap="square" rtlCol="0">
            <a:spAutoFit/>
          </a:bodyPr>
          <a:lstStyle/>
          <a:p>
            <a:pPr>
              <a:lnSpc>
                <a:spcPct val="90000"/>
              </a:lnSpc>
            </a:pPr>
            <a:r>
              <a:rPr lang="en-US" sz="2000" b="1" dirty="0" smtClean="0">
                <a:solidFill>
                  <a:srgbClr val="0F2F4D"/>
                </a:solidFill>
                <a:latin typeface="NewsGoth Cn BT"/>
                <a:cs typeface="Calibri"/>
              </a:rPr>
              <a:t>Middle Market Focus</a:t>
            </a:r>
            <a:endParaRPr lang="en-US" sz="2000" b="1" dirty="0">
              <a:solidFill>
                <a:srgbClr val="0F2F4D"/>
              </a:solidFill>
              <a:latin typeface="NewsGoth Cn BT"/>
              <a:cs typeface="Calibri"/>
            </a:endParaRPr>
          </a:p>
        </p:txBody>
      </p:sp>
      <p:sp>
        <p:nvSpPr>
          <p:cNvPr id="49" name="Title 4"/>
          <p:cNvSpPr txBox="1">
            <a:spLocks/>
          </p:cNvSpPr>
          <p:nvPr/>
        </p:nvSpPr>
        <p:spPr bwMode="white">
          <a:xfrm>
            <a:off x="2642754" y="929549"/>
            <a:ext cx="3858490" cy="833120"/>
          </a:xfrm>
          <a:prstGeom prst="rect">
            <a:avLst/>
          </a:prstGeom>
        </p:spPr>
        <p:txBody>
          <a:bodyPr vert="horz" lIns="0" tIns="146304" rIns="0" bIns="91440" rtlCol="0" anchor="ctr">
            <a:noAutofit/>
          </a:bodyPr>
          <a:lstStyle>
            <a:lvl1pPr algn="l" defTabSz="914400" rtl="0" eaLnBrk="1" latinLnBrk="0" hangingPunct="1">
              <a:lnSpc>
                <a:spcPct val="85000"/>
              </a:lnSpc>
              <a:spcBef>
                <a:spcPct val="0"/>
              </a:spcBef>
              <a:buNone/>
              <a:defRPr sz="3000" b="1" kern="1200" cap="none" baseline="0">
                <a:solidFill>
                  <a:srgbClr val="5E2751"/>
                </a:solidFill>
                <a:latin typeface="NewsGoth Cn BT" panose="020B0506020202030204" pitchFamily="34" charset="0"/>
                <a:ea typeface="+mj-ea"/>
                <a:cs typeface="+mj-cs"/>
              </a:defRPr>
            </a:lvl1pPr>
          </a:lstStyle>
          <a:p>
            <a:pPr algn="ctr"/>
            <a:r>
              <a:rPr lang="en-US" dirty="0" smtClean="0">
                <a:solidFill>
                  <a:srgbClr val="00263E"/>
                </a:solidFill>
              </a:rPr>
              <a:t>Shared Market Focus</a:t>
            </a:r>
            <a:endParaRPr lang="en-US" dirty="0">
              <a:solidFill>
                <a:srgbClr val="00263E"/>
              </a:solidFill>
            </a:endParaRPr>
          </a:p>
        </p:txBody>
      </p:sp>
    </p:spTree>
    <p:extLst>
      <p:ext uri="{BB962C8B-B14F-4D97-AF65-F5344CB8AC3E}">
        <p14:creationId xmlns:p14="http://schemas.microsoft.com/office/powerpoint/2010/main" val="148594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49"/>
                                        </p:tgtEl>
                                      </p:cBhvr>
                                    </p:animEffect>
                                    <p:set>
                                      <p:cBhvr>
                                        <p:cTn id="12" dur="1" fill="hold">
                                          <p:stCondLst>
                                            <p:cond delay="999"/>
                                          </p:stCondLst>
                                        </p:cTn>
                                        <p:tgtEl>
                                          <p:spTgt spid="49"/>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10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1000"/>
                                        <p:tgtEl>
                                          <p:spTgt spid="3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1000"/>
                                        <p:tgtEl>
                                          <p:spTgt spid="3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childTnLst>
                                </p:cTn>
                              </p:par>
                              <p:par>
                                <p:cTn id="40" presetID="10" presetClass="entr" presetSubtype="0" fill="hold" nodeType="with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1000"/>
                                        <p:tgtEl>
                                          <p:spTgt spid="57"/>
                                        </p:tgtEl>
                                      </p:cBhvr>
                                    </p:animEffect>
                                  </p:childTnLst>
                                </p:cTn>
                              </p:par>
                              <p:par>
                                <p:cTn id="43" presetID="10" presetClass="entr" presetSubtype="0" fill="hold" nodeType="with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1000"/>
                                        <p:tgtEl>
                                          <p:spTgt spid="58"/>
                                        </p:tgtEl>
                                      </p:cBhvr>
                                    </p:animEffect>
                                  </p:childTnLst>
                                </p:cTn>
                              </p:par>
                              <p:par>
                                <p:cTn id="46" presetID="10" presetClass="entr" presetSubtype="0" fill="hold"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1000"/>
                                        <p:tgtEl>
                                          <p:spTgt spid="56"/>
                                        </p:tgtEl>
                                      </p:cBhvr>
                                    </p:animEffect>
                                  </p:childTnLst>
                                </p:cTn>
                              </p:par>
                              <p:par>
                                <p:cTn id="49" presetID="10" presetClass="entr" presetSubtype="0" fill="hold" nodeType="with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1000"/>
                                        <p:tgtEl>
                                          <p:spTgt spid="55"/>
                                        </p:tgtEl>
                                      </p:cBhvr>
                                    </p:animEffect>
                                  </p:childTnLst>
                                </p:cTn>
                              </p:par>
                              <p:par>
                                <p:cTn id="52" presetID="10" presetClass="entr" presetSubtype="0" fill="hold" nodeType="with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1000"/>
                                        <p:tgtEl>
                                          <p:spTgt spid="54"/>
                                        </p:tgtEl>
                                      </p:cBhvr>
                                    </p:animEffect>
                                  </p:childTnLst>
                                </p:cTn>
                              </p:par>
                              <p:par>
                                <p:cTn id="55" presetID="10"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1000"/>
                                        <p:tgtEl>
                                          <p:spTgt spid="41"/>
                                        </p:tgtEl>
                                      </p:cBhvr>
                                    </p:animEffect>
                                  </p:childTnLst>
                                </p:cTn>
                              </p:par>
                              <p:par>
                                <p:cTn id="58" presetID="10" presetClass="entr" presetSubtype="0" fill="hold"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1000"/>
                                        <p:tgtEl>
                                          <p:spTgt spid="5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1000"/>
                                        <p:tgtEl>
                                          <p:spTgt spid="5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fade">
                                      <p:cBhvr>
                                        <p:cTn id="66" dur="1000"/>
                                        <p:tgtEl>
                                          <p:spTgt spid="6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1000"/>
                                        <p:tgtEl>
                                          <p:spTgt spid="6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1000"/>
                                        <p:tgtEl>
                                          <p:spTgt spid="6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fade">
                                      <p:cBhvr>
                                        <p:cTn id="75" dur="1000"/>
                                        <p:tgtEl>
                                          <p:spTgt spid="6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fade">
                                      <p:cBhvr>
                                        <p:cTn id="78" dur="1000"/>
                                        <p:tgtEl>
                                          <p:spTgt spid="64"/>
                                        </p:tgtEl>
                                      </p:cBhvr>
                                    </p:animEffect>
                                  </p:childTnLst>
                                </p:cTn>
                              </p:par>
                              <p:par>
                                <p:cTn id="79" presetID="10" presetClass="entr" presetSubtype="0" fill="hold" nodeType="with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1000"/>
                                        <p:tgtEl>
                                          <p:spTgt spid="43"/>
                                        </p:tgtEl>
                                      </p:cBhvr>
                                    </p:animEffect>
                                  </p:childTnLst>
                                </p:cTn>
                              </p:par>
                              <p:par>
                                <p:cTn id="82" presetID="10" presetClass="entr" presetSubtype="0" fill="hold" nodeType="with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fade">
                                      <p:cBhvr>
                                        <p:cTn id="84" dur="1000"/>
                                        <p:tgtEl>
                                          <p:spTgt spid="44"/>
                                        </p:tgtEl>
                                      </p:cBhvr>
                                    </p:animEffect>
                                  </p:childTnLst>
                                </p:cTn>
                              </p:par>
                              <p:par>
                                <p:cTn id="85" presetID="10" presetClass="entr" presetSubtype="0" fill="hold"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1000"/>
                                        <p:tgtEl>
                                          <p:spTgt spid="4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fade">
                                      <p:cBhvr>
                                        <p:cTn id="90" dur="1000"/>
                                        <p:tgtEl>
                                          <p:spTgt spid="4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1000"/>
                                        <p:tgtEl>
                                          <p:spTgt spid="47"/>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8"/>
                                        </p:tgtEl>
                                        <p:attrNameLst>
                                          <p:attrName>style.visibility</p:attrName>
                                        </p:attrNameLst>
                                      </p:cBhvr>
                                      <p:to>
                                        <p:strVal val="visible"/>
                                      </p:to>
                                    </p:set>
                                    <p:animEffect transition="in" filter="fade">
                                      <p:cBhvr>
                                        <p:cTn id="96" dur="1000"/>
                                        <p:tgtEl>
                                          <p:spTgt spid="4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fade">
                                      <p:cBhvr>
                                        <p:cTn id="99" dur="1000"/>
                                        <p:tgtEl>
                                          <p:spTgt spid="2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7"/>
                                        </p:tgtEl>
                                        <p:attrNameLst>
                                          <p:attrName>style.visibility</p:attrName>
                                        </p:attrNameLst>
                                      </p:cBhvr>
                                      <p:to>
                                        <p:strVal val="visible"/>
                                      </p:to>
                                    </p:set>
                                    <p:animEffect transition="in" filter="fade">
                                      <p:cBhvr>
                                        <p:cTn id="102" dur="1000"/>
                                        <p:tgtEl>
                                          <p:spTgt spid="67"/>
                                        </p:tgtEl>
                                      </p:cBhvr>
                                    </p:animEffect>
                                  </p:childTnLst>
                                </p:cTn>
                              </p:par>
                              <p:par>
                                <p:cTn id="103" presetID="10" presetClass="entr" presetSubtype="0" fill="hold" nodeType="with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fade">
                                      <p:cBhvr>
                                        <p:cTn id="105" dur="1000"/>
                                        <p:tgtEl>
                                          <p:spTgt spid="39"/>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fade">
                                      <p:cBhvr>
                                        <p:cTn id="1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6" grpId="0"/>
      <p:bldP spid="47" grpId="0"/>
      <p:bldP spid="48" grpId="0"/>
      <p:bldP spid="59" grpId="0"/>
      <p:bldP spid="60" grpId="0"/>
      <p:bldP spid="61" grpId="0"/>
      <p:bldP spid="62" grpId="0"/>
      <p:bldP spid="63" grpId="0"/>
      <p:bldP spid="64" grpId="0"/>
      <p:bldP spid="67" grpId="0" animBg="1"/>
      <p:bldP spid="28" grpId="0" animBg="1"/>
      <p:bldP spid="29" grpId="0" animBg="1"/>
      <p:bldP spid="32" grpId="0"/>
      <p:bldP spid="34" grpId="0" animBg="1"/>
      <p:bldP spid="35" grpId="0" animBg="1"/>
      <p:bldP spid="36" grpId="0" animBg="1"/>
      <p:bldP spid="37" grpId="0" animBg="1"/>
      <p:bldP spid="38" grpId="0" animBg="1"/>
      <p:bldP spid="40" grpId="0"/>
      <p:bldP spid="49" grpId="0"/>
      <p:bldP spid="4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4"/>
          <p:cNvSpPr txBox="1">
            <a:spLocks/>
          </p:cNvSpPr>
          <p:nvPr/>
        </p:nvSpPr>
        <p:spPr bwMode="white">
          <a:xfrm>
            <a:off x="2642754" y="929549"/>
            <a:ext cx="3858490" cy="833120"/>
          </a:xfrm>
          <a:prstGeom prst="rect">
            <a:avLst/>
          </a:prstGeom>
        </p:spPr>
        <p:txBody>
          <a:bodyPr vert="horz" lIns="0" tIns="146304" rIns="0" bIns="91440" rtlCol="0" anchor="ctr">
            <a:noAutofit/>
          </a:bodyPr>
          <a:lstStyle>
            <a:lvl1pPr algn="l" defTabSz="914400" rtl="0" eaLnBrk="1" latinLnBrk="0" hangingPunct="1">
              <a:lnSpc>
                <a:spcPct val="85000"/>
              </a:lnSpc>
              <a:spcBef>
                <a:spcPct val="0"/>
              </a:spcBef>
              <a:buNone/>
              <a:defRPr sz="3000" b="1" kern="1200" cap="none" baseline="0">
                <a:solidFill>
                  <a:srgbClr val="5E2751"/>
                </a:solidFill>
                <a:latin typeface="NewsGoth Cn BT" panose="020B0506020202030204" pitchFamily="34" charset="0"/>
                <a:ea typeface="+mj-ea"/>
                <a:cs typeface="+mj-cs"/>
              </a:defRPr>
            </a:lvl1pPr>
          </a:lstStyle>
          <a:p>
            <a:pPr algn="ctr"/>
            <a:r>
              <a:rPr lang="en-US" dirty="0" smtClean="0">
                <a:solidFill>
                  <a:srgbClr val="00263E"/>
                </a:solidFill>
              </a:rPr>
              <a:t>A Growing Relationship</a:t>
            </a:r>
            <a:endParaRPr lang="en-US" dirty="0">
              <a:solidFill>
                <a:srgbClr val="00263E"/>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14" y="3668757"/>
            <a:ext cx="1162580" cy="792668"/>
          </a:xfrm>
          <a:prstGeom prst="rect">
            <a:avLst/>
          </a:prstGeom>
          <a:solidFill>
            <a:schemeClr val="tx1"/>
          </a:solidFill>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605" y="3847511"/>
            <a:ext cx="1536989" cy="38732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723" y="3714185"/>
            <a:ext cx="929452" cy="68418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9652" y="2365054"/>
            <a:ext cx="768220" cy="6805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467" y="2365054"/>
            <a:ext cx="1240108" cy="663603"/>
          </a:xfrm>
          <a:prstGeom prst="rect">
            <a:avLst/>
          </a:prstGeom>
        </p:spPr>
      </p:pic>
      <p:sp>
        <p:nvSpPr>
          <p:cNvPr id="14" name="TextBox 13"/>
          <p:cNvSpPr txBox="1"/>
          <p:nvPr/>
        </p:nvSpPr>
        <p:spPr>
          <a:xfrm>
            <a:off x="-95630" y="1725753"/>
            <a:ext cx="4010891" cy="369332"/>
          </a:xfrm>
          <a:prstGeom prst="rect">
            <a:avLst/>
          </a:prstGeom>
          <a:noFill/>
        </p:spPr>
        <p:txBody>
          <a:bodyPr wrap="square" lIns="0" tIns="0" rIns="0" bIns="0" rtlCol="0">
            <a:spAutoFit/>
          </a:bodyPr>
          <a:lstStyle/>
          <a:p>
            <a:pPr algn="ctr">
              <a:spcAft>
                <a:spcPts val="200"/>
              </a:spcAft>
            </a:pPr>
            <a:r>
              <a:rPr lang="en-US" sz="2400" b="1" dirty="0" smtClean="0">
                <a:solidFill>
                  <a:srgbClr val="00263E"/>
                </a:solidFill>
                <a:latin typeface="NewsGoth Cn BT" panose="020B0506020202030204"/>
              </a:rPr>
              <a:t>Benefit Plan Administration</a:t>
            </a:r>
          </a:p>
        </p:txBody>
      </p:sp>
      <p:sp>
        <p:nvSpPr>
          <p:cNvPr id="16" name="TextBox 15"/>
          <p:cNvSpPr txBox="1"/>
          <p:nvPr/>
        </p:nvSpPr>
        <p:spPr>
          <a:xfrm>
            <a:off x="4739620" y="1725753"/>
            <a:ext cx="4010891" cy="369332"/>
          </a:xfrm>
          <a:prstGeom prst="rect">
            <a:avLst/>
          </a:prstGeom>
          <a:noFill/>
        </p:spPr>
        <p:txBody>
          <a:bodyPr wrap="square" lIns="0" tIns="0" rIns="0" bIns="0" rtlCol="0">
            <a:spAutoFit/>
          </a:bodyPr>
          <a:lstStyle/>
          <a:p>
            <a:pPr algn="ctr">
              <a:spcAft>
                <a:spcPts val="200"/>
              </a:spcAft>
            </a:pPr>
            <a:r>
              <a:rPr lang="en-US" sz="2400" b="1" dirty="0" smtClean="0">
                <a:solidFill>
                  <a:srgbClr val="00263E"/>
                </a:solidFill>
                <a:latin typeface="NewsGoth Cn BT" panose="020B0506020202030204"/>
              </a:rPr>
              <a:t>Voluntary Benefits</a:t>
            </a: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11545" y="3464612"/>
            <a:ext cx="1326980" cy="965076"/>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77766" y="2327385"/>
            <a:ext cx="1628553" cy="672532"/>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30756" y="3469200"/>
            <a:ext cx="756623" cy="756623"/>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41171" y="2610564"/>
            <a:ext cx="1923877" cy="406064"/>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63416" y="2240483"/>
            <a:ext cx="788174" cy="788174"/>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80622" y="3556624"/>
            <a:ext cx="2256797" cy="695276"/>
          </a:xfrm>
          <a:prstGeom prst="rect">
            <a:avLst/>
          </a:prstGeom>
        </p:spPr>
      </p:pic>
      <p:pic>
        <p:nvPicPr>
          <p:cNvPr id="19" name="Picture 7" descr="Image result for Conway regional health system"/>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59012" y="2344864"/>
            <a:ext cx="1561852" cy="687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502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childTnLst>
                                </p:cTn>
                              </p:par>
                              <p:par>
                                <p:cTn id="28" presetID="10"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childTnLst>
                                </p:cTn>
                              </p:par>
                              <p:par>
                                <p:cTn id="45" presetID="10"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childTnLst>
                                </p:cTn>
                              </p:par>
                              <p:par>
                                <p:cTn id="48" presetID="10"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childTnLst>
                                </p:cTn>
                              </p:par>
                              <p:par>
                                <p:cTn id="51" presetID="10"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4" grpId="0"/>
      <p:bldP spid="16" grpId="0"/>
    </p:bldLst>
  </p:timing>
</p:sld>
</file>

<file path=ppt/theme/theme1.xml><?xml version="1.0" encoding="utf-8"?>
<a:theme xmlns:a="http://schemas.openxmlformats.org/drawingml/2006/main" name="Office Theme">
  <a:themeElements>
    <a:clrScheme name="Custom 50">
      <a:dk1>
        <a:sysClr val="windowText" lastClr="000000"/>
      </a:dk1>
      <a:lt1>
        <a:sysClr val="window" lastClr="FFFFFF"/>
      </a:lt1>
      <a:dk2>
        <a:srgbClr val="00263E"/>
      </a:dk2>
      <a:lt2>
        <a:srgbClr val="CCCCCC"/>
      </a:lt2>
      <a:accent1>
        <a:srgbClr val="00263E"/>
      </a:accent1>
      <a:accent2>
        <a:srgbClr val="A4C8E1"/>
      </a:accent2>
      <a:accent3>
        <a:srgbClr val="66808F"/>
      </a:accent3>
      <a:accent4>
        <a:srgbClr val="99AAB5"/>
      </a:accent4>
      <a:accent5>
        <a:srgbClr val="33556A"/>
      </a:accent5>
      <a:accent6>
        <a:srgbClr val="34657F"/>
      </a:accent6>
      <a:hlink>
        <a:srgbClr val="CCD5DA"/>
      </a:hlink>
      <a:folHlink>
        <a:srgbClr val="A4C8E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200"/>
          </a:spcAft>
          <a:defRPr sz="1400" dirty="0" err="1" smtClean="0">
            <a:solidFill>
              <a:schemeClr val="tx2"/>
            </a:solidFill>
          </a:defRPr>
        </a:defPPr>
      </a:lstStyle>
    </a:txDef>
  </a:objectDefaults>
  <a:extraClrSchemeLst/>
</a:theme>
</file>

<file path=ppt/theme/theme2.xml><?xml version="1.0" encoding="utf-8"?>
<a:theme xmlns:a="http://schemas.openxmlformats.org/drawingml/2006/main" name="1_Office Theme">
  <a:themeElements>
    <a:clrScheme name="Custom 50">
      <a:dk1>
        <a:sysClr val="windowText" lastClr="000000"/>
      </a:dk1>
      <a:lt1>
        <a:sysClr val="window" lastClr="FFFFFF"/>
      </a:lt1>
      <a:dk2>
        <a:srgbClr val="00263E"/>
      </a:dk2>
      <a:lt2>
        <a:srgbClr val="CCCCCC"/>
      </a:lt2>
      <a:accent1>
        <a:srgbClr val="00263E"/>
      </a:accent1>
      <a:accent2>
        <a:srgbClr val="A4C8E1"/>
      </a:accent2>
      <a:accent3>
        <a:srgbClr val="66808F"/>
      </a:accent3>
      <a:accent4>
        <a:srgbClr val="99AAB5"/>
      </a:accent4>
      <a:accent5>
        <a:srgbClr val="33556A"/>
      </a:accent5>
      <a:accent6>
        <a:srgbClr val="34657F"/>
      </a:accent6>
      <a:hlink>
        <a:srgbClr val="CCD5DA"/>
      </a:hlink>
      <a:folHlink>
        <a:srgbClr val="A4C8E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nSpc>
            <a:spcPct val="90000"/>
          </a:lnSpc>
          <a:spcAft>
            <a:spcPts val="200"/>
          </a:spcAft>
          <a:defRPr sz="1400" dirty="0" err="1" smtClean="0">
            <a:solidFill>
              <a:schemeClr val="tx2"/>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13482</TotalTime>
  <Words>2024</Words>
  <Application>Microsoft Office PowerPoint</Application>
  <PresentationFormat>On-screen Show (16:9)</PresentationFormat>
  <Paragraphs>216</Paragraphs>
  <Slides>23</Slides>
  <Notes>17</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ＭＳ Ｐゴシック</vt:lpstr>
      <vt:lpstr>Arial</vt:lpstr>
      <vt:lpstr>Calibri</vt:lpstr>
      <vt:lpstr>DINOT</vt:lpstr>
      <vt:lpstr>NewsGoth Cn BT</vt:lpstr>
      <vt:lpstr>Times New Roman</vt:lpstr>
      <vt:lpstr>Office Theme</vt:lpstr>
      <vt:lpstr>1_Office Theme</vt:lpstr>
      <vt:lpstr>The Trustmark Companies</vt:lpstr>
      <vt:lpstr>Agenda</vt:lpstr>
      <vt:lpstr>PowerPoint Presentation</vt:lpstr>
      <vt:lpstr>PowerPoint Presentation</vt:lpstr>
      <vt:lpstr>Listening leads to understanding. Understanding builds trust.</vt:lpstr>
      <vt:lpstr>Alignment with Gallagher</vt:lpstr>
      <vt:lpstr>Alignment with Gallagher</vt:lpstr>
      <vt:lpstr>PowerPoint Presentation</vt:lpstr>
      <vt:lpstr>PowerPoint Presentation</vt:lpstr>
      <vt:lpstr>PowerPoint Presentation</vt:lpstr>
      <vt:lpstr>More About:</vt:lpstr>
      <vt:lpstr>An Unmatched Range of Solutions</vt:lpstr>
      <vt:lpstr>PowerPoint Presentation</vt:lpstr>
      <vt:lpstr>Focus on: Member Engagement</vt:lpstr>
      <vt:lpstr>Clients and Their Members Continue to Suffer</vt:lpstr>
      <vt:lpstr>Consumers are Worried and Uninformed</vt:lpstr>
      <vt:lpstr>CoreSource believes we need to begin with better member engagement</vt:lpstr>
      <vt:lpstr>Better Connected. More Engaged.</vt:lpstr>
      <vt:lpstr>Relevant Channel</vt:lpstr>
      <vt:lpstr>PowerPoint Presentation</vt:lpstr>
      <vt:lpstr>Leveraging Trustmark</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McMaster</dc:creator>
  <cp:lastModifiedBy>Dina Matson</cp:lastModifiedBy>
  <cp:revision>919</cp:revision>
  <cp:lastPrinted>2017-05-26T17:38:00Z</cp:lastPrinted>
  <dcterms:created xsi:type="dcterms:W3CDTF">2016-04-08T15:27:40Z</dcterms:created>
  <dcterms:modified xsi:type="dcterms:W3CDTF">2017-05-26T18:09:08Z</dcterms:modified>
</cp:coreProperties>
</file>