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64" r:id="rId2"/>
    <p:sldId id="295" r:id="rId3"/>
    <p:sldId id="293" r:id="rId4"/>
    <p:sldId id="296" r:id="rId5"/>
    <p:sldId id="265" r:id="rId6"/>
    <p:sldId id="267" r:id="rId7"/>
    <p:sldId id="266" r:id="rId8"/>
    <p:sldId id="268" r:id="rId9"/>
    <p:sldId id="269" r:id="rId10"/>
    <p:sldId id="313" r:id="rId11"/>
    <p:sldId id="270" r:id="rId12"/>
    <p:sldId id="285" r:id="rId13"/>
    <p:sldId id="288" r:id="rId14"/>
    <p:sldId id="287" r:id="rId15"/>
    <p:sldId id="301" r:id="rId16"/>
    <p:sldId id="303" r:id="rId17"/>
    <p:sldId id="305" r:id="rId18"/>
    <p:sldId id="307" r:id="rId19"/>
    <p:sldId id="275" r:id="rId20"/>
    <p:sldId id="281" r:id="rId21"/>
    <p:sldId id="282" r:id="rId22"/>
    <p:sldId id="283" r:id="rId23"/>
    <p:sldId id="309" r:id="rId24"/>
    <p:sldId id="310" r:id="rId25"/>
    <p:sldId id="312" r:id="rId26"/>
    <p:sldId id="311" r:id="rId27"/>
    <p:sldId id="280" r:id="rId28"/>
    <p:sldId id="289" r:id="rId29"/>
    <p:sldId id="291" r:id="rId30"/>
    <p:sldId id="290" r:id="rId31"/>
    <p:sldId id="276" r:id="rId32"/>
    <p:sldId id="292" r:id="rId33"/>
    <p:sldId id="284" r:id="rId34"/>
    <p:sldId id="278" r:id="rId35"/>
    <p:sldId id="297" r:id="rId36"/>
    <p:sldId id="299" r:id="rId37"/>
    <p:sldId id="298" r:id="rId38"/>
    <p:sldId id="314" r:id="rId39"/>
    <p:sldId id="2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87823" autoAdjust="0"/>
  </p:normalViewPr>
  <p:slideViewPr>
    <p:cSldViewPr snapToGrid="0">
      <p:cViewPr varScale="1">
        <p:scale>
          <a:sx n="96" d="100"/>
          <a:sy n="96" d="100"/>
        </p:scale>
        <p:origin x="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8FFE7-0F2B-4459-BFAC-F7886E8CB3B3}" type="datetimeFigureOut">
              <a:rPr lang="en-US" smtClean="0"/>
              <a:t>2/18/2019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6E20D-2869-41F2-BB61-9B3D1E6D94D2}" type="slidenum">
              <a:rPr lang="en-US" smtClean="0"/>
              <a:t>‹#›</a:t>
            </a:fld>
            <a:endParaRPr lang="en-US"/>
          </a:p>
        </p:txBody>
      </p:sp>
    </p:spTree>
    <p:extLst>
      <p:ext uri="{BB962C8B-B14F-4D97-AF65-F5344CB8AC3E}">
        <p14:creationId xmlns:p14="http://schemas.microsoft.com/office/powerpoint/2010/main" val="404890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 Long-Term Care available anywhere</a:t>
            </a:r>
            <a:r>
              <a:rPr lang="en-US" baseline="0" dirty="0"/>
              <a:t> outside of FL, MA and NY</a:t>
            </a:r>
            <a:r>
              <a:rPr lang="en-US" dirty="0"/>
              <a:t>.]</a:t>
            </a:r>
          </a:p>
        </p:txBody>
      </p:sp>
      <p:sp>
        <p:nvSpPr>
          <p:cNvPr id="4" name="Slide Number Placeholder 3"/>
          <p:cNvSpPr>
            <a:spLocks noGrp="1"/>
          </p:cNvSpPr>
          <p:nvPr>
            <p:ph type="sldNum" sz="quarter" idx="10"/>
          </p:nvPr>
        </p:nvSpPr>
        <p:spPr/>
        <p:txBody>
          <a:bodyPr/>
          <a:lstStyle/>
          <a:p>
            <a:fld id="{FFD7A8DE-D61A-4D33-9383-D83F3E6C3D6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83183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cases with Long-Term Care available</a:t>
            </a:r>
            <a:r>
              <a:rPr lang="en-US" baseline="0" dirty="0" smtClean="0"/>
              <a:t> partially or wholly in the state of MA.]</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10</a:t>
            </a:fld>
            <a:endParaRPr lang="en-US" dirty="0"/>
          </a:p>
        </p:txBody>
      </p:sp>
    </p:spTree>
    <p:extLst>
      <p:ext uri="{BB962C8B-B14F-4D97-AF65-F5344CB8AC3E}">
        <p14:creationId xmlns:p14="http://schemas.microsoft.com/office/powerpoint/2010/main" val="142749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 Long-Term Care, Benefit Restoration,</a:t>
            </a:r>
            <a:r>
              <a:rPr lang="en-US" baseline="0" dirty="0"/>
              <a:t> and Extension of Benefits, enrolling anywhere other than MA or FL.]</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11</a:t>
            </a:fld>
            <a:endParaRPr lang="en-US" dirty="0"/>
          </a:p>
        </p:txBody>
      </p:sp>
    </p:spTree>
    <p:extLst>
      <p:ext uri="{BB962C8B-B14F-4D97-AF65-F5344CB8AC3E}">
        <p14:creationId xmlns:p14="http://schemas.microsoft.com/office/powerpoint/2010/main" val="4034668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with only Long-Term Care and Benefit Restoration</a:t>
            </a:r>
            <a:r>
              <a:rPr lang="en-US" baseline="0" dirty="0"/>
              <a:t>, enrolling anywhere other than MA or FL.]</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12</a:t>
            </a:fld>
            <a:endParaRPr lang="en-US" dirty="0"/>
          </a:p>
        </p:txBody>
      </p:sp>
    </p:spTree>
    <p:extLst>
      <p:ext uri="{BB962C8B-B14F-4D97-AF65-F5344CB8AC3E}">
        <p14:creationId xmlns:p14="http://schemas.microsoft.com/office/powerpoint/2010/main" val="1616338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with only Long-Term Care and Extension</a:t>
            </a:r>
            <a:r>
              <a:rPr lang="en-US" baseline="0" dirty="0"/>
              <a:t> of Benefits, enrolling anywhere other than MA or FL.]</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13</a:t>
            </a:fld>
            <a:endParaRPr lang="en-US" dirty="0"/>
          </a:p>
        </p:txBody>
      </p:sp>
    </p:spTree>
    <p:extLst>
      <p:ext uri="{BB962C8B-B14F-4D97-AF65-F5344CB8AC3E}">
        <p14:creationId xmlns:p14="http://schemas.microsoft.com/office/powerpoint/2010/main" val="1210108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cases with Long-Term Care with NO Benefit Restoration or Extension of Benefits, enrolling anywhere other than MA or FL.]</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14</a:t>
            </a:fld>
            <a:endParaRPr lang="en-US" dirty="0"/>
          </a:p>
        </p:txBody>
      </p:sp>
    </p:spTree>
    <p:extLst>
      <p:ext uri="{BB962C8B-B14F-4D97-AF65-F5344CB8AC3E}">
        <p14:creationId xmlns:p14="http://schemas.microsoft.com/office/powerpoint/2010/main" val="3396774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with only Long-Term Care and Benefit Restoration </a:t>
            </a:r>
            <a:r>
              <a:rPr lang="en-US" baseline="0" dirty="0"/>
              <a:t>at least partially or wholly in FL.]</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15</a:t>
            </a:fld>
            <a:endParaRPr lang="en-US" dirty="0"/>
          </a:p>
        </p:txBody>
      </p:sp>
    </p:spTree>
    <p:extLst>
      <p:ext uri="{BB962C8B-B14F-4D97-AF65-F5344CB8AC3E}">
        <p14:creationId xmlns:p14="http://schemas.microsoft.com/office/powerpoint/2010/main" val="3342789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cases with Long-Term Care with NO Benefit Restoration or Extension of Benefits at least partially or wholly in FL.]</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16</a:t>
            </a:fld>
            <a:endParaRPr lang="en-US" dirty="0"/>
          </a:p>
        </p:txBody>
      </p:sp>
    </p:spTree>
    <p:extLst>
      <p:ext uri="{BB962C8B-B14F-4D97-AF65-F5344CB8AC3E}">
        <p14:creationId xmlns:p14="http://schemas.microsoft.com/office/powerpoint/2010/main" val="1237522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with only Long-Term Care and Benefit Restoration </a:t>
            </a:r>
            <a:r>
              <a:rPr lang="en-US" baseline="0" dirty="0"/>
              <a:t>at least partially or wholly in MA.]</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17</a:t>
            </a:fld>
            <a:endParaRPr lang="en-US" dirty="0"/>
          </a:p>
        </p:txBody>
      </p:sp>
    </p:spTree>
    <p:extLst>
      <p:ext uri="{BB962C8B-B14F-4D97-AF65-F5344CB8AC3E}">
        <p14:creationId xmlns:p14="http://schemas.microsoft.com/office/powerpoint/2010/main" val="306476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cases with Long-Term Care with NO Benefit Restoration or Extension of Benefits at least partially or wholly in MA.]</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18</a:t>
            </a:fld>
            <a:endParaRPr lang="en-US" dirty="0"/>
          </a:p>
        </p:txBody>
      </p:sp>
    </p:spTree>
    <p:extLst>
      <p:ext uri="{BB962C8B-B14F-4D97-AF65-F5344CB8AC3E}">
        <p14:creationId xmlns:p14="http://schemas.microsoft.com/office/powerpoint/2010/main" val="2444183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cases with Universal </a:t>
            </a:r>
            <a:r>
              <a:rPr lang="en-US" baseline="0" dirty="0" err="1"/>
              <a:t>LifeEvents</a:t>
            </a:r>
            <a:r>
              <a:rPr lang="en-US" baseline="0" dirty="0"/>
              <a:t> with long-term care, and no option for standard UL under age 65, enrolling anywhere other than MA or FL.]</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19</a:t>
            </a:fld>
            <a:endParaRPr lang="en-US" dirty="0"/>
          </a:p>
        </p:txBody>
      </p:sp>
    </p:spTree>
    <p:extLst>
      <p:ext uri="{BB962C8B-B14F-4D97-AF65-F5344CB8AC3E}">
        <p14:creationId xmlns:p14="http://schemas.microsoft.com/office/powerpoint/2010/main" val="245563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 Long-Term Care available</a:t>
            </a:r>
            <a:r>
              <a:rPr lang="en-US" baseline="0" dirty="0"/>
              <a:t> wholly or partially in the state of New York.]</a:t>
            </a:r>
            <a:endParaRPr lang="en-US" dirty="0"/>
          </a:p>
        </p:txBody>
      </p:sp>
      <p:sp>
        <p:nvSpPr>
          <p:cNvPr id="4" name="Slide Number Placeholder 3"/>
          <p:cNvSpPr>
            <a:spLocks noGrp="1"/>
          </p:cNvSpPr>
          <p:nvPr>
            <p:ph type="sldNum" sz="quarter" idx="10"/>
          </p:nvPr>
        </p:nvSpPr>
        <p:spPr/>
        <p:txBody>
          <a:bodyPr/>
          <a:lstStyle/>
          <a:p>
            <a:fld id="{FFD7A8DE-D61A-4D33-9383-D83F3E6C3D6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964420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cases with Universal </a:t>
            </a:r>
            <a:r>
              <a:rPr lang="en-US" baseline="0" dirty="0" err="1"/>
              <a:t>LifeEvents</a:t>
            </a:r>
            <a:r>
              <a:rPr lang="en-US" baseline="0" dirty="0"/>
              <a:t> with NO long-term care, and no option for standard UL under age 65.]</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20</a:t>
            </a:fld>
            <a:endParaRPr lang="en-US" dirty="0"/>
          </a:p>
        </p:txBody>
      </p:sp>
    </p:spTree>
    <p:extLst>
      <p:ext uri="{BB962C8B-B14F-4D97-AF65-F5344CB8AC3E}">
        <p14:creationId xmlns:p14="http://schemas.microsoft.com/office/powerpoint/2010/main" val="1891770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cases with the option to choose between Universal Life and Universal </a:t>
            </a:r>
            <a:r>
              <a:rPr lang="en-US" baseline="0" dirty="0" err="1"/>
              <a:t>LifeEvents</a:t>
            </a:r>
            <a:r>
              <a:rPr lang="en-US" baseline="0" dirty="0"/>
              <a:t>, with long-term care, enrolling anywhere other than MA or FL.]</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21</a:t>
            </a:fld>
            <a:endParaRPr lang="en-US" dirty="0"/>
          </a:p>
        </p:txBody>
      </p:sp>
    </p:spTree>
    <p:extLst>
      <p:ext uri="{BB962C8B-B14F-4D97-AF65-F5344CB8AC3E}">
        <p14:creationId xmlns:p14="http://schemas.microsoft.com/office/powerpoint/2010/main" val="4249495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cases with the option to choose between Universal Life and Universal </a:t>
            </a:r>
            <a:r>
              <a:rPr lang="en-US" baseline="0" dirty="0" err="1"/>
              <a:t>LifeEvents</a:t>
            </a:r>
            <a:r>
              <a:rPr lang="en-US" baseline="0" dirty="0"/>
              <a:t> with NO long-term care.]</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22</a:t>
            </a:fld>
            <a:endParaRPr lang="en-US" dirty="0"/>
          </a:p>
        </p:txBody>
      </p:sp>
    </p:spTree>
    <p:extLst>
      <p:ext uri="{BB962C8B-B14F-4D97-AF65-F5344CB8AC3E}">
        <p14:creationId xmlns:p14="http://schemas.microsoft.com/office/powerpoint/2010/main" val="3547195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cases with Universal </a:t>
            </a:r>
            <a:r>
              <a:rPr lang="en-US" baseline="0" dirty="0" err="1"/>
              <a:t>LifeEvents</a:t>
            </a:r>
            <a:r>
              <a:rPr lang="en-US" baseline="0" dirty="0"/>
              <a:t> with long-term care and no option for standard UL under age 65, for cases partially or wholly in FL.]</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23</a:t>
            </a:fld>
            <a:endParaRPr lang="en-US" dirty="0"/>
          </a:p>
        </p:txBody>
      </p:sp>
    </p:spTree>
    <p:extLst>
      <p:ext uri="{BB962C8B-B14F-4D97-AF65-F5344CB8AC3E}">
        <p14:creationId xmlns:p14="http://schemas.microsoft.com/office/powerpoint/2010/main" val="254621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cases with the option to choose between Universal Life and Universal </a:t>
            </a:r>
            <a:r>
              <a:rPr lang="en-US" baseline="0" dirty="0" err="1"/>
              <a:t>LifeEvents</a:t>
            </a:r>
            <a:r>
              <a:rPr lang="en-US" baseline="0" dirty="0"/>
              <a:t>, with long-term care, for cases partially or wholly in FL.]</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24</a:t>
            </a:fld>
            <a:endParaRPr lang="en-US" dirty="0"/>
          </a:p>
        </p:txBody>
      </p:sp>
    </p:spTree>
    <p:extLst>
      <p:ext uri="{BB962C8B-B14F-4D97-AF65-F5344CB8AC3E}">
        <p14:creationId xmlns:p14="http://schemas.microsoft.com/office/powerpoint/2010/main" val="2320341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cases with Universal </a:t>
            </a:r>
            <a:r>
              <a:rPr lang="en-US" baseline="0" dirty="0" err="1"/>
              <a:t>LifeEvents</a:t>
            </a:r>
            <a:r>
              <a:rPr lang="en-US" baseline="0" dirty="0"/>
              <a:t> with long-term care and no option for standard UL under age 65, for cases partially or wholly in MA.]</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25</a:t>
            </a:fld>
            <a:endParaRPr lang="en-US" dirty="0"/>
          </a:p>
        </p:txBody>
      </p:sp>
    </p:spTree>
    <p:extLst>
      <p:ext uri="{BB962C8B-B14F-4D97-AF65-F5344CB8AC3E}">
        <p14:creationId xmlns:p14="http://schemas.microsoft.com/office/powerpoint/2010/main" val="619515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cases with the option to choose between Universal Life and Universal </a:t>
            </a:r>
            <a:r>
              <a:rPr lang="en-US" baseline="0" dirty="0" err="1"/>
              <a:t>LifeEvents</a:t>
            </a:r>
            <a:r>
              <a:rPr lang="en-US" baseline="0" dirty="0"/>
              <a:t>, with long-term care, for cases partially or wholly in MA.]</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26</a:t>
            </a:fld>
            <a:endParaRPr lang="en-US" dirty="0"/>
          </a:p>
        </p:txBody>
      </p:sp>
    </p:spTree>
    <p:extLst>
      <p:ext uri="{BB962C8B-B14F-4D97-AF65-F5344CB8AC3E}">
        <p14:creationId xmlns:p14="http://schemas.microsoft.com/office/powerpoint/2010/main" val="36186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 standard Universal Life only available for employees</a:t>
            </a:r>
            <a:r>
              <a:rPr lang="en-US" baseline="0" dirty="0"/>
              <a:t> over age 64.]</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27</a:t>
            </a:fld>
            <a:endParaRPr lang="en-US" dirty="0"/>
          </a:p>
        </p:txBody>
      </p:sp>
    </p:spTree>
    <p:extLst>
      <p:ext uri="{BB962C8B-B14F-4D97-AF65-F5344CB8AC3E}">
        <p14:creationId xmlns:p14="http://schemas.microsoft.com/office/powerpoint/2010/main" val="51426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 Accidental Death Benefit.]</a:t>
            </a:r>
          </a:p>
        </p:txBody>
      </p:sp>
      <p:sp>
        <p:nvSpPr>
          <p:cNvPr id="4" name="Slide Number Placeholder 3"/>
          <p:cNvSpPr>
            <a:spLocks noGrp="1"/>
          </p:cNvSpPr>
          <p:nvPr>
            <p:ph type="sldNum" sz="quarter" idx="10"/>
          </p:nvPr>
        </p:nvSpPr>
        <p:spPr/>
        <p:txBody>
          <a:bodyPr/>
          <a:lstStyle/>
          <a:p>
            <a:fld id="{C3E09580-5440-4B8F-BEC0-0BD612C7B491}" type="slidenum">
              <a:rPr lang="en-US" smtClean="0"/>
              <a:t>28</a:t>
            </a:fld>
            <a:endParaRPr lang="en-US" dirty="0"/>
          </a:p>
        </p:txBody>
      </p:sp>
    </p:spTree>
    <p:extLst>
      <p:ext uri="{BB962C8B-B14F-4D97-AF65-F5344CB8AC3E}">
        <p14:creationId xmlns:p14="http://schemas.microsoft.com/office/powerpoint/2010/main" val="3383428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 Waiver of Premium.]</a:t>
            </a:r>
          </a:p>
        </p:txBody>
      </p:sp>
      <p:sp>
        <p:nvSpPr>
          <p:cNvPr id="4" name="Slide Number Placeholder 3"/>
          <p:cNvSpPr>
            <a:spLocks noGrp="1"/>
          </p:cNvSpPr>
          <p:nvPr>
            <p:ph type="sldNum" sz="quarter" idx="10"/>
          </p:nvPr>
        </p:nvSpPr>
        <p:spPr/>
        <p:txBody>
          <a:bodyPr/>
          <a:lstStyle/>
          <a:p>
            <a:fld id="{C3E09580-5440-4B8F-BEC0-0BD612C7B491}" type="slidenum">
              <a:rPr lang="en-US" smtClean="0"/>
              <a:t>29</a:t>
            </a:fld>
            <a:endParaRPr lang="en-US" dirty="0"/>
          </a:p>
        </p:txBody>
      </p:sp>
    </p:spTree>
    <p:extLst>
      <p:ext uri="{BB962C8B-B14F-4D97-AF65-F5344CB8AC3E}">
        <p14:creationId xmlns:p14="http://schemas.microsoft.com/office/powerpoint/2010/main" val="421953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 Long-Term Care available</a:t>
            </a:r>
            <a:r>
              <a:rPr lang="en-US" baseline="0" dirty="0"/>
              <a:t> wholly or partially in the state of Florida.]</a:t>
            </a:r>
            <a:endParaRPr lang="en-US" dirty="0"/>
          </a:p>
        </p:txBody>
      </p:sp>
      <p:sp>
        <p:nvSpPr>
          <p:cNvPr id="4" name="Slide Number Placeholder 3"/>
          <p:cNvSpPr>
            <a:spLocks noGrp="1"/>
          </p:cNvSpPr>
          <p:nvPr>
            <p:ph type="sldNum" sz="quarter" idx="10"/>
          </p:nvPr>
        </p:nvSpPr>
        <p:spPr/>
        <p:txBody>
          <a:bodyPr/>
          <a:lstStyle/>
          <a:p>
            <a:fld id="{FFD7A8DE-D61A-4D33-9383-D83F3E6C3D6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907738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cases with Children’s Term Life.]</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30</a:t>
            </a:fld>
            <a:endParaRPr lang="en-US" dirty="0"/>
          </a:p>
        </p:txBody>
      </p:sp>
    </p:spTree>
    <p:extLst>
      <p:ext uri="{BB962C8B-B14F-4D97-AF65-F5344CB8AC3E}">
        <p14:creationId xmlns:p14="http://schemas.microsoft.com/office/powerpoint/2010/main" val="3761946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 EZ Value available for 10 </a:t>
            </a:r>
            <a:r>
              <a:rPr lang="en-US" dirty="0" smtClean="0"/>
              <a:t>years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31</a:t>
            </a:fld>
            <a:endParaRPr lang="en-US" dirty="0"/>
          </a:p>
        </p:txBody>
      </p:sp>
    </p:spTree>
    <p:extLst>
      <p:ext uri="{BB962C8B-B14F-4D97-AF65-F5344CB8AC3E}">
        <p14:creationId xmlns:p14="http://schemas.microsoft.com/office/powerpoint/2010/main" val="3921899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 EZ Value available for 5 </a:t>
            </a:r>
            <a:r>
              <a:rPr lang="en-US" dirty="0" smtClean="0"/>
              <a:t>years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32</a:t>
            </a:fld>
            <a:endParaRPr lang="en-US" dirty="0"/>
          </a:p>
        </p:txBody>
      </p:sp>
    </p:spTree>
    <p:extLst>
      <p:ext uri="{BB962C8B-B14F-4D97-AF65-F5344CB8AC3E}">
        <p14:creationId xmlns:p14="http://schemas.microsoft.com/office/powerpoint/2010/main" val="442013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 family coverage</a:t>
            </a:r>
            <a:r>
              <a:rPr lang="en-US" baseline="0" dirty="0"/>
              <a:t> available.]</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33</a:t>
            </a:fld>
            <a:endParaRPr lang="en-US" dirty="0"/>
          </a:p>
        </p:txBody>
      </p:sp>
    </p:spTree>
    <p:extLst>
      <p:ext uri="{BB962C8B-B14F-4D97-AF65-F5344CB8AC3E}">
        <p14:creationId xmlns:p14="http://schemas.microsoft.com/office/powerpoint/2010/main" val="3708026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all cases.]</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34</a:t>
            </a:fld>
            <a:endParaRPr lang="en-US" dirty="0"/>
          </a:p>
        </p:txBody>
      </p:sp>
    </p:spTree>
    <p:extLst>
      <p:ext uri="{BB962C8B-B14F-4D97-AF65-F5344CB8AC3E}">
        <p14:creationId xmlns:p14="http://schemas.microsoft.com/office/powerpoint/2010/main" val="1642638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all cases that include LTC in the state of Florida.]</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35</a:t>
            </a:fld>
            <a:endParaRPr lang="en-US" dirty="0"/>
          </a:p>
        </p:txBody>
      </p:sp>
    </p:spTree>
    <p:extLst>
      <p:ext uri="{BB962C8B-B14F-4D97-AF65-F5344CB8AC3E}">
        <p14:creationId xmlns:p14="http://schemas.microsoft.com/office/powerpoint/2010/main" val="3600616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all cases that include LTC in the state of Kansas.]</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36</a:t>
            </a:fld>
            <a:endParaRPr lang="en-US" dirty="0"/>
          </a:p>
        </p:txBody>
      </p:sp>
    </p:spTree>
    <p:extLst>
      <p:ext uri="{BB962C8B-B14F-4D97-AF65-F5344CB8AC3E}">
        <p14:creationId xmlns:p14="http://schemas.microsoft.com/office/powerpoint/2010/main" val="3772439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all cases that include LTC in the state of New York.]</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37</a:t>
            </a:fld>
            <a:endParaRPr lang="en-US" dirty="0"/>
          </a:p>
        </p:txBody>
      </p:sp>
    </p:spTree>
    <p:extLst>
      <p:ext uri="{BB962C8B-B14F-4D97-AF65-F5344CB8AC3E}">
        <p14:creationId xmlns:p14="http://schemas.microsoft.com/office/powerpoint/2010/main" val="1644835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all cases that include LTC in the state of New York.]</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38</a:t>
            </a:fld>
            <a:endParaRPr lang="en-US" dirty="0"/>
          </a:p>
        </p:txBody>
      </p:sp>
    </p:spTree>
    <p:extLst>
      <p:ext uri="{BB962C8B-B14F-4D97-AF65-F5344CB8AC3E}">
        <p14:creationId xmlns:p14="http://schemas.microsoft.com/office/powerpoint/2010/main" val="587856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all cases.]</a:t>
            </a:r>
            <a:endParaRPr lang="en-US" dirty="0"/>
          </a:p>
        </p:txBody>
      </p:sp>
      <p:sp>
        <p:nvSpPr>
          <p:cNvPr id="4" name="Slide Number Placeholder 3"/>
          <p:cNvSpPr>
            <a:spLocks noGrp="1"/>
          </p:cNvSpPr>
          <p:nvPr>
            <p:ph type="sldNum" sz="quarter" idx="10"/>
          </p:nvPr>
        </p:nvSpPr>
        <p:spPr/>
        <p:txBody>
          <a:bodyPr/>
          <a:lstStyle/>
          <a:p>
            <a:fld id="{FFD7A8DE-D61A-4D33-9383-D83F3E6C3D6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84575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 Long-Term Care available</a:t>
            </a:r>
            <a:r>
              <a:rPr lang="en-US" baseline="0" dirty="0"/>
              <a:t> wholly or partially in the state of Massachusetts.]</a:t>
            </a:r>
            <a:endParaRPr lang="en-US" dirty="0"/>
          </a:p>
        </p:txBody>
      </p:sp>
      <p:sp>
        <p:nvSpPr>
          <p:cNvPr id="4" name="Slide Number Placeholder 3"/>
          <p:cNvSpPr>
            <a:spLocks noGrp="1"/>
          </p:cNvSpPr>
          <p:nvPr>
            <p:ph type="sldNum" sz="quarter" idx="10"/>
          </p:nvPr>
        </p:nvSpPr>
        <p:spPr/>
        <p:txBody>
          <a:bodyPr/>
          <a:lstStyle/>
          <a:p>
            <a:fld id="{FFD7A8DE-D61A-4D33-9383-D83F3E6C3D6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6138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 NO Long-Term</a:t>
            </a:r>
            <a:r>
              <a:rPr lang="en-US" baseline="0" dirty="0"/>
              <a:t> Care </a:t>
            </a:r>
            <a:r>
              <a:rPr lang="en-US" dirty="0" smtClean="0"/>
              <a:t>available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FD7A8DE-D61A-4D33-9383-D83F3E6C3D6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95640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a:t>
            </a:r>
          </a:p>
        </p:txBody>
      </p:sp>
      <p:sp>
        <p:nvSpPr>
          <p:cNvPr id="4" name="Slide Number Placeholder 3"/>
          <p:cNvSpPr>
            <a:spLocks noGrp="1"/>
          </p:cNvSpPr>
          <p:nvPr>
            <p:ph type="sldNum" sz="quarter" idx="10"/>
          </p:nvPr>
        </p:nvSpPr>
        <p:spPr/>
        <p:txBody>
          <a:bodyPr/>
          <a:lstStyle/>
          <a:p>
            <a:fld id="{C3E09580-5440-4B8F-BEC0-0BD612C7B491}" type="slidenum">
              <a:rPr lang="en-US" smtClean="0"/>
              <a:t>6</a:t>
            </a:fld>
            <a:endParaRPr lang="en-US" dirty="0"/>
          </a:p>
        </p:txBody>
      </p:sp>
    </p:spTree>
    <p:extLst>
      <p:ext uri="{BB962C8B-B14F-4D97-AF65-F5344CB8AC3E}">
        <p14:creationId xmlns:p14="http://schemas.microsoft.com/office/powerpoint/2010/main" val="404345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ALL cases.]</a:t>
            </a:r>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7</a:t>
            </a:fld>
            <a:endParaRPr lang="en-US" dirty="0"/>
          </a:p>
        </p:txBody>
      </p:sp>
    </p:spTree>
    <p:extLst>
      <p:ext uri="{BB962C8B-B14F-4D97-AF65-F5344CB8AC3E}">
        <p14:creationId xmlns:p14="http://schemas.microsoft.com/office/powerpoint/2010/main" val="325913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ALL cases.]</a:t>
            </a:r>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8</a:t>
            </a:fld>
            <a:endParaRPr lang="en-US" dirty="0"/>
          </a:p>
        </p:txBody>
      </p:sp>
    </p:spTree>
    <p:extLst>
      <p:ext uri="{BB962C8B-B14F-4D97-AF65-F5344CB8AC3E}">
        <p14:creationId xmlns:p14="http://schemas.microsoft.com/office/powerpoint/2010/main" val="173939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with Long-Term Care </a:t>
            </a:r>
            <a:r>
              <a:rPr lang="en-US" dirty="0" smtClean="0"/>
              <a:t>available</a:t>
            </a:r>
            <a:r>
              <a:rPr lang="en-US" baseline="0" dirty="0" smtClean="0"/>
              <a:t> in states other than MA.]</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t>9</a:t>
            </a:fld>
            <a:endParaRPr lang="en-US" dirty="0"/>
          </a:p>
        </p:txBody>
      </p:sp>
    </p:spTree>
    <p:extLst>
      <p:ext uri="{BB962C8B-B14F-4D97-AF65-F5344CB8AC3E}">
        <p14:creationId xmlns:p14="http://schemas.microsoft.com/office/powerpoint/2010/main" val="227517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184110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83011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1774702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vider Slide - Dark Blue">
    <p:spTree>
      <p:nvGrpSpPr>
        <p:cNvPr id="1" name=""/>
        <p:cNvGrpSpPr/>
        <p:nvPr/>
      </p:nvGrpSpPr>
      <p:grpSpPr>
        <a:xfrm>
          <a:off x="0" y="0"/>
          <a:ext cx="0" cy="0"/>
          <a:chOff x="0" y="0"/>
          <a:chExt cx="0" cy="0"/>
        </a:xfrm>
      </p:grpSpPr>
      <p:sp>
        <p:nvSpPr>
          <p:cNvPr id="14" name="Rectangle 13"/>
          <p:cNvSpPr/>
          <p:nvPr userDrawn="1"/>
        </p:nvSpPr>
        <p:spPr>
          <a:xfrm>
            <a:off x="692" y="-27546"/>
            <a:ext cx="12191307" cy="543457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81315"/>
            <a:ext cx="4002313" cy="4002313"/>
          </a:xfrm>
          <a:prstGeom prst="rect">
            <a:avLst/>
          </a:prstGeom>
        </p:spPr>
      </p:pic>
      <p:sp>
        <p:nvSpPr>
          <p:cNvPr id="18" name="Title 1"/>
          <p:cNvSpPr>
            <a:spLocks noGrp="1"/>
          </p:cNvSpPr>
          <p:nvPr userDrawn="1">
            <p:ph type="title"/>
          </p:nvPr>
        </p:nvSpPr>
        <p:spPr>
          <a:xfrm>
            <a:off x="3837866" y="3677594"/>
            <a:ext cx="8354134" cy="1396133"/>
          </a:xfrm>
        </p:spPr>
        <p:txBody>
          <a:bodyPr anchor="b"/>
          <a:lstStyle>
            <a:lvl1pPr algn="l">
              <a:defRPr sz="3600" b="0">
                <a:solidFill>
                  <a:schemeClr val="bg1"/>
                </a:solidFill>
              </a:defRPr>
            </a:lvl1pPr>
          </a:lstStyle>
          <a:p>
            <a:endParaRPr lang="en-US" dirty="0"/>
          </a:p>
        </p:txBody>
      </p:sp>
      <p:sp>
        <p:nvSpPr>
          <p:cNvPr id="3" name="Rectangle 2">
            <a:extLst>
              <a:ext uri="{FF2B5EF4-FFF2-40B4-BE49-F238E27FC236}">
                <a16:creationId xmlns="" xmlns:a16="http://schemas.microsoft.com/office/drawing/2014/main" id="{1E7F89BA-3780-A94C-B2D3-4927D55F00D0}"/>
              </a:ext>
            </a:extLst>
          </p:cNvPr>
          <p:cNvSpPr/>
          <p:nvPr userDrawn="1"/>
        </p:nvSpPr>
        <p:spPr>
          <a:xfrm>
            <a:off x="13252" y="5192963"/>
            <a:ext cx="12192000" cy="59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Text Placeholder 9"/>
          <p:cNvSpPr>
            <a:spLocks noGrp="1"/>
          </p:cNvSpPr>
          <p:nvPr userDrawn="1">
            <p:ph type="body" sz="quarter" idx="10" hasCustomPrompt="1"/>
          </p:nvPr>
        </p:nvSpPr>
        <p:spPr>
          <a:xfrm>
            <a:off x="6183314" y="5407025"/>
            <a:ext cx="5546725" cy="384175"/>
          </a:xfrm>
        </p:spPr>
        <p:txBody>
          <a:bodyPr/>
          <a:lstStyle>
            <a:lvl1pPr marL="0" indent="0" algn="r">
              <a:buNone/>
              <a:defRPr lang="en-US" sz="1800" kern="1200" baseline="0" dirty="0" smtClean="0">
                <a:solidFill>
                  <a:srgbClr val="24215E"/>
                </a:solidFill>
                <a:latin typeface="Century Gothic" panose="020B0502020202020204" pitchFamily="34" charset="0"/>
                <a:ea typeface="+mn-ea"/>
                <a:cs typeface="+mn-cs"/>
              </a:defRPr>
            </a:lvl1pPr>
          </a:lstStyle>
          <a:p>
            <a:pPr marL="0" lvl="0" indent="0" algn="r" defTabSz="914400" rtl="0" eaLnBrk="1" latinLnBrk="0" hangingPunct="1">
              <a:lnSpc>
                <a:spcPct val="100000"/>
              </a:lnSpc>
              <a:spcBef>
                <a:spcPts val="1000"/>
              </a:spcBef>
              <a:spcAft>
                <a:spcPts val="0"/>
              </a:spcAft>
              <a:buFont typeface="Arial" panose="020B0604020202020204" pitchFamily="34" charset="0"/>
              <a:buNone/>
            </a:pPr>
            <a:r>
              <a:rPr lang="en-US" dirty="0"/>
              <a:t>Click to edit Presenter’s name, title and date</a:t>
            </a:r>
          </a:p>
        </p:txBody>
      </p:sp>
      <p:pic>
        <p:nvPicPr>
          <p:cNvPr id="5" name="Picture 4">
            <a:extLst>
              <a:ext uri="{FF2B5EF4-FFF2-40B4-BE49-F238E27FC236}">
                <a16:creationId xmlns="" xmlns:a16="http://schemas.microsoft.com/office/drawing/2014/main" id="{C365C093-F64E-9E48-AD70-C258837C8F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862" y="5584243"/>
            <a:ext cx="2707105" cy="1132472"/>
          </a:xfrm>
          <a:prstGeom prst="rect">
            <a:avLst/>
          </a:prstGeom>
        </p:spPr>
      </p:pic>
      <p:pic>
        <p:nvPicPr>
          <p:cNvPr id="19" name="Picture 18">
            <a:extLst>
              <a:ext uri="{FF2B5EF4-FFF2-40B4-BE49-F238E27FC236}">
                <a16:creationId xmlns="" xmlns:a16="http://schemas.microsoft.com/office/drawing/2014/main" id="{9506AFB4-F59E-6C4A-AC93-7C69FB1B3D9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754" y="-27546"/>
            <a:ext cx="3564245" cy="3417517"/>
          </a:xfrm>
          <a:prstGeom prst="rect">
            <a:avLst/>
          </a:prstGeom>
        </p:spPr>
      </p:pic>
    </p:spTree>
    <p:extLst>
      <p:ext uri="{BB962C8B-B14F-4D97-AF65-F5344CB8AC3E}">
        <p14:creationId xmlns:p14="http://schemas.microsoft.com/office/powerpoint/2010/main" val="3133261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 y="-1"/>
            <a:ext cx="12191309" cy="6858389"/>
          </a:xfrm>
          <a:prstGeom prst="rect">
            <a:avLst/>
          </a:prstGeom>
        </p:spPr>
      </p:pic>
      <p:sp>
        <p:nvSpPr>
          <p:cNvPr id="2" name="Title 1"/>
          <p:cNvSpPr>
            <a:spLocks noGrp="1"/>
          </p:cNvSpPr>
          <p:nvPr>
            <p:ph type="title"/>
          </p:nvPr>
        </p:nvSpPr>
        <p:spPr>
          <a:xfrm>
            <a:off x="6324600" y="467140"/>
            <a:ext cx="4428281" cy="760344"/>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324600" y="1694625"/>
            <a:ext cx="5029200" cy="4482340"/>
          </a:xfrm>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0"/>
            <a:ext cx="541829" cy="68580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6324600" y="1148619"/>
            <a:ext cx="5029200" cy="624871"/>
          </a:xfrm>
        </p:spPr>
        <p:txBody>
          <a:bodyPr/>
          <a:lstStyle>
            <a:lvl1pPr marL="0" indent="0" algn="l">
              <a:buNone/>
              <a:defRPr sz="2400" baseline="0">
                <a:solidFill>
                  <a:srgbClr val="EF4136"/>
                </a:solidFill>
              </a:defRPr>
            </a:lvl1pPr>
          </a:lstStyle>
          <a:p>
            <a:pPr lvl="0"/>
            <a:r>
              <a:rPr lang="en-US" dirty="0"/>
              <a:t>Click to edit subhead text styles</a:t>
            </a:r>
          </a:p>
        </p:txBody>
      </p:sp>
      <p:sp>
        <p:nvSpPr>
          <p:cNvPr id="9" name="Picture Placeholder 8"/>
          <p:cNvSpPr>
            <a:spLocks noGrp="1"/>
          </p:cNvSpPr>
          <p:nvPr>
            <p:ph type="pic" sz="quarter" idx="14"/>
          </p:nvPr>
        </p:nvSpPr>
        <p:spPr>
          <a:xfrm>
            <a:off x="541338" y="0"/>
            <a:ext cx="5287962" cy="6176963"/>
          </a:xfrm>
        </p:spPr>
        <p:txBody>
          <a:bodyPr/>
          <a:lstStyle/>
          <a:p>
            <a:endParaRPr lang="en-US" dirty="0"/>
          </a:p>
        </p:txBody>
      </p:sp>
      <p:grpSp>
        <p:nvGrpSpPr>
          <p:cNvPr id="15" name="Group 14">
            <a:extLst>
              <a:ext uri="{FF2B5EF4-FFF2-40B4-BE49-F238E27FC236}">
                <a16:creationId xmlns="" xmlns:a16="http://schemas.microsoft.com/office/drawing/2014/main" id="{8D3FB382-600A-1D45-A6E8-BA09271FB478}"/>
              </a:ext>
            </a:extLst>
          </p:cNvPr>
          <p:cNvGrpSpPr/>
          <p:nvPr userDrawn="1"/>
        </p:nvGrpSpPr>
        <p:grpSpPr>
          <a:xfrm>
            <a:off x="1143000" y="6203513"/>
            <a:ext cx="9883842" cy="677040"/>
            <a:chOff x="1143000" y="6203513"/>
            <a:chExt cx="9883842" cy="677040"/>
          </a:xfrm>
        </p:grpSpPr>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0" y="6203513"/>
              <a:ext cx="676342" cy="676342"/>
            </a:xfrm>
            <a:prstGeom prst="rect">
              <a:avLst/>
            </a:prstGeom>
          </p:spPr>
        </p:pic>
        <p:pic>
          <p:nvPicPr>
            <p:cNvPr id="17" name="Picture 16">
              <a:extLst>
                <a:ext uri="{FF2B5EF4-FFF2-40B4-BE49-F238E27FC236}">
                  <a16:creationId xmlns="" xmlns:a16="http://schemas.microsoft.com/office/drawing/2014/main" id="{7A783088-B341-C346-8975-3E310A7B13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55233" y="6249898"/>
              <a:ext cx="735765" cy="630655"/>
            </a:xfrm>
            <a:prstGeom prst="rect">
              <a:avLst/>
            </a:prstGeom>
          </p:spPr>
        </p:pic>
        <p:pic>
          <p:nvPicPr>
            <p:cNvPr id="24" name="Picture 23">
              <a:extLst>
                <a:ext uri="{FF2B5EF4-FFF2-40B4-BE49-F238E27FC236}">
                  <a16:creationId xmlns="" xmlns:a16="http://schemas.microsoft.com/office/drawing/2014/main" id="{C82BD473-EAD5-1B4E-8B6A-E6C2A7C2897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27700" y="6203513"/>
              <a:ext cx="676342" cy="676342"/>
            </a:xfrm>
            <a:prstGeom prst="rect">
              <a:avLst/>
            </a:prstGeom>
          </p:spPr>
        </p:pic>
        <p:pic>
          <p:nvPicPr>
            <p:cNvPr id="25" name="Picture 24">
              <a:extLst>
                <a:ext uri="{FF2B5EF4-FFF2-40B4-BE49-F238E27FC236}">
                  <a16:creationId xmlns="" xmlns:a16="http://schemas.microsoft.com/office/drawing/2014/main" id="{F5D154B9-109B-1347-B71A-B18C9DF5DFB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26400" y="6203513"/>
              <a:ext cx="676342" cy="676342"/>
            </a:xfrm>
            <a:prstGeom prst="rect">
              <a:avLst/>
            </a:prstGeom>
          </p:spPr>
        </p:pic>
        <p:pic>
          <p:nvPicPr>
            <p:cNvPr id="26" name="Picture 25">
              <a:extLst>
                <a:ext uri="{FF2B5EF4-FFF2-40B4-BE49-F238E27FC236}">
                  <a16:creationId xmlns="" xmlns:a16="http://schemas.microsoft.com/office/drawing/2014/main" id="{DC623CAF-1D90-1445-B73B-FAED06B259A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50500" y="6203513"/>
              <a:ext cx="676342" cy="676342"/>
            </a:xfrm>
            <a:prstGeom prst="rect">
              <a:avLst/>
            </a:prstGeom>
          </p:spPr>
        </p:pic>
      </p:grpSp>
      <p:sp>
        <p:nvSpPr>
          <p:cNvPr id="6" name="Slide Number Placeholder 5"/>
          <p:cNvSpPr>
            <a:spLocks noGrp="1"/>
          </p:cNvSpPr>
          <p:nvPr>
            <p:ph type="sldNum" sz="quarter" idx="12"/>
          </p:nvPr>
        </p:nvSpPr>
        <p:spPr>
          <a:xfrm>
            <a:off x="9216993" y="6356350"/>
            <a:ext cx="2743200" cy="365125"/>
          </a:xfrm>
        </p:spPr>
        <p:txBody>
          <a:bodyPr/>
          <a:lstStyle>
            <a:lvl1pPr>
              <a:defRPr sz="1400">
                <a:solidFill>
                  <a:schemeClr val="tx1"/>
                </a:solidFill>
              </a:defRPr>
            </a:lvl1pPr>
          </a:lstStyle>
          <a:p>
            <a:r>
              <a:rPr lang="en-US" dirty="0"/>
              <a:t>[</a:t>
            </a:r>
            <a:fld id="{7AE4C957-3C63-4C7F-8F09-0C9817055DDE}" type="slidenum">
              <a:rPr lang="en-US" smtClean="0"/>
              <a:pPr/>
              <a:t>‹#›</a:t>
            </a:fld>
            <a:r>
              <a:rPr lang="en-US" dirty="0"/>
              <a:t>]</a:t>
            </a:r>
          </a:p>
        </p:txBody>
      </p:sp>
    </p:spTree>
    <p:extLst>
      <p:ext uri="{BB962C8B-B14F-4D97-AF65-F5344CB8AC3E}">
        <p14:creationId xmlns:p14="http://schemas.microsoft.com/office/powerpoint/2010/main" val="2797570180"/>
      </p:ext>
    </p:extLst>
  </p:cSld>
  <p:clrMapOvr>
    <a:masterClrMapping/>
  </p:clrMapOvr>
  <p:extLst mod="1">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 y="-1"/>
            <a:ext cx="12191309" cy="685838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defRPr>
            </a:lvl1pPr>
          </a:lstStyle>
          <a:p>
            <a:pPr lvl="0"/>
            <a:r>
              <a:rPr lang="en-US" dirty="0"/>
              <a:t>Click to edit subhead text styles</a:t>
            </a:r>
          </a:p>
        </p:txBody>
      </p:sp>
      <p:grpSp>
        <p:nvGrpSpPr>
          <p:cNvPr id="16" name="Group 15">
            <a:extLst>
              <a:ext uri="{FF2B5EF4-FFF2-40B4-BE49-F238E27FC236}">
                <a16:creationId xmlns="" xmlns:a16="http://schemas.microsoft.com/office/drawing/2014/main" id="{8D3FB382-600A-1D45-A6E8-BA09271FB478}"/>
              </a:ext>
            </a:extLst>
          </p:cNvPr>
          <p:cNvGrpSpPr/>
          <p:nvPr userDrawn="1"/>
        </p:nvGrpSpPr>
        <p:grpSpPr>
          <a:xfrm>
            <a:off x="1143000" y="6203513"/>
            <a:ext cx="9883842" cy="677040"/>
            <a:chOff x="1143000" y="6203513"/>
            <a:chExt cx="9883842" cy="677040"/>
          </a:xfrm>
        </p:grpSpPr>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0" y="6203513"/>
              <a:ext cx="676342" cy="676342"/>
            </a:xfrm>
            <a:prstGeom prst="rect">
              <a:avLst/>
            </a:prstGeom>
          </p:spPr>
        </p:pic>
        <p:pic>
          <p:nvPicPr>
            <p:cNvPr id="18" name="Picture 17">
              <a:extLst>
                <a:ext uri="{FF2B5EF4-FFF2-40B4-BE49-F238E27FC236}">
                  <a16:creationId xmlns="" xmlns:a16="http://schemas.microsoft.com/office/drawing/2014/main" id="{7A783088-B341-C346-8975-3E310A7B13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55233" y="6249898"/>
              <a:ext cx="735765" cy="630655"/>
            </a:xfrm>
            <a:prstGeom prst="rect">
              <a:avLst/>
            </a:prstGeom>
          </p:spPr>
        </p:pic>
        <p:pic>
          <p:nvPicPr>
            <p:cNvPr id="19" name="Picture 18">
              <a:extLst>
                <a:ext uri="{FF2B5EF4-FFF2-40B4-BE49-F238E27FC236}">
                  <a16:creationId xmlns="" xmlns:a16="http://schemas.microsoft.com/office/drawing/2014/main" id="{C82BD473-EAD5-1B4E-8B6A-E6C2A7C2897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27700" y="6203513"/>
              <a:ext cx="676342" cy="676342"/>
            </a:xfrm>
            <a:prstGeom prst="rect">
              <a:avLst/>
            </a:prstGeom>
          </p:spPr>
        </p:pic>
        <p:pic>
          <p:nvPicPr>
            <p:cNvPr id="20" name="Picture 19">
              <a:extLst>
                <a:ext uri="{FF2B5EF4-FFF2-40B4-BE49-F238E27FC236}">
                  <a16:creationId xmlns="" xmlns:a16="http://schemas.microsoft.com/office/drawing/2014/main" id="{F5D154B9-109B-1347-B71A-B18C9DF5DFB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26400" y="6203513"/>
              <a:ext cx="676342" cy="676342"/>
            </a:xfrm>
            <a:prstGeom prst="rect">
              <a:avLst/>
            </a:prstGeom>
          </p:spPr>
        </p:pic>
        <p:pic>
          <p:nvPicPr>
            <p:cNvPr id="21" name="Picture 20">
              <a:extLst>
                <a:ext uri="{FF2B5EF4-FFF2-40B4-BE49-F238E27FC236}">
                  <a16:creationId xmlns="" xmlns:a16="http://schemas.microsoft.com/office/drawing/2014/main" id="{DC623CAF-1D90-1445-B73B-FAED06B259A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50500" y="6203513"/>
              <a:ext cx="676342" cy="676342"/>
            </a:xfrm>
            <a:prstGeom prst="rect">
              <a:avLst/>
            </a:prstGeom>
          </p:spPr>
        </p:pic>
      </p:grpSp>
    </p:spTree>
    <p:extLst>
      <p:ext uri="{BB962C8B-B14F-4D97-AF65-F5344CB8AC3E}">
        <p14:creationId xmlns:p14="http://schemas.microsoft.com/office/powerpoint/2010/main" val="223255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75474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255980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369087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276076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2598646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16438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426665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D04A4-DCBC-472C-BC53-3602E2424243}" type="slidenum">
              <a:rPr lang="en-US" smtClean="0"/>
              <a:t>‹#›</a:t>
            </a:fld>
            <a:endParaRPr lang="en-US"/>
          </a:p>
        </p:txBody>
      </p:sp>
    </p:spTree>
    <p:extLst>
      <p:ext uri="{BB962C8B-B14F-4D97-AF65-F5344CB8AC3E}">
        <p14:creationId xmlns:p14="http://schemas.microsoft.com/office/powerpoint/2010/main" val="317566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D04A4-DCBC-472C-BC53-3602E2424243}" type="slidenum">
              <a:rPr lang="en-US" smtClean="0"/>
              <a:t>‹#›</a:t>
            </a:fld>
            <a:endParaRPr lang="en-US"/>
          </a:p>
        </p:txBody>
      </p:sp>
    </p:spTree>
    <p:extLst>
      <p:ext uri="{BB962C8B-B14F-4D97-AF65-F5344CB8AC3E}">
        <p14:creationId xmlns:p14="http://schemas.microsoft.com/office/powerpoint/2010/main" val="570997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37866" y="3166154"/>
            <a:ext cx="8354134" cy="1396133"/>
          </a:xfrm>
        </p:spPr>
        <p:txBody>
          <a:bodyPr/>
          <a:lstStyle/>
          <a:p>
            <a:r>
              <a:rPr lang="en-US" dirty="0"/>
              <a:t>Trustmark Universal Life Insurance</a:t>
            </a:r>
            <a:br>
              <a:rPr lang="en-US" dirty="0"/>
            </a:br>
            <a:r>
              <a:rPr lang="en-US" dirty="0"/>
              <a:t>	with Long-Term Care Benefit</a:t>
            </a:r>
          </a:p>
        </p:txBody>
      </p:sp>
      <p:sp>
        <p:nvSpPr>
          <p:cNvPr id="2" name="Rectangle 1"/>
          <p:cNvSpPr/>
          <p:nvPr/>
        </p:nvSpPr>
        <p:spPr>
          <a:xfrm>
            <a:off x="566586" y="423642"/>
            <a:ext cx="6542560" cy="646331"/>
          </a:xfrm>
          <a:prstGeom prst="rect">
            <a:avLst/>
          </a:prstGeom>
        </p:spPr>
        <p:txBody>
          <a:bodyPr wrap="none">
            <a:spAutoFit/>
          </a:bodyPr>
          <a:lstStyle/>
          <a:p>
            <a:r>
              <a:rPr lang="en-US" sz="3600" dirty="0">
                <a:solidFill>
                  <a:schemeClr val="bg1"/>
                </a:solidFill>
                <a:latin typeface="+mj-lt"/>
              </a:rPr>
              <a:t>Introducing your special benefits…</a:t>
            </a:r>
          </a:p>
        </p:txBody>
      </p:sp>
      <p:sp>
        <p:nvSpPr>
          <p:cNvPr id="9" name="Title 5"/>
          <p:cNvSpPr txBox="1">
            <a:spLocks/>
          </p:cNvSpPr>
          <p:nvPr/>
        </p:nvSpPr>
        <p:spPr>
          <a:xfrm>
            <a:off x="5759655" y="4104476"/>
            <a:ext cx="8354134" cy="927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2000" i="1" dirty="0"/>
              <a:t>Two important coverages in one to help protect you for life.</a:t>
            </a:r>
          </a:p>
        </p:txBody>
      </p:sp>
      <p:sp>
        <p:nvSpPr>
          <p:cNvPr id="5" name="Content Placeholder 2"/>
          <p:cNvSpPr txBox="1">
            <a:spLocks/>
          </p:cNvSpPr>
          <p:nvPr/>
        </p:nvSpPr>
        <p:spPr>
          <a:xfrm>
            <a:off x="4327845" y="6463161"/>
            <a:ext cx="5562601" cy="2811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i="1" dirty="0"/>
              <a:t>Trustmark® is a registered trademark of Trustmark Insurance Company.</a:t>
            </a:r>
          </a:p>
        </p:txBody>
      </p:sp>
      <p:sp>
        <p:nvSpPr>
          <p:cNvPr id="7" name="Slide Number Placeholder 3">
            <a:extLst>
              <a:ext uri="{FF2B5EF4-FFF2-40B4-BE49-F238E27FC236}">
                <a16:creationId xmlns="" xmlns:a16="http://schemas.microsoft.com/office/drawing/2014/main" id="{207B798B-B416-A842-8442-D1B874979AA2}"/>
              </a:ext>
            </a:extLst>
          </p:cNvPr>
          <p:cNvSpPr txBox="1">
            <a:spLocks/>
          </p:cNvSpPr>
          <p:nvPr/>
        </p:nvSpPr>
        <p:spPr>
          <a:xfrm>
            <a:off x="9890446" y="6421185"/>
            <a:ext cx="23932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1400" dirty="0"/>
              <a:t>[</a:t>
            </a:r>
            <a:fld id="{7AE4C957-3C63-4C7F-8F09-0C9817055DDE}" type="slidenum">
              <a:rPr lang="en-US" sz="1400" smtClean="0"/>
              <a:pPr/>
              <a:t>1</a:t>
            </a:fld>
            <a:r>
              <a:rPr lang="en-US" sz="1400" dirty="0"/>
              <a:t>]</a:t>
            </a:r>
          </a:p>
        </p:txBody>
      </p:sp>
    </p:spTree>
    <p:extLst>
      <p:ext uri="{BB962C8B-B14F-4D97-AF65-F5344CB8AC3E}">
        <p14:creationId xmlns:p14="http://schemas.microsoft.com/office/powerpoint/2010/main" val="302837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0653" y="4340995"/>
            <a:ext cx="5816368" cy="8470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spcAft>
                <a:spcPts val="2400"/>
              </a:spcAft>
            </a:pPr>
            <a:r>
              <a:rPr lang="en-US" sz="1600" b="1" i="1" dirty="0">
                <a:solidFill>
                  <a:schemeClr val="bg1"/>
                </a:solidFill>
                <a:ea typeface="Sharp Sans Display No1 Book" pitchFamily="2" charset="77"/>
                <a:cs typeface="Sharp Sans Display No1 Book" pitchFamily="2" charset="77"/>
              </a:rPr>
              <a:t>Did you know: </a:t>
            </a:r>
            <a:r>
              <a:rPr lang="en-US" sz="1600" i="1" dirty="0">
                <a:solidFill>
                  <a:schemeClr val="bg1"/>
                </a:solidFill>
                <a:ea typeface="Sharp Sans Display No1 Book" pitchFamily="2" charset="77"/>
                <a:cs typeface="Sharp Sans Display No1 Book" pitchFamily="2" charset="77"/>
              </a:rPr>
              <a:t>The average cost of a six-hour visit by a home health aide is </a:t>
            </a:r>
            <a:r>
              <a:rPr lang="en-US" sz="1600" b="1" i="1" dirty="0">
                <a:solidFill>
                  <a:schemeClr val="bg1"/>
                </a:solidFill>
                <a:ea typeface="Sharp Sans Display No1 Book" pitchFamily="2" charset="77"/>
                <a:cs typeface="Sharp Sans Display No1 Book" pitchFamily="2" charset="77"/>
              </a:rPr>
              <a:t>$126</a:t>
            </a:r>
            <a:r>
              <a:rPr lang="en-US" sz="1600" i="1" dirty="0">
                <a:solidFill>
                  <a:schemeClr val="bg1"/>
                </a:solidFill>
                <a:ea typeface="Sharp Sans Display No1 Book" pitchFamily="2" charset="77"/>
                <a:cs typeface="Sharp Sans Display No1 Book" pitchFamily="2" charset="77"/>
              </a:rPr>
              <a:t>. That's </a:t>
            </a:r>
            <a:r>
              <a:rPr lang="en-US" sz="1600" b="1" i="1" dirty="0">
                <a:solidFill>
                  <a:schemeClr val="bg1"/>
                </a:solidFill>
                <a:ea typeface="Sharp Sans Display No1 Book" pitchFamily="2" charset="77"/>
                <a:cs typeface="Sharp Sans Display No1 Book" pitchFamily="2" charset="77"/>
              </a:rPr>
              <a:t>$32,760 per year </a:t>
            </a:r>
            <a:r>
              <a:rPr lang="en-US" sz="1600" i="1" dirty="0">
                <a:solidFill>
                  <a:schemeClr val="bg1"/>
                </a:solidFill>
                <a:ea typeface="Sharp Sans Display No1 Book" pitchFamily="2" charset="77"/>
                <a:cs typeface="Sharp Sans Display No1 Book" pitchFamily="2" charset="77"/>
              </a:rPr>
              <a:t>for</a:t>
            </a:r>
            <a:r>
              <a:rPr lang="en-US" sz="1600" b="1" i="1" dirty="0">
                <a:solidFill>
                  <a:schemeClr val="bg1"/>
                </a:solidFill>
                <a:ea typeface="Sharp Sans Display No1 Book" pitchFamily="2" charset="77"/>
                <a:cs typeface="Sharp Sans Display No1 Book" pitchFamily="2" charset="77"/>
              </a:rPr>
              <a:t> </a:t>
            </a:r>
            <a:r>
              <a:rPr lang="en-US" sz="1600" i="1" dirty="0">
                <a:solidFill>
                  <a:schemeClr val="bg1"/>
                </a:solidFill>
                <a:ea typeface="Sharp Sans Display No1 Book" pitchFamily="2" charset="77"/>
                <a:cs typeface="Sharp Sans Display No1 Book" pitchFamily="2" charset="77"/>
              </a:rPr>
              <a:t>care five days a week!</a:t>
            </a:r>
            <a:r>
              <a:rPr lang="en-US" sz="1600" i="1" baseline="30000" dirty="0">
                <a:solidFill>
                  <a:schemeClr val="bg1"/>
                </a:solidFill>
                <a:ea typeface="Sharp Sans Display No1 Book" pitchFamily="2" charset="77"/>
                <a:cs typeface="Sharp Sans Display No1 Book" pitchFamily="2" charset="77"/>
              </a:rPr>
              <a:t>2</a:t>
            </a:r>
          </a:p>
        </p:txBody>
      </p:sp>
      <p:pic>
        <p:nvPicPr>
          <p:cNvPr id="12" name="Picture Placeholder 8">
            <a:extLst>
              <a:ext uri="{FF2B5EF4-FFF2-40B4-BE49-F238E27FC236}">
                <a16:creationId xmlns="" xmlns:a16="http://schemas.microsoft.com/office/drawing/2014/main" id="{5FD96DF7-5A53-1743-B1C9-9062BCD95EAF}"/>
              </a:ext>
            </a:extLst>
          </p:cNvPr>
          <p:cNvPicPr>
            <a:picLocks noChangeAspect="1"/>
          </p:cNvPicPr>
          <p:nvPr/>
        </p:nvPicPr>
        <p:blipFill>
          <a:blip r:embed="rId3" cstate="print">
            <a:extLst>
              <a:ext uri="{28A0092B-C50C-407E-A947-70E740481C1C}">
                <a14:useLocalDpi xmlns:a14="http://schemas.microsoft.com/office/drawing/2010/main" val="0"/>
              </a:ext>
            </a:extLst>
          </a:blip>
          <a:srcRect l="12453" r="12453"/>
          <a:stretch>
            <a:fillRect/>
          </a:stretch>
        </p:blipFill>
        <p:spPr>
          <a:xfrm>
            <a:off x="527483" y="0"/>
            <a:ext cx="5287962" cy="6176963"/>
          </a:xfrm>
          <a:prstGeom prst="rect">
            <a:avLst/>
          </a:prstGeom>
        </p:spPr>
      </p:pic>
      <p:sp>
        <p:nvSpPr>
          <p:cNvPr id="5" name="Title 1"/>
          <p:cNvSpPr>
            <a:spLocks noGrp="1"/>
          </p:cNvSpPr>
          <p:nvPr>
            <p:ph type="title"/>
          </p:nvPr>
        </p:nvSpPr>
        <p:spPr>
          <a:xfrm>
            <a:off x="6324600" y="467140"/>
            <a:ext cx="4428281" cy="760344"/>
          </a:xfrm>
        </p:spPr>
        <p:txBody>
          <a:bodyPr>
            <a:noAutofit/>
          </a:bodyPr>
          <a:lstStyle/>
          <a:p>
            <a:pPr algn="l"/>
            <a:r>
              <a:rPr lang="en-US" sz="3400" b="1" dirty="0">
                <a:solidFill>
                  <a:srgbClr val="002060"/>
                </a:solidFill>
              </a:rPr>
              <a:t>Long-Term Care Services</a:t>
            </a:r>
          </a:p>
        </p:txBody>
      </p:sp>
      <p:sp>
        <p:nvSpPr>
          <p:cNvPr id="6" name="Text Placeholder 7"/>
          <p:cNvSpPr>
            <a:spLocks noGrp="1"/>
          </p:cNvSpPr>
          <p:nvPr>
            <p:ph type="body" sz="quarter" idx="13"/>
          </p:nvPr>
        </p:nvSpPr>
        <p:spPr>
          <a:xfrm>
            <a:off x="6324600" y="1148619"/>
            <a:ext cx="5029200" cy="624871"/>
          </a:xfrm>
        </p:spPr>
        <p:txBody>
          <a:bodyPr/>
          <a:lstStyle/>
          <a:p>
            <a:r>
              <a:rPr lang="en-US" dirty="0"/>
              <a:t>Benefit funded by your life insurance.</a:t>
            </a:r>
          </a:p>
        </p:txBody>
      </p:sp>
      <p:sp>
        <p:nvSpPr>
          <p:cNvPr id="7" name="Content Placeholder 2"/>
          <p:cNvSpPr>
            <a:spLocks noGrp="1"/>
          </p:cNvSpPr>
          <p:nvPr>
            <p:ph idx="1"/>
          </p:nvPr>
        </p:nvSpPr>
        <p:spPr>
          <a:xfrm>
            <a:off x="6169620" y="1916002"/>
            <a:ext cx="5867400" cy="2973628"/>
          </a:xfrm>
        </p:spPr>
        <p:txBody>
          <a:bodyPr>
            <a:normAutofit/>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What if Charlie was in a car crash and survived, but needed </a:t>
            </a:r>
            <a:r>
              <a:rPr lang="en-US" b="1" dirty="0">
                <a:solidFill>
                  <a:schemeClr val="tx1">
                    <a:lumMod val="50000"/>
                    <a:lumOff val="50000"/>
                  </a:schemeClr>
                </a:solidFill>
                <a:ea typeface="Sharp Sans Display No1 Book" pitchFamily="2" charset="77"/>
                <a:cs typeface="Sharp Sans Display No1 Book" pitchFamily="2" charset="77"/>
              </a:rPr>
              <a:t>long-term care services </a:t>
            </a:r>
            <a:r>
              <a:rPr lang="en-US" dirty="0">
                <a:solidFill>
                  <a:schemeClr val="tx1">
                    <a:lumMod val="50000"/>
                    <a:lumOff val="50000"/>
                  </a:schemeClr>
                </a:solidFill>
                <a:ea typeface="Sharp Sans Display No1 Book" pitchFamily="2" charset="77"/>
                <a:cs typeface="Sharp Sans Display No1 Book" pitchFamily="2" charset="77"/>
              </a:rPr>
              <a:t>while he recovered? These services can cost </a:t>
            </a:r>
            <a:r>
              <a:rPr lang="en-US" b="1" dirty="0">
                <a:solidFill>
                  <a:schemeClr val="tx1">
                    <a:lumMod val="50000"/>
                    <a:lumOff val="50000"/>
                  </a:schemeClr>
                </a:solidFill>
                <a:ea typeface="Sharp Sans Display No1 Book" pitchFamily="2" charset="77"/>
                <a:cs typeface="Sharp Sans Display No1 Book" pitchFamily="2" charset="77"/>
              </a:rPr>
              <a:t>hundreds of dollars per day</a:t>
            </a:r>
            <a:r>
              <a:rPr lang="en-US" dirty="0">
                <a:solidFill>
                  <a:schemeClr val="tx1">
                    <a:lumMod val="50000"/>
                    <a:lumOff val="50000"/>
                  </a:schemeClr>
                </a:solidFill>
                <a:ea typeface="Sharp Sans Display No1 Book" pitchFamily="2" charset="77"/>
                <a:cs typeface="Sharp Sans Display No1 Book" pitchFamily="2" charset="77"/>
              </a:rPr>
              <a:t>.</a:t>
            </a:r>
          </a:p>
          <a:p>
            <a:pPr marL="0" indent="0">
              <a:lnSpc>
                <a:spcPts val="2400"/>
              </a:lnSpc>
              <a:spcAft>
                <a:spcPts val="2400"/>
              </a:spcAft>
              <a:buNone/>
            </a:pPr>
            <a:r>
              <a:rPr lang="en-US" dirty="0">
                <a:solidFill>
                  <a:schemeClr val="tx1">
                    <a:lumMod val="50000"/>
                    <a:lumOff val="50000"/>
                  </a:schemeClr>
                </a:solidFill>
                <a:ea typeface="Sharp Sans Display No1 Book" pitchFamily="2" charset="77"/>
                <a:cs typeface="Sharp Sans Display No1 Book" pitchFamily="2" charset="77"/>
              </a:rPr>
              <a:t>Universal Life includes </a:t>
            </a:r>
            <a:r>
              <a:rPr lang="en-US" dirty="0" smtClean="0">
                <a:solidFill>
                  <a:schemeClr val="tx1">
                    <a:lumMod val="50000"/>
                    <a:lumOff val="50000"/>
                  </a:schemeClr>
                </a:solidFill>
                <a:ea typeface="Sharp Sans Display No1 Book" pitchFamily="2" charset="77"/>
                <a:cs typeface="Sharp Sans Display No1 Book" pitchFamily="2" charset="77"/>
              </a:rPr>
              <a:t>an </a:t>
            </a:r>
            <a:r>
              <a:rPr lang="en-US" b="1" dirty="0" smtClean="0">
                <a:solidFill>
                  <a:schemeClr val="tx1">
                    <a:lumMod val="50000"/>
                    <a:lumOff val="50000"/>
                  </a:schemeClr>
                </a:solidFill>
                <a:ea typeface="Sharp Sans Display No1 Book" pitchFamily="2" charset="77"/>
                <a:cs typeface="Sharp Sans Display No1 Book" pitchFamily="2" charset="77"/>
              </a:rPr>
              <a:t>accelerated death benefit </a:t>
            </a:r>
            <a:r>
              <a:rPr lang="en-US" b="1" dirty="0">
                <a:solidFill>
                  <a:schemeClr val="tx1">
                    <a:lumMod val="50000"/>
                    <a:lumOff val="50000"/>
                  </a:schemeClr>
                </a:solidFill>
                <a:ea typeface="Sharp Sans Display No1 Book" pitchFamily="2" charset="77"/>
                <a:cs typeface="Sharp Sans Display No1 Book" pitchFamily="2" charset="77"/>
              </a:rPr>
              <a:t>for </a:t>
            </a:r>
            <a:r>
              <a:rPr lang="en-US" b="1" dirty="0" smtClean="0">
                <a:solidFill>
                  <a:schemeClr val="tx1">
                    <a:lumMod val="50000"/>
                    <a:lumOff val="50000"/>
                  </a:schemeClr>
                </a:solidFill>
                <a:ea typeface="Sharp Sans Display No1 Book" pitchFamily="2" charset="77"/>
                <a:cs typeface="Sharp Sans Display No1 Book" pitchFamily="2" charset="77"/>
              </a:rPr>
              <a:t>chronic illness </a:t>
            </a:r>
            <a:r>
              <a:rPr lang="en-US" dirty="0" smtClean="0">
                <a:solidFill>
                  <a:schemeClr val="tx1">
                    <a:lumMod val="50000"/>
                    <a:lumOff val="50000"/>
                  </a:schemeClr>
                </a:solidFill>
                <a:ea typeface="Sharp Sans Display No1 Book" pitchFamily="2" charset="77"/>
                <a:cs typeface="Sharp Sans Display No1 Book" pitchFamily="2" charset="77"/>
              </a:rPr>
              <a:t>that </a:t>
            </a:r>
            <a:r>
              <a:rPr lang="en-US" dirty="0">
                <a:solidFill>
                  <a:schemeClr val="tx1">
                    <a:lumMod val="50000"/>
                    <a:lumOff val="50000"/>
                  </a:schemeClr>
                </a:solidFill>
                <a:ea typeface="Sharp Sans Display No1 Book" pitchFamily="2" charset="77"/>
                <a:cs typeface="Sharp Sans Display No1 Book" pitchFamily="2" charset="77"/>
              </a:rPr>
              <a:t>can </a:t>
            </a:r>
            <a:r>
              <a:rPr lang="en-US" b="1" dirty="0">
                <a:solidFill>
                  <a:schemeClr val="tx1">
                    <a:lumMod val="50000"/>
                    <a:lumOff val="50000"/>
                  </a:schemeClr>
                </a:solidFill>
                <a:ea typeface="Sharp Sans Display No1 Book" pitchFamily="2" charset="77"/>
                <a:cs typeface="Sharp Sans Display No1 Book" pitchFamily="2" charset="77"/>
              </a:rPr>
              <a:t>help pay for qualified long-term care services</a:t>
            </a:r>
            <a:r>
              <a:rPr lang="en-US" baseline="30000" dirty="0">
                <a:solidFill>
                  <a:schemeClr val="tx1">
                    <a:lumMod val="50000"/>
                    <a:lumOff val="50000"/>
                  </a:schemeClr>
                </a:solidFill>
                <a:ea typeface="Sharp Sans Display No1 Book" pitchFamily="2" charset="77"/>
                <a:cs typeface="Sharp Sans Display No1 Book" pitchFamily="2" charset="77"/>
              </a:rPr>
              <a:t>1</a:t>
            </a:r>
            <a:r>
              <a:rPr lang="en-US" dirty="0">
                <a:solidFill>
                  <a:schemeClr val="tx1">
                    <a:lumMod val="50000"/>
                    <a:lumOff val="50000"/>
                  </a:schemeClr>
                </a:solidFill>
                <a:ea typeface="Sharp Sans Display No1 Book" pitchFamily="2" charset="77"/>
                <a:cs typeface="Sharp Sans Display No1 Book" pitchFamily="2" charset="77"/>
              </a:rPr>
              <a:t>, such as home health care or nursing home care.</a:t>
            </a:r>
            <a:endParaRPr lang="en-US" b="1" dirty="0">
              <a:solidFill>
                <a:schemeClr val="tx1">
                  <a:lumMod val="50000"/>
                  <a:lumOff val="50000"/>
                </a:schemeClr>
              </a:solidFill>
              <a:ea typeface="Sharp Sans Display No1 Book" pitchFamily="2" charset="77"/>
              <a:cs typeface="Sharp Sans Display No1 Book" pitchFamily="2" charset="77"/>
            </a:endParaRPr>
          </a:p>
        </p:txBody>
      </p:sp>
      <p:sp>
        <p:nvSpPr>
          <p:cNvPr id="8" name="Content Placeholder 2"/>
          <p:cNvSpPr txBox="1">
            <a:spLocks/>
          </p:cNvSpPr>
          <p:nvPr/>
        </p:nvSpPr>
        <p:spPr>
          <a:xfrm>
            <a:off x="5929163" y="5310931"/>
            <a:ext cx="6240238" cy="1391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i="1" baseline="30000" dirty="0"/>
              <a:t>1</a:t>
            </a:r>
            <a:r>
              <a:rPr lang="en-US" sz="1000" i="1" dirty="0"/>
              <a:t>The LTC Benefit is an acceleration of the death benefit and is not Long-Term Care </a:t>
            </a:r>
            <a:r>
              <a:rPr lang="en-US" sz="1000" i="1" dirty="0" smtClean="0"/>
              <a:t>Insurance. It </a:t>
            </a:r>
            <a:r>
              <a:rPr lang="en-US" sz="1000" i="1" dirty="0"/>
              <a:t>begins to pay after 90 days of </a:t>
            </a:r>
            <a:r>
              <a:rPr lang="en-US" sz="1000" i="1" dirty="0" smtClean="0"/>
              <a:t>services</a:t>
            </a:r>
            <a:r>
              <a:rPr lang="en-US" sz="1000" i="1" dirty="0"/>
              <a:t>, and to qualify you must meet conditions of eligibility for benefits. The LTC benefits provided by this policy may not cover all of the policyholder’s LTC </a:t>
            </a:r>
            <a:r>
              <a:rPr lang="en-US" sz="1000" i="1" dirty="0" smtClean="0"/>
              <a:t>expenses. Your </a:t>
            </a:r>
            <a:r>
              <a:rPr lang="en-US" sz="1000" i="1" dirty="0"/>
              <a:t>policy/certificate will contain complete details. You should consult a financial advisor to determine if the long-term care benefits and the retirement benefits provided by this policy are right for you.</a:t>
            </a:r>
            <a:r>
              <a:rPr lang="en-US" sz="1000" dirty="0"/>
              <a:t> </a:t>
            </a:r>
            <a:r>
              <a:rPr lang="en-US" sz="1000" baseline="30000" dirty="0"/>
              <a:t>2</a:t>
            </a:r>
            <a:r>
              <a:rPr lang="en-US" sz="1000" dirty="0"/>
              <a:t>How</a:t>
            </a:r>
            <a:r>
              <a:rPr lang="en-US" sz="1000" i="1" dirty="0"/>
              <a:t> Much Does LTC Cost? - for the Federal Long Term Care: https://www.ltcfeds.com/start/aboutltc_cost.html</a:t>
            </a:r>
          </a:p>
        </p:txBody>
      </p:sp>
      <p:sp>
        <p:nvSpPr>
          <p:cNvPr id="9" name="Content Placeholder 2"/>
          <p:cNvSpPr txBox="1">
            <a:spLocks/>
          </p:cNvSpPr>
          <p:nvPr/>
        </p:nvSpPr>
        <p:spPr>
          <a:xfrm>
            <a:off x="1069048" y="5665826"/>
            <a:ext cx="10967972" cy="773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endParaRPr lang="en-US" sz="1400" i="1" dirty="0"/>
          </a:p>
        </p:txBody>
      </p:sp>
      <p:sp>
        <p:nvSpPr>
          <p:cNvPr id="4" name="Slide Number Placeholder 3">
            <a:extLst>
              <a:ext uri="{FF2B5EF4-FFF2-40B4-BE49-F238E27FC236}">
                <a16:creationId xmlns="" xmlns:a16="http://schemas.microsoft.com/office/drawing/2014/main" id="{1314876D-38A0-5944-AF14-D898416547A8}"/>
              </a:ext>
            </a:extLst>
          </p:cNvPr>
          <p:cNvSpPr>
            <a:spLocks noGrp="1"/>
          </p:cNvSpPr>
          <p:nvPr>
            <p:ph type="sldNum" sz="quarter" idx="12"/>
          </p:nvPr>
        </p:nvSpPr>
        <p:spPr/>
        <p:txBody>
          <a:bodyPr/>
          <a:lstStyle/>
          <a:p>
            <a:r>
              <a:rPr lang="en-US"/>
              <a:t>[</a:t>
            </a:r>
            <a:fld id="{7AE4C957-3C63-4C7F-8F09-0C9817055DDE}" type="slidenum">
              <a:rPr lang="en-US" smtClean="0"/>
              <a:pPr/>
              <a:t>10</a:t>
            </a:fld>
            <a:r>
              <a:rPr lang="en-US"/>
              <a:t>]</a:t>
            </a:r>
            <a:endParaRPr lang="en-US" dirty="0"/>
          </a:p>
        </p:txBody>
      </p:sp>
      <p:sp>
        <p:nvSpPr>
          <p:cNvPr id="10" name="Text Placeholder 7"/>
          <p:cNvSpPr txBox="1">
            <a:spLocks/>
          </p:cNvSpPr>
          <p:nvPr/>
        </p:nvSpPr>
        <p:spPr>
          <a:xfrm>
            <a:off x="6324600" y="1592815"/>
            <a:ext cx="5345624"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 Massachusetts:</a:t>
            </a:r>
          </a:p>
        </p:txBody>
      </p:sp>
    </p:spTree>
    <p:extLst>
      <p:ext uri="{BB962C8B-B14F-4D97-AF65-F5344CB8AC3E}">
        <p14:creationId xmlns:p14="http://schemas.microsoft.com/office/powerpoint/2010/main" val="391016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
            <a:extLst>
              <a:ext uri="{FF2B5EF4-FFF2-40B4-BE49-F238E27FC236}">
                <a16:creationId xmlns="" xmlns:a16="http://schemas.microsoft.com/office/drawing/2014/main" id="{C250EE4E-AB12-784F-A689-4903D164B85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550" b="99876" l="4586" r="95234"/>
                    </a14:imgEffect>
                  </a14:imgLayer>
                </a14:imgProps>
              </a:ext>
              <a:ext uri="{28A0092B-C50C-407E-A947-70E740481C1C}">
                <a14:useLocalDpi xmlns:a14="http://schemas.microsoft.com/office/drawing/2010/main" val="0"/>
              </a:ext>
            </a:extLst>
          </a:blip>
          <a:srcRect t="370" b="6896"/>
          <a:stretch/>
        </p:blipFill>
        <p:spPr>
          <a:xfrm>
            <a:off x="8713926" y="1133605"/>
            <a:ext cx="2930680" cy="3849494"/>
          </a:xfrm>
          <a:prstGeom prst="rect">
            <a:avLst/>
          </a:prstGeom>
          <a:effectLst>
            <a:reflection stA="0" endPos="65000" dist="50800" dir="5400000" sy="-100000" algn="bl" rotWithShape="0"/>
          </a:effectLst>
        </p:spPr>
      </p:pic>
      <p:sp>
        <p:nvSpPr>
          <p:cNvPr id="3" name="Title 1"/>
          <p:cNvSpPr>
            <a:spLocks noGrp="1"/>
          </p:cNvSpPr>
          <p:nvPr>
            <p:ph type="title"/>
          </p:nvPr>
        </p:nvSpPr>
        <p:spPr>
          <a:xfrm>
            <a:off x="884696" y="312157"/>
            <a:ext cx="7834393" cy="760344"/>
          </a:xfrm>
        </p:spPr>
        <p:txBody>
          <a:bodyPr>
            <a:normAutofit fontScale="90000"/>
          </a:bodyPr>
          <a:lstStyle/>
          <a:p>
            <a:r>
              <a:rPr lang="en-US" b="1" dirty="0">
                <a:solidFill>
                  <a:srgbClr val="002060"/>
                </a:solidFill>
              </a:rPr>
              <a:t>Let’s say Charlie has a $50,000 policy.</a:t>
            </a:r>
          </a:p>
        </p:txBody>
      </p:sp>
      <p:sp>
        <p:nvSpPr>
          <p:cNvPr id="5" name="Text Placeholder 7"/>
          <p:cNvSpPr>
            <a:spLocks noGrp="1"/>
          </p:cNvSpPr>
          <p:nvPr>
            <p:ph type="body" sz="quarter" idx="13"/>
          </p:nvPr>
        </p:nvSpPr>
        <p:spPr>
          <a:xfrm>
            <a:off x="884696" y="1072501"/>
            <a:ext cx="6043046" cy="624871"/>
          </a:xfrm>
        </p:spPr>
        <p:txBody>
          <a:bodyPr>
            <a:normAutofit fontScale="92500"/>
          </a:bodyPr>
          <a:lstStyle/>
          <a:p>
            <a:r>
              <a:rPr lang="en-US" dirty="0"/>
              <a:t>What would his long-term care benefits look like?</a:t>
            </a:r>
          </a:p>
        </p:txBody>
      </p:sp>
      <p:sp>
        <p:nvSpPr>
          <p:cNvPr id="2" name="Rectangle 1"/>
          <p:cNvSpPr/>
          <p:nvPr/>
        </p:nvSpPr>
        <p:spPr>
          <a:xfrm>
            <a:off x="2852868" y="1677865"/>
            <a:ext cx="6178008" cy="3477875"/>
          </a:xfrm>
          <a:prstGeom prst="rect">
            <a:avLst/>
          </a:prstGeom>
        </p:spPr>
        <p:txBody>
          <a:bodyPr wrap="square">
            <a:spAutoFit/>
          </a:bodyPr>
          <a:lstStyle/>
          <a:p>
            <a:r>
              <a:rPr lang="en-US" sz="2000" dirty="0">
                <a:solidFill>
                  <a:schemeClr val="tx1">
                    <a:lumMod val="50000"/>
                    <a:lumOff val="50000"/>
                  </a:schemeClr>
                </a:solidFill>
              </a:rPr>
              <a:t>Charlie could collect </a:t>
            </a:r>
            <a:r>
              <a:rPr lang="en-US" sz="2000" b="1" dirty="0">
                <a:solidFill>
                  <a:schemeClr val="tx1">
                    <a:lumMod val="50000"/>
                    <a:lumOff val="50000"/>
                  </a:schemeClr>
                </a:solidFill>
              </a:rPr>
              <a:t>$2,000 per month</a:t>
            </a:r>
            <a:r>
              <a:rPr lang="en-US" sz="2000" dirty="0">
                <a:solidFill>
                  <a:schemeClr val="tx1">
                    <a:lumMod val="50000"/>
                    <a:lumOff val="50000"/>
                  </a:schemeClr>
                </a:solidFill>
              </a:rPr>
              <a:t> (4% of his death benefit) for </a:t>
            </a:r>
            <a:r>
              <a:rPr lang="en-US" sz="2000" b="1" dirty="0">
                <a:solidFill>
                  <a:schemeClr val="tx1">
                    <a:lumMod val="50000"/>
                    <a:lumOff val="50000"/>
                  </a:schemeClr>
                </a:solidFill>
              </a:rPr>
              <a:t>up to 25 months</a:t>
            </a:r>
            <a:r>
              <a:rPr lang="en-US" sz="2000" dirty="0">
                <a:solidFill>
                  <a:schemeClr val="tx1">
                    <a:lumMod val="50000"/>
                    <a:lumOff val="50000"/>
                  </a:schemeClr>
                </a:solidFill>
              </a:rPr>
              <a:t> to help pay for long-term care services.</a:t>
            </a:r>
            <a:br>
              <a:rPr lang="en-US" sz="2000" dirty="0">
                <a:solidFill>
                  <a:schemeClr val="tx1">
                    <a:lumMod val="50000"/>
                    <a:lumOff val="50000"/>
                  </a:schemeClr>
                </a:solidFill>
              </a:rPr>
            </a:br>
            <a:r>
              <a:rPr lang="en-US" sz="2000" dirty="0">
                <a:solidFill>
                  <a:schemeClr val="tx1">
                    <a:lumMod val="50000"/>
                    <a:lumOff val="50000"/>
                  </a:schemeClr>
                </a:solidFill>
              </a:rPr>
              <a:t/>
            </a:r>
            <a:br>
              <a:rPr lang="en-US" sz="2000" dirty="0">
                <a:solidFill>
                  <a:schemeClr val="tx1">
                    <a:lumMod val="50000"/>
                    <a:lumOff val="50000"/>
                  </a:schemeClr>
                </a:solidFill>
              </a:rPr>
            </a:br>
            <a:r>
              <a:rPr lang="en-US" sz="2000" dirty="0">
                <a:solidFill>
                  <a:schemeClr val="tx1">
                    <a:lumMod val="50000"/>
                    <a:lumOff val="50000"/>
                  </a:schemeClr>
                </a:solidFill>
              </a:rPr>
              <a:t>Plus, with </a:t>
            </a:r>
            <a:r>
              <a:rPr lang="en-US" sz="2000" b="1" dirty="0">
                <a:solidFill>
                  <a:schemeClr val="tx1">
                    <a:lumMod val="50000"/>
                    <a:lumOff val="50000"/>
                  </a:schemeClr>
                </a:solidFill>
              </a:rPr>
              <a:t>benefit restoration</a:t>
            </a:r>
            <a:r>
              <a:rPr lang="en-US" sz="2000" dirty="0">
                <a:solidFill>
                  <a:schemeClr val="tx1">
                    <a:lumMod val="50000"/>
                    <a:lumOff val="50000"/>
                  </a:schemeClr>
                </a:solidFill>
              </a:rPr>
              <a:t>, Charlie’s full death benefit is still available for his beneficiaries. This </a:t>
            </a:r>
            <a:r>
              <a:rPr lang="en-US" sz="2000" b="1" dirty="0">
                <a:solidFill>
                  <a:schemeClr val="tx1">
                    <a:lumMod val="50000"/>
                    <a:lumOff val="50000"/>
                  </a:schemeClr>
                </a:solidFill>
              </a:rPr>
              <a:t>doubles</a:t>
            </a:r>
            <a:r>
              <a:rPr lang="en-US" sz="2000" dirty="0">
                <a:solidFill>
                  <a:schemeClr val="tx1">
                    <a:lumMod val="50000"/>
                    <a:lumOff val="50000"/>
                  </a:schemeClr>
                </a:solidFill>
              </a:rPr>
              <a:t> Charlie’s potential benefits!</a:t>
            </a:r>
          </a:p>
          <a:p>
            <a:endParaRPr lang="en-US" sz="2000" dirty="0">
              <a:solidFill>
                <a:schemeClr val="tx1">
                  <a:lumMod val="50000"/>
                  <a:lumOff val="50000"/>
                </a:schemeClr>
              </a:solidFill>
            </a:endParaRPr>
          </a:p>
          <a:p>
            <a:r>
              <a:rPr lang="en-US" sz="2000" dirty="0">
                <a:solidFill>
                  <a:schemeClr val="tx1">
                    <a:lumMod val="50000"/>
                    <a:lumOff val="50000"/>
                  </a:schemeClr>
                </a:solidFill>
              </a:rPr>
              <a:t>Plus, with </a:t>
            </a:r>
            <a:r>
              <a:rPr lang="en-US" sz="2000" b="1" dirty="0">
                <a:solidFill>
                  <a:schemeClr val="tx1">
                    <a:lumMod val="50000"/>
                    <a:lumOff val="50000"/>
                  </a:schemeClr>
                </a:solidFill>
              </a:rPr>
              <a:t>extension of benefits</a:t>
            </a:r>
            <a:r>
              <a:rPr lang="en-US" sz="2000" dirty="0">
                <a:solidFill>
                  <a:schemeClr val="tx1">
                    <a:lumMod val="50000"/>
                    <a:lumOff val="50000"/>
                  </a:schemeClr>
                </a:solidFill>
              </a:rPr>
              <a:t>, Charlie is eligible to collect </a:t>
            </a:r>
            <a:r>
              <a:rPr lang="en-US" sz="2000" b="1" dirty="0">
                <a:solidFill>
                  <a:schemeClr val="tx1">
                    <a:lumMod val="50000"/>
                    <a:lumOff val="50000"/>
                  </a:schemeClr>
                </a:solidFill>
              </a:rPr>
              <a:t>$2,000 per month</a:t>
            </a:r>
            <a:r>
              <a:rPr lang="en-US" sz="2000" dirty="0">
                <a:solidFill>
                  <a:schemeClr val="tx1">
                    <a:lumMod val="50000"/>
                    <a:lumOff val="50000"/>
                  </a:schemeClr>
                </a:solidFill>
              </a:rPr>
              <a:t> for up to an </a:t>
            </a:r>
            <a:r>
              <a:rPr lang="en-US" sz="2000" b="1" dirty="0">
                <a:solidFill>
                  <a:schemeClr val="tx1">
                    <a:lumMod val="50000"/>
                    <a:lumOff val="50000"/>
                  </a:schemeClr>
                </a:solidFill>
              </a:rPr>
              <a:t>extra 25 months</a:t>
            </a:r>
            <a:r>
              <a:rPr lang="en-US" sz="2000" dirty="0">
                <a:solidFill>
                  <a:schemeClr val="tx1">
                    <a:lumMod val="50000"/>
                    <a:lumOff val="50000"/>
                  </a:schemeClr>
                </a:solidFill>
              </a:rPr>
              <a:t> (50 months total). This </a:t>
            </a:r>
            <a:r>
              <a:rPr lang="en-US" sz="2000" b="1" dirty="0">
                <a:solidFill>
                  <a:schemeClr val="tx1">
                    <a:lumMod val="50000"/>
                    <a:lumOff val="50000"/>
                  </a:schemeClr>
                </a:solidFill>
              </a:rPr>
              <a:t>triples</a:t>
            </a:r>
            <a:r>
              <a:rPr lang="en-US" sz="2000" dirty="0">
                <a:solidFill>
                  <a:schemeClr val="tx1">
                    <a:lumMod val="50000"/>
                    <a:lumOff val="50000"/>
                  </a:schemeClr>
                </a:solidFill>
              </a:rPr>
              <a:t> Charlie’s potential benefits!</a:t>
            </a:r>
          </a:p>
        </p:txBody>
      </p:sp>
      <p:sp>
        <p:nvSpPr>
          <p:cNvPr id="10" name="Rectangle 9"/>
          <p:cNvSpPr/>
          <p:nvPr/>
        </p:nvSpPr>
        <p:spPr>
          <a:xfrm>
            <a:off x="0" y="1749830"/>
            <a:ext cx="3631542"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$50,000</a:t>
            </a:r>
          </a:p>
        </p:txBody>
      </p:sp>
      <p:sp>
        <p:nvSpPr>
          <p:cNvPr id="12" name="Rectangle 11"/>
          <p:cNvSpPr/>
          <p:nvPr/>
        </p:nvSpPr>
        <p:spPr>
          <a:xfrm>
            <a:off x="0" y="3056822"/>
            <a:ext cx="3631542"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$50,000</a:t>
            </a:r>
          </a:p>
        </p:txBody>
      </p:sp>
      <p:sp>
        <p:nvSpPr>
          <p:cNvPr id="13" name="Rectangle 12"/>
          <p:cNvSpPr/>
          <p:nvPr/>
        </p:nvSpPr>
        <p:spPr>
          <a:xfrm>
            <a:off x="0" y="4275212"/>
            <a:ext cx="3631542"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$50,000</a:t>
            </a:r>
          </a:p>
        </p:txBody>
      </p:sp>
      <p:sp>
        <p:nvSpPr>
          <p:cNvPr id="14" name="Rectangle 13"/>
          <p:cNvSpPr/>
          <p:nvPr/>
        </p:nvSpPr>
        <p:spPr>
          <a:xfrm>
            <a:off x="-1" y="5284448"/>
            <a:ext cx="3631543" cy="707886"/>
          </a:xfrm>
          <a:prstGeom prst="rect">
            <a:avLst/>
          </a:prstGeom>
          <a:noFill/>
        </p:spPr>
        <p:txBody>
          <a:bodyPr wrap="square" lIns="91440" tIns="45720" rIns="91440" bIns="45720">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$150,000 </a:t>
            </a:r>
          </a:p>
        </p:txBody>
      </p:sp>
      <p:sp>
        <p:nvSpPr>
          <p:cNvPr id="15" name="Rectangle 14"/>
          <p:cNvSpPr/>
          <p:nvPr/>
        </p:nvSpPr>
        <p:spPr>
          <a:xfrm>
            <a:off x="3105476" y="5457090"/>
            <a:ext cx="5747934" cy="400110"/>
          </a:xfrm>
          <a:prstGeom prst="rect">
            <a:avLst/>
          </a:prstGeom>
        </p:spPr>
        <p:txBody>
          <a:bodyPr wrap="square">
            <a:spAutoFit/>
          </a:bodyPr>
          <a:lstStyle/>
          <a:p>
            <a:r>
              <a:rPr lang="en-US" sz="2000" b="1" dirty="0"/>
              <a:t>maximum benefit!</a:t>
            </a:r>
          </a:p>
        </p:txBody>
      </p:sp>
      <p:sp>
        <p:nvSpPr>
          <p:cNvPr id="16" name="Content Placeholder 2"/>
          <p:cNvSpPr txBox="1">
            <a:spLocks/>
          </p:cNvSpPr>
          <p:nvPr/>
        </p:nvSpPr>
        <p:spPr>
          <a:xfrm>
            <a:off x="5439507" y="5196574"/>
            <a:ext cx="6741405" cy="10470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i="1" dirty="0"/>
              <a:t>The LTC Benefit is an acceleration of the death benefit and is not Long-Term Care Insurance (except in LA, where the LTC benefit is Long-Term Care Insurance.) In NY, the LTC benefit is a Convalescent Care Benefit. It begins to pay after 90 days of confinement or services, and to qualify you must meet conditions of eligibility for benefits. The LTC benefits provided by this policy may not cover all of the policyholder’s LTC expenses. Pre-existing condition limitation may apply. Benefits may not be available in all states or may be named differently. Your policy/certificate will contain complete details. You should consult a financial advisor to determine if the long-term care benefits and the retirement benefits provided by this policy are right for you.</a:t>
            </a:r>
          </a:p>
          <a:p>
            <a:pPr marL="0" indent="0">
              <a:spcBef>
                <a:spcPts val="0"/>
              </a:spcBef>
              <a:buNone/>
            </a:pPr>
            <a:r>
              <a:rPr lang="en-US" sz="1000" i="1" dirty="0"/>
              <a:t>This slide does not apply to the states of MA or FL.</a:t>
            </a:r>
          </a:p>
        </p:txBody>
      </p:sp>
      <p:cxnSp>
        <p:nvCxnSpPr>
          <p:cNvPr id="19" name="Straight Connector 18"/>
          <p:cNvCxnSpPr/>
          <p:nvPr/>
        </p:nvCxnSpPr>
        <p:spPr>
          <a:xfrm flipV="1">
            <a:off x="746046" y="5180286"/>
            <a:ext cx="2313992" cy="1781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96094" y="2398006"/>
            <a:ext cx="413896" cy="646331"/>
          </a:xfrm>
          <a:prstGeom prst="rect">
            <a:avLst/>
          </a:prstGeom>
          <a:noFill/>
        </p:spPr>
        <p:txBody>
          <a:bodyPr wrap="none" rtlCol="0">
            <a:spAutoFit/>
          </a:bodyPr>
          <a:lstStyle/>
          <a:p>
            <a:r>
              <a:rPr lang="en-US" sz="3600" b="1" dirty="0"/>
              <a:t>+</a:t>
            </a:r>
          </a:p>
        </p:txBody>
      </p:sp>
      <p:sp>
        <p:nvSpPr>
          <p:cNvPr id="21" name="TextBox 20"/>
          <p:cNvSpPr txBox="1"/>
          <p:nvPr/>
        </p:nvSpPr>
        <p:spPr>
          <a:xfrm>
            <a:off x="1696094" y="3702598"/>
            <a:ext cx="413896" cy="646331"/>
          </a:xfrm>
          <a:prstGeom prst="rect">
            <a:avLst/>
          </a:prstGeom>
          <a:noFill/>
        </p:spPr>
        <p:txBody>
          <a:bodyPr wrap="none" rtlCol="0">
            <a:spAutoFit/>
          </a:bodyPr>
          <a:lstStyle/>
          <a:p>
            <a:r>
              <a:rPr lang="en-US" sz="3600" b="1" dirty="0"/>
              <a:t>+</a:t>
            </a:r>
          </a:p>
        </p:txBody>
      </p:sp>
      <p:sp>
        <p:nvSpPr>
          <p:cNvPr id="4" name="Slide Number Placeholder 3">
            <a:extLst>
              <a:ext uri="{FF2B5EF4-FFF2-40B4-BE49-F238E27FC236}">
                <a16:creationId xmlns="" xmlns:a16="http://schemas.microsoft.com/office/drawing/2014/main" id="{70B8D45D-A1C4-AC49-8E88-916D818296B8}"/>
              </a:ext>
            </a:extLst>
          </p:cNvPr>
          <p:cNvSpPr>
            <a:spLocks noGrp="1"/>
          </p:cNvSpPr>
          <p:nvPr>
            <p:ph type="sldNum" sz="quarter" idx="12"/>
          </p:nvPr>
        </p:nvSpPr>
        <p:spPr/>
        <p:txBody>
          <a:bodyPr/>
          <a:lstStyle/>
          <a:p>
            <a:r>
              <a:rPr lang="en-US"/>
              <a:t>[</a:t>
            </a:r>
            <a:fld id="{7AE4C957-3C63-4C7F-8F09-0C9817055DDE}" type="slidenum">
              <a:rPr lang="en-US" smtClean="0"/>
              <a:pPr/>
              <a:t>11</a:t>
            </a:fld>
            <a:r>
              <a:rPr lang="en-US"/>
              <a:t>]</a:t>
            </a:r>
            <a:endParaRPr lang="en-US" dirty="0"/>
          </a:p>
        </p:txBody>
      </p:sp>
    </p:spTree>
    <p:extLst>
      <p:ext uri="{BB962C8B-B14F-4D97-AF65-F5344CB8AC3E}">
        <p14:creationId xmlns:p14="http://schemas.microsoft.com/office/powerpoint/2010/main" val="231602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84696" y="312157"/>
            <a:ext cx="7834393" cy="760344"/>
          </a:xfrm>
        </p:spPr>
        <p:txBody>
          <a:bodyPr>
            <a:normAutofit fontScale="90000"/>
          </a:bodyPr>
          <a:lstStyle/>
          <a:p>
            <a:r>
              <a:rPr lang="en-US" b="1" dirty="0">
                <a:solidFill>
                  <a:srgbClr val="002060"/>
                </a:solidFill>
              </a:rPr>
              <a:t>Let’s say Charlie has a $50,000 policy.</a:t>
            </a:r>
          </a:p>
        </p:txBody>
      </p:sp>
      <p:sp>
        <p:nvSpPr>
          <p:cNvPr id="5" name="Text Placeholder 7"/>
          <p:cNvSpPr>
            <a:spLocks noGrp="1"/>
          </p:cNvSpPr>
          <p:nvPr>
            <p:ph type="body" sz="quarter" idx="13"/>
          </p:nvPr>
        </p:nvSpPr>
        <p:spPr>
          <a:xfrm>
            <a:off x="884696" y="1072501"/>
            <a:ext cx="6043046" cy="624871"/>
          </a:xfrm>
        </p:spPr>
        <p:txBody>
          <a:bodyPr>
            <a:normAutofit fontScale="92500"/>
          </a:bodyPr>
          <a:lstStyle/>
          <a:p>
            <a:r>
              <a:rPr lang="en-US" dirty="0"/>
              <a:t>What would his long-term care benefits look like?</a:t>
            </a:r>
          </a:p>
        </p:txBody>
      </p:sp>
      <p:sp>
        <p:nvSpPr>
          <p:cNvPr id="2" name="Rectangle 1"/>
          <p:cNvSpPr/>
          <p:nvPr/>
        </p:nvSpPr>
        <p:spPr>
          <a:xfrm>
            <a:off x="2965992" y="1677865"/>
            <a:ext cx="5747934" cy="2862322"/>
          </a:xfrm>
          <a:prstGeom prst="rect">
            <a:avLst/>
          </a:prstGeom>
        </p:spPr>
        <p:txBody>
          <a:bodyPr wrap="square">
            <a:spAutoFit/>
          </a:bodyPr>
          <a:lstStyle/>
          <a:p>
            <a:endParaRPr lang="en-US" sz="2000" dirty="0">
              <a:solidFill>
                <a:schemeClr val="tx1">
                  <a:lumMod val="50000"/>
                  <a:lumOff val="50000"/>
                </a:schemeClr>
              </a:solidFill>
            </a:endParaRPr>
          </a:p>
          <a:p>
            <a:r>
              <a:rPr lang="en-US" sz="2000" dirty="0">
                <a:solidFill>
                  <a:schemeClr val="tx1">
                    <a:lumMod val="50000"/>
                    <a:lumOff val="50000"/>
                  </a:schemeClr>
                </a:solidFill>
              </a:rPr>
              <a:t>Charlie could collect </a:t>
            </a:r>
            <a:r>
              <a:rPr lang="en-US" sz="2000" b="1" dirty="0">
                <a:solidFill>
                  <a:schemeClr val="tx1">
                    <a:lumMod val="50000"/>
                    <a:lumOff val="50000"/>
                  </a:schemeClr>
                </a:solidFill>
              </a:rPr>
              <a:t>$2,000 per month</a:t>
            </a:r>
            <a:r>
              <a:rPr lang="en-US" sz="2000" dirty="0">
                <a:solidFill>
                  <a:schemeClr val="tx1">
                    <a:lumMod val="50000"/>
                    <a:lumOff val="50000"/>
                  </a:schemeClr>
                </a:solidFill>
              </a:rPr>
              <a:t> (4% of his death benefit) for </a:t>
            </a:r>
            <a:r>
              <a:rPr lang="en-US" sz="2000" b="1" dirty="0">
                <a:solidFill>
                  <a:schemeClr val="tx1">
                    <a:lumMod val="50000"/>
                    <a:lumOff val="50000"/>
                  </a:schemeClr>
                </a:solidFill>
              </a:rPr>
              <a:t>up to 25 months</a:t>
            </a:r>
            <a:r>
              <a:rPr lang="en-US" sz="2000" dirty="0">
                <a:solidFill>
                  <a:schemeClr val="tx1">
                    <a:lumMod val="50000"/>
                    <a:lumOff val="50000"/>
                  </a:schemeClr>
                </a:solidFill>
              </a:rPr>
              <a:t> to help pay for long-term care services.</a:t>
            </a:r>
          </a:p>
          <a:p>
            <a:r>
              <a:rPr lang="en-US" sz="2000" dirty="0">
                <a:solidFill>
                  <a:schemeClr val="tx1">
                    <a:lumMod val="50000"/>
                    <a:lumOff val="50000"/>
                  </a:schemeClr>
                </a:solidFill>
              </a:rPr>
              <a:t/>
            </a:r>
            <a:br>
              <a:rPr lang="en-US" sz="2000" dirty="0">
                <a:solidFill>
                  <a:schemeClr val="tx1">
                    <a:lumMod val="50000"/>
                    <a:lumOff val="50000"/>
                  </a:schemeClr>
                </a:solidFill>
              </a:rPr>
            </a:br>
            <a:r>
              <a:rPr lang="en-US" sz="2000" dirty="0">
                <a:solidFill>
                  <a:schemeClr val="tx1">
                    <a:lumMod val="50000"/>
                    <a:lumOff val="50000"/>
                  </a:schemeClr>
                </a:solidFill>
              </a:rPr>
              <a:t/>
            </a:r>
            <a:br>
              <a:rPr lang="en-US" sz="2000" dirty="0">
                <a:solidFill>
                  <a:schemeClr val="tx1">
                    <a:lumMod val="50000"/>
                    <a:lumOff val="50000"/>
                  </a:schemeClr>
                </a:solidFill>
              </a:rPr>
            </a:br>
            <a:r>
              <a:rPr lang="en-US" sz="2000" dirty="0">
                <a:solidFill>
                  <a:schemeClr val="tx1">
                    <a:lumMod val="50000"/>
                    <a:lumOff val="50000"/>
                  </a:schemeClr>
                </a:solidFill>
              </a:rPr>
              <a:t>Plus, with </a:t>
            </a:r>
            <a:r>
              <a:rPr lang="en-US" sz="2000" b="1" dirty="0">
                <a:solidFill>
                  <a:schemeClr val="tx1">
                    <a:lumMod val="50000"/>
                    <a:lumOff val="50000"/>
                  </a:schemeClr>
                </a:solidFill>
              </a:rPr>
              <a:t>benefit restoration</a:t>
            </a:r>
            <a:r>
              <a:rPr lang="en-US" sz="2000" dirty="0">
                <a:solidFill>
                  <a:schemeClr val="tx1">
                    <a:lumMod val="50000"/>
                    <a:lumOff val="50000"/>
                  </a:schemeClr>
                </a:solidFill>
              </a:rPr>
              <a:t>, Charlie’s full death benefit is still available for his beneficiaries. This </a:t>
            </a:r>
            <a:r>
              <a:rPr lang="en-US" sz="2000" b="1" dirty="0">
                <a:solidFill>
                  <a:schemeClr val="tx1">
                    <a:lumMod val="50000"/>
                    <a:lumOff val="50000"/>
                  </a:schemeClr>
                </a:solidFill>
              </a:rPr>
              <a:t>doubles</a:t>
            </a:r>
            <a:r>
              <a:rPr lang="en-US" sz="2000" dirty="0">
                <a:solidFill>
                  <a:schemeClr val="tx1">
                    <a:lumMod val="50000"/>
                    <a:lumOff val="50000"/>
                  </a:schemeClr>
                </a:solidFill>
              </a:rPr>
              <a:t> Charlie’s potential benefits!</a:t>
            </a:r>
          </a:p>
        </p:txBody>
      </p:sp>
      <p:sp>
        <p:nvSpPr>
          <p:cNvPr id="10" name="Rectangle 9"/>
          <p:cNvSpPr/>
          <p:nvPr/>
        </p:nvSpPr>
        <p:spPr>
          <a:xfrm>
            <a:off x="0" y="2083465"/>
            <a:ext cx="3631542"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$50,000</a:t>
            </a:r>
          </a:p>
        </p:txBody>
      </p:sp>
      <p:sp>
        <p:nvSpPr>
          <p:cNvPr id="12" name="Rectangle 11"/>
          <p:cNvSpPr/>
          <p:nvPr/>
        </p:nvSpPr>
        <p:spPr>
          <a:xfrm>
            <a:off x="0" y="3637591"/>
            <a:ext cx="3631542"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$50,000</a:t>
            </a:r>
          </a:p>
        </p:txBody>
      </p:sp>
      <p:sp>
        <p:nvSpPr>
          <p:cNvPr id="14" name="Rectangle 13"/>
          <p:cNvSpPr/>
          <p:nvPr/>
        </p:nvSpPr>
        <p:spPr>
          <a:xfrm>
            <a:off x="-1" y="5284448"/>
            <a:ext cx="3631543" cy="707886"/>
          </a:xfrm>
          <a:prstGeom prst="rect">
            <a:avLst/>
          </a:prstGeom>
          <a:noFill/>
        </p:spPr>
        <p:txBody>
          <a:bodyPr wrap="square" lIns="91440" tIns="45720" rIns="91440" bIns="45720">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$100,000 </a:t>
            </a:r>
          </a:p>
        </p:txBody>
      </p:sp>
      <p:sp>
        <p:nvSpPr>
          <p:cNvPr id="15" name="Rectangle 14"/>
          <p:cNvSpPr/>
          <p:nvPr/>
        </p:nvSpPr>
        <p:spPr>
          <a:xfrm>
            <a:off x="3105476" y="5457090"/>
            <a:ext cx="5747934" cy="400110"/>
          </a:xfrm>
          <a:prstGeom prst="rect">
            <a:avLst/>
          </a:prstGeom>
        </p:spPr>
        <p:txBody>
          <a:bodyPr wrap="square">
            <a:spAutoFit/>
          </a:bodyPr>
          <a:lstStyle/>
          <a:p>
            <a:r>
              <a:rPr lang="en-US" sz="2000" b="1" dirty="0"/>
              <a:t>maximum benefit!</a:t>
            </a:r>
          </a:p>
        </p:txBody>
      </p:sp>
      <p:cxnSp>
        <p:nvCxnSpPr>
          <p:cNvPr id="19" name="Straight Connector 18"/>
          <p:cNvCxnSpPr/>
          <p:nvPr/>
        </p:nvCxnSpPr>
        <p:spPr>
          <a:xfrm flipV="1">
            <a:off x="746046" y="4957860"/>
            <a:ext cx="2313992" cy="1781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96094" y="2855211"/>
            <a:ext cx="413896" cy="646331"/>
          </a:xfrm>
          <a:prstGeom prst="rect">
            <a:avLst/>
          </a:prstGeom>
          <a:noFill/>
        </p:spPr>
        <p:txBody>
          <a:bodyPr wrap="none" rtlCol="0">
            <a:spAutoFit/>
          </a:bodyPr>
          <a:lstStyle/>
          <a:p>
            <a:r>
              <a:rPr lang="en-US" sz="3600" b="1" dirty="0"/>
              <a:t>+</a:t>
            </a:r>
          </a:p>
        </p:txBody>
      </p:sp>
      <p:pic>
        <p:nvPicPr>
          <p:cNvPr id="18" name="Picture Placeholder 2">
            <a:extLst>
              <a:ext uri="{FF2B5EF4-FFF2-40B4-BE49-F238E27FC236}">
                <a16:creationId xmlns="" xmlns:a16="http://schemas.microsoft.com/office/drawing/2014/main" id="{C250EE4E-AB12-784F-A689-4903D164B85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550" b="99876" l="4586" r="95234"/>
                    </a14:imgEffect>
                  </a14:imgLayer>
                </a14:imgProps>
              </a:ext>
              <a:ext uri="{28A0092B-C50C-407E-A947-70E740481C1C}">
                <a14:useLocalDpi xmlns:a14="http://schemas.microsoft.com/office/drawing/2010/main" val="0"/>
              </a:ext>
            </a:extLst>
          </a:blip>
          <a:srcRect t="370" b="6896"/>
          <a:stretch/>
        </p:blipFill>
        <p:spPr>
          <a:xfrm>
            <a:off x="8713926" y="1133605"/>
            <a:ext cx="2930680" cy="3849494"/>
          </a:xfrm>
          <a:prstGeom prst="rect">
            <a:avLst/>
          </a:prstGeom>
          <a:effectLst>
            <a:reflection stA="0" endPos="65000" dist="50800" dir="5400000" sy="-100000" algn="bl" rotWithShape="0"/>
          </a:effectLst>
        </p:spPr>
      </p:pic>
      <p:sp>
        <p:nvSpPr>
          <p:cNvPr id="16" name="Content Placeholder 2"/>
          <p:cNvSpPr txBox="1">
            <a:spLocks/>
          </p:cNvSpPr>
          <p:nvPr/>
        </p:nvSpPr>
        <p:spPr>
          <a:xfrm>
            <a:off x="5439507" y="5196574"/>
            <a:ext cx="6741405" cy="10470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i="1" dirty="0"/>
              <a:t>The LTC Benefit is an acceleration of the death benefit and is not Long-Term Care Insurance (except in LA, where the LTC benefit is Long-Term Care Insurance.) In NY, the LTC benefit is a Convalescent Care Benefit. It begins to pay after 90 days of confinement or services, and to qualify you must meet conditions of eligibility for benefits. The LTC benefits provided by this policy may not cover all of the policyholder’s LTC expenses. Pre-existing condition limitation may apply. Benefits may not be available in all states or may be named differently. Your policy/certificate will contain complete details. You should consult a financial advisor to determine if the long-term care benefits and the retirement benefits provided by this policy are right for you. </a:t>
            </a:r>
            <a:r>
              <a:rPr lang="en-US" sz="1000" i="1" u="sng" dirty="0"/>
              <a:t>This slide does not apply to the states of MA or FL.</a:t>
            </a:r>
          </a:p>
        </p:txBody>
      </p:sp>
      <p:sp>
        <p:nvSpPr>
          <p:cNvPr id="4" name="Slide Number Placeholder 3">
            <a:extLst>
              <a:ext uri="{FF2B5EF4-FFF2-40B4-BE49-F238E27FC236}">
                <a16:creationId xmlns="" xmlns:a16="http://schemas.microsoft.com/office/drawing/2014/main" id="{BD890984-EACC-AA40-8BE4-35306CCBF157}"/>
              </a:ext>
            </a:extLst>
          </p:cNvPr>
          <p:cNvSpPr>
            <a:spLocks noGrp="1"/>
          </p:cNvSpPr>
          <p:nvPr>
            <p:ph type="sldNum" sz="quarter" idx="12"/>
          </p:nvPr>
        </p:nvSpPr>
        <p:spPr/>
        <p:txBody>
          <a:bodyPr/>
          <a:lstStyle/>
          <a:p>
            <a:r>
              <a:rPr lang="en-US"/>
              <a:t>[</a:t>
            </a:r>
            <a:fld id="{7AE4C957-3C63-4C7F-8F09-0C9817055DDE}" type="slidenum">
              <a:rPr lang="en-US" smtClean="0"/>
              <a:pPr/>
              <a:t>12</a:t>
            </a:fld>
            <a:r>
              <a:rPr lang="en-US"/>
              <a:t>]</a:t>
            </a:r>
            <a:endParaRPr lang="en-US" dirty="0"/>
          </a:p>
        </p:txBody>
      </p:sp>
    </p:spTree>
    <p:extLst>
      <p:ext uri="{BB962C8B-B14F-4D97-AF65-F5344CB8AC3E}">
        <p14:creationId xmlns:p14="http://schemas.microsoft.com/office/powerpoint/2010/main" val="207777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84696" y="312157"/>
            <a:ext cx="7834393" cy="760344"/>
          </a:xfrm>
        </p:spPr>
        <p:txBody>
          <a:bodyPr>
            <a:normAutofit fontScale="90000"/>
          </a:bodyPr>
          <a:lstStyle/>
          <a:p>
            <a:r>
              <a:rPr lang="en-US" b="1" dirty="0">
                <a:solidFill>
                  <a:srgbClr val="002060"/>
                </a:solidFill>
              </a:rPr>
              <a:t>Let’s say Charlie has a $50,000 policy.</a:t>
            </a:r>
          </a:p>
        </p:txBody>
      </p:sp>
      <p:sp>
        <p:nvSpPr>
          <p:cNvPr id="5" name="Text Placeholder 7"/>
          <p:cNvSpPr>
            <a:spLocks noGrp="1"/>
          </p:cNvSpPr>
          <p:nvPr>
            <p:ph type="body" sz="quarter" idx="13"/>
          </p:nvPr>
        </p:nvSpPr>
        <p:spPr>
          <a:xfrm>
            <a:off x="884696" y="1072501"/>
            <a:ext cx="6043046" cy="624871"/>
          </a:xfrm>
        </p:spPr>
        <p:txBody>
          <a:bodyPr>
            <a:normAutofit fontScale="92500"/>
          </a:bodyPr>
          <a:lstStyle/>
          <a:p>
            <a:r>
              <a:rPr lang="en-US" dirty="0"/>
              <a:t>What would his long-term care benefits look like?</a:t>
            </a:r>
          </a:p>
        </p:txBody>
      </p:sp>
      <p:sp>
        <p:nvSpPr>
          <p:cNvPr id="2" name="Rectangle 1"/>
          <p:cNvSpPr/>
          <p:nvPr/>
        </p:nvSpPr>
        <p:spPr>
          <a:xfrm>
            <a:off x="2965992" y="1677865"/>
            <a:ext cx="6017370" cy="3170099"/>
          </a:xfrm>
          <a:prstGeom prst="rect">
            <a:avLst/>
          </a:prstGeom>
        </p:spPr>
        <p:txBody>
          <a:bodyPr wrap="square">
            <a:spAutoFit/>
          </a:bodyPr>
          <a:lstStyle/>
          <a:p>
            <a:endParaRPr lang="en-US" sz="2000" dirty="0">
              <a:solidFill>
                <a:schemeClr val="tx1">
                  <a:lumMod val="50000"/>
                  <a:lumOff val="50000"/>
                </a:schemeClr>
              </a:solidFill>
            </a:endParaRPr>
          </a:p>
          <a:p>
            <a:r>
              <a:rPr lang="en-US" sz="2000" dirty="0">
                <a:solidFill>
                  <a:schemeClr val="tx1">
                    <a:lumMod val="50000"/>
                    <a:lumOff val="50000"/>
                  </a:schemeClr>
                </a:solidFill>
              </a:rPr>
              <a:t>Charlie could collect </a:t>
            </a:r>
            <a:r>
              <a:rPr lang="en-US" sz="2000" b="1" dirty="0">
                <a:solidFill>
                  <a:schemeClr val="tx1">
                    <a:lumMod val="50000"/>
                    <a:lumOff val="50000"/>
                  </a:schemeClr>
                </a:solidFill>
              </a:rPr>
              <a:t>$2,000 per month</a:t>
            </a:r>
            <a:r>
              <a:rPr lang="en-US" sz="2000" dirty="0">
                <a:solidFill>
                  <a:schemeClr val="tx1">
                    <a:lumMod val="50000"/>
                    <a:lumOff val="50000"/>
                  </a:schemeClr>
                </a:solidFill>
              </a:rPr>
              <a:t> (4% of his death benefit) for </a:t>
            </a:r>
            <a:r>
              <a:rPr lang="en-US" sz="2000" b="1" dirty="0">
                <a:solidFill>
                  <a:schemeClr val="tx1">
                    <a:lumMod val="50000"/>
                    <a:lumOff val="50000"/>
                  </a:schemeClr>
                </a:solidFill>
              </a:rPr>
              <a:t>up to 25 months</a:t>
            </a:r>
            <a:r>
              <a:rPr lang="en-US" sz="2000" dirty="0">
                <a:solidFill>
                  <a:schemeClr val="tx1">
                    <a:lumMod val="50000"/>
                    <a:lumOff val="50000"/>
                  </a:schemeClr>
                </a:solidFill>
              </a:rPr>
              <a:t> to help pay for long-term care services.</a:t>
            </a:r>
          </a:p>
          <a:p>
            <a:r>
              <a:rPr lang="en-US" sz="2000" dirty="0">
                <a:solidFill>
                  <a:schemeClr val="tx1">
                    <a:lumMod val="50000"/>
                    <a:lumOff val="50000"/>
                  </a:schemeClr>
                </a:solidFill>
              </a:rPr>
              <a:t/>
            </a:r>
            <a:br>
              <a:rPr lang="en-US" sz="2000" dirty="0">
                <a:solidFill>
                  <a:schemeClr val="tx1">
                    <a:lumMod val="50000"/>
                    <a:lumOff val="50000"/>
                  </a:schemeClr>
                </a:solidFill>
              </a:rPr>
            </a:br>
            <a:r>
              <a:rPr lang="en-US" sz="2000" dirty="0">
                <a:solidFill>
                  <a:schemeClr val="tx1">
                    <a:lumMod val="50000"/>
                    <a:lumOff val="50000"/>
                  </a:schemeClr>
                </a:solidFill>
              </a:rPr>
              <a:t/>
            </a:r>
            <a:br>
              <a:rPr lang="en-US" sz="2000" dirty="0">
                <a:solidFill>
                  <a:schemeClr val="tx1">
                    <a:lumMod val="50000"/>
                    <a:lumOff val="50000"/>
                  </a:schemeClr>
                </a:solidFill>
              </a:rPr>
            </a:br>
            <a:r>
              <a:rPr lang="en-US" sz="2000" dirty="0">
                <a:solidFill>
                  <a:schemeClr val="tx1">
                    <a:lumMod val="50000"/>
                    <a:lumOff val="50000"/>
                  </a:schemeClr>
                </a:solidFill>
              </a:rPr>
              <a:t>Plus, with </a:t>
            </a:r>
            <a:r>
              <a:rPr lang="en-US" sz="2000" b="1" dirty="0">
                <a:solidFill>
                  <a:schemeClr val="tx1">
                    <a:lumMod val="50000"/>
                    <a:lumOff val="50000"/>
                  </a:schemeClr>
                </a:solidFill>
              </a:rPr>
              <a:t>extension of benefits</a:t>
            </a:r>
            <a:r>
              <a:rPr lang="en-US" sz="2000" dirty="0">
                <a:solidFill>
                  <a:schemeClr val="tx1">
                    <a:lumMod val="50000"/>
                    <a:lumOff val="50000"/>
                  </a:schemeClr>
                </a:solidFill>
              </a:rPr>
              <a:t>, Charlie is eligible to collect </a:t>
            </a:r>
            <a:r>
              <a:rPr lang="en-US" sz="2000" b="1" dirty="0">
                <a:solidFill>
                  <a:schemeClr val="tx1">
                    <a:lumMod val="50000"/>
                    <a:lumOff val="50000"/>
                  </a:schemeClr>
                </a:solidFill>
              </a:rPr>
              <a:t>$2,000 per month</a:t>
            </a:r>
            <a:r>
              <a:rPr lang="en-US" sz="2000" dirty="0">
                <a:solidFill>
                  <a:schemeClr val="tx1">
                    <a:lumMod val="50000"/>
                    <a:lumOff val="50000"/>
                  </a:schemeClr>
                </a:solidFill>
              </a:rPr>
              <a:t> for up to an </a:t>
            </a:r>
            <a:r>
              <a:rPr lang="en-US" sz="2000" b="1" dirty="0">
                <a:solidFill>
                  <a:schemeClr val="tx1">
                    <a:lumMod val="50000"/>
                    <a:lumOff val="50000"/>
                  </a:schemeClr>
                </a:solidFill>
              </a:rPr>
              <a:t>extra 25 months</a:t>
            </a:r>
            <a:r>
              <a:rPr lang="en-US" sz="2000" dirty="0">
                <a:solidFill>
                  <a:schemeClr val="tx1">
                    <a:lumMod val="50000"/>
                    <a:lumOff val="50000"/>
                  </a:schemeClr>
                </a:solidFill>
              </a:rPr>
              <a:t> (50 months total). This </a:t>
            </a:r>
            <a:r>
              <a:rPr lang="en-US" sz="2000" b="1" dirty="0">
                <a:solidFill>
                  <a:schemeClr val="tx1">
                    <a:lumMod val="50000"/>
                    <a:lumOff val="50000"/>
                  </a:schemeClr>
                </a:solidFill>
              </a:rPr>
              <a:t>doubles</a:t>
            </a:r>
            <a:r>
              <a:rPr lang="en-US" sz="2000" dirty="0">
                <a:solidFill>
                  <a:schemeClr val="tx1">
                    <a:lumMod val="50000"/>
                    <a:lumOff val="50000"/>
                  </a:schemeClr>
                </a:solidFill>
              </a:rPr>
              <a:t> Charlie’s potential benefits!</a:t>
            </a:r>
          </a:p>
        </p:txBody>
      </p:sp>
      <p:sp>
        <p:nvSpPr>
          <p:cNvPr id="10" name="Rectangle 9"/>
          <p:cNvSpPr/>
          <p:nvPr/>
        </p:nvSpPr>
        <p:spPr>
          <a:xfrm>
            <a:off x="0" y="2083465"/>
            <a:ext cx="3631542"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$50,000</a:t>
            </a:r>
          </a:p>
        </p:txBody>
      </p:sp>
      <p:sp>
        <p:nvSpPr>
          <p:cNvPr id="12" name="Rectangle 11"/>
          <p:cNvSpPr/>
          <p:nvPr/>
        </p:nvSpPr>
        <p:spPr>
          <a:xfrm>
            <a:off x="0" y="3637591"/>
            <a:ext cx="3631542"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$50,000</a:t>
            </a:r>
          </a:p>
        </p:txBody>
      </p:sp>
      <p:sp>
        <p:nvSpPr>
          <p:cNvPr id="14" name="Rectangle 13"/>
          <p:cNvSpPr/>
          <p:nvPr/>
        </p:nvSpPr>
        <p:spPr>
          <a:xfrm>
            <a:off x="-1" y="5284448"/>
            <a:ext cx="3631543" cy="707886"/>
          </a:xfrm>
          <a:prstGeom prst="rect">
            <a:avLst/>
          </a:prstGeom>
          <a:noFill/>
        </p:spPr>
        <p:txBody>
          <a:bodyPr wrap="square" lIns="91440" tIns="45720" rIns="91440" bIns="45720">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$100,000 </a:t>
            </a:r>
          </a:p>
        </p:txBody>
      </p:sp>
      <p:sp>
        <p:nvSpPr>
          <p:cNvPr id="15" name="Rectangle 14"/>
          <p:cNvSpPr/>
          <p:nvPr/>
        </p:nvSpPr>
        <p:spPr>
          <a:xfrm>
            <a:off x="3105476" y="5457090"/>
            <a:ext cx="5747934" cy="400110"/>
          </a:xfrm>
          <a:prstGeom prst="rect">
            <a:avLst/>
          </a:prstGeom>
        </p:spPr>
        <p:txBody>
          <a:bodyPr wrap="square">
            <a:spAutoFit/>
          </a:bodyPr>
          <a:lstStyle/>
          <a:p>
            <a:r>
              <a:rPr lang="en-US" sz="2000" b="1" dirty="0"/>
              <a:t>maximum benefit!</a:t>
            </a:r>
          </a:p>
        </p:txBody>
      </p:sp>
      <p:cxnSp>
        <p:nvCxnSpPr>
          <p:cNvPr id="19" name="Straight Connector 18"/>
          <p:cNvCxnSpPr/>
          <p:nvPr/>
        </p:nvCxnSpPr>
        <p:spPr>
          <a:xfrm flipV="1">
            <a:off x="746046" y="4957860"/>
            <a:ext cx="2313992" cy="1781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96094" y="2855211"/>
            <a:ext cx="413896" cy="646331"/>
          </a:xfrm>
          <a:prstGeom prst="rect">
            <a:avLst/>
          </a:prstGeom>
          <a:noFill/>
        </p:spPr>
        <p:txBody>
          <a:bodyPr wrap="none" rtlCol="0">
            <a:spAutoFit/>
          </a:bodyPr>
          <a:lstStyle/>
          <a:p>
            <a:r>
              <a:rPr lang="en-US" sz="3600" b="1" dirty="0"/>
              <a:t>+</a:t>
            </a:r>
          </a:p>
        </p:txBody>
      </p:sp>
      <p:pic>
        <p:nvPicPr>
          <p:cNvPr id="13" name="Picture Placeholder 2">
            <a:extLst>
              <a:ext uri="{FF2B5EF4-FFF2-40B4-BE49-F238E27FC236}">
                <a16:creationId xmlns="" xmlns:a16="http://schemas.microsoft.com/office/drawing/2014/main" id="{C250EE4E-AB12-784F-A689-4903D164B85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550" b="99876" l="4586" r="95234"/>
                    </a14:imgEffect>
                  </a14:imgLayer>
                </a14:imgProps>
              </a:ext>
              <a:ext uri="{28A0092B-C50C-407E-A947-70E740481C1C}">
                <a14:useLocalDpi xmlns:a14="http://schemas.microsoft.com/office/drawing/2010/main" val="0"/>
              </a:ext>
            </a:extLst>
          </a:blip>
          <a:srcRect t="370" b="6896"/>
          <a:stretch/>
        </p:blipFill>
        <p:spPr>
          <a:xfrm>
            <a:off x="8713926" y="1133605"/>
            <a:ext cx="2930680" cy="3849494"/>
          </a:xfrm>
          <a:prstGeom prst="rect">
            <a:avLst/>
          </a:prstGeom>
          <a:effectLst>
            <a:reflection stA="0" endPos="65000" dist="50800" dir="5400000" sy="-100000" algn="bl" rotWithShape="0"/>
          </a:effectLst>
        </p:spPr>
      </p:pic>
      <p:sp>
        <p:nvSpPr>
          <p:cNvPr id="16" name="Content Placeholder 2"/>
          <p:cNvSpPr txBox="1">
            <a:spLocks/>
          </p:cNvSpPr>
          <p:nvPr/>
        </p:nvSpPr>
        <p:spPr>
          <a:xfrm>
            <a:off x="5439507" y="5196574"/>
            <a:ext cx="6741405" cy="10470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i="1" dirty="0"/>
              <a:t>The LTC Benefit is an acceleration of the death benefit and is not Long-Term Care Insurance (except in LA, where the LTC benefit is Long-Term Care Insurance.) In NY, the LTC benefit is a Convalescent Care Benefit. It begins to pay after 90 days of confinement or services, and to qualify you must meet conditions of eligibility for benefits. The LTC benefits provided by this policy may not cover all of the policyholder’s LTC expenses. Pre-existing condition limitation may apply. Benefits may not be available in all states or may be named differently. Your policy/certificate will contain complete details. You should consult a financial advisor to determine if the long-term care benefits and the retirement benefits provided by this policy are right for you. </a:t>
            </a:r>
            <a:r>
              <a:rPr lang="en-US" sz="1000" i="1" u="sng" dirty="0"/>
              <a:t>This slide does not apply to the states of MA or FL.</a:t>
            </a:r>
          </a:p>
        </p:txBody>
      </p:sp>
      <p:sp>
        <p:nvSpPr>
          <p:cNvPr id="4" name="Slide Number Placeholder 3">
            <a:extLst>
              <a:ext uri="{FF2B5EF4-FFF2-40B4-BE49-F238E27FC236}">
                <a16:creationId xmlns="" xmlns:a16="http://schemas.microsoft.com/office/drawing/2014/main" id="{C6C39B7B-7C90-0240-8EA7-C603906A759A}"/>
              </a:ext>
            </a:extLst>
          </p:cNvPr>
          <p:cNvSpPr>
            <a:spLocks noGrp="1"/>
          </p:cNvSpPr>
          <p:nvPr>
            <p:ph type="sldNum" sz="quarter" idx="12"/>
          </p:nvPr>
        </p:nvSpPr>
        <p:spPr/>
        <p:txBody>
          <a:bodyPr/>
          <a:lstStyle/>
          <a:p>
            <a:r>
              <a:rPr lang="en-US"/>
              <a:t>[</a:t>
            </a:r>
            <a:fld id="{7AE4C957-3C63-4C7F-8F09-0C9817055DDE}" type="slidenum">
              <a:rPr lang="en-US" smtClean="0"/>
              <a:pPr/>
              <a:t>13</a:t>
            </a:fld>
            <a:r>
              <a:rPr lang="en-US"/>
              <a:t>]</a:t>
            </a:r>
            <a:endParaRPr lang="en-US" dirty="0"/>
          </a:p>
        </p:txBody>
      </p:sp>
    </p:spTree>
    <p:extLst>
      <p:ext uri="{BB962C8B-B14F-4D97-AF65-F5344CB8AC3E}">
        <p14:creationId xmlns:p14="http://schemas.microsoft.com/office/powerpoint/2010/main" val="2663566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84696" y="312157"/>
            <a:ext cx="7834393" cy="760344"/>
          </a:xfrm>
        </p:spPr>
        <p:txBody>
          <a:bodyPr>
            <a:normAutofit fontScale="90000"/>
          </a:bodyPr>
          <a:lstStyle/>
          <a:p>
            <a:r>
              <a:rPr lang="en-US" b="1" dirty="0">
                <a:solidFill>
                  <a:srgbClr val="002060"/>
                </a:solidFill>
              </a:rPr>
              <a:t>Let’s say Charlie has a $50,000 policy.</a:t>
            </a:r>
          </a:p>
        </p:txBody>
      </p:sp>
      <p:sp>
        <p:nvSpPr>
          <p:cNvPr id="5" name="Text Placeholder 7"/>
          <p:cNvSpPr>
            <a:spLocks noGrp="1"/>
          </p:cNvSpPr>
          <p:nvPr>
            <p:ph type="body" sz="quarter" idx="13"/>
          </p:nvPr>
        </p:nvSpPr>
        <p:spPr>
          <a:xfrm>
            <a:off x="884696" y="1072501"/>
            <a:ext cx="6043046" cy="624871"/>
          </a:xfrm>
        </p:spPr>
        <p:txBody>
          <a:bodyPr>
            <a:normAutofit fontScale="92500"/>
          </a:bodyPr>
          <a:lstStyle/>
          <a:p>
            <a:r>
              <a:rPr lang="en-US" dirty="0"/>
              <a:t>What would his long-term care benefits look like?</a:t>
            </a:r>
          </a:p>
        </p:txBody>
      </p:sp>
      <p:sp>
        <p:nvSpPr>
          <p:cNvPr id="2" name="Rectangle 1"/>
          <p:cNvSpPr/>
          <p:nvPr/>
        </p:nvSpPr>
        <p:spPr>
          <a:xfrm>
            <a:off x="1582036" y="2853693"/>
            <a:ext cx="5747934" cy="1015663"/>
          </a:xfrm>
          <a:prstGeom prst="rect">
            <a:avLst/>
          </a:prstGeom>
        </p:spPr>
        <p:txBody>
          <a:bodyPr wrap="square">
            <a:spAutoFit/>
          </a:bodyPr>
          <a:lstStyle/>
          <a:p>
            <a:r>
              <a:rPr lang="en-US" sz="2000" dirty="0">
                <a:solidFill>
                  <a:schemeClr val="tx1">
                    <a:lumMod val="50000"/>
                    <a:lumOff val="50000"/>
                  </a:schemeClr>
                </a:solidFill>
              </a:rPr>
              <a:t>Charlie could collect </a:t>
            </a:r>
            <a:r>
              <a:rPr lang="en-US" sz="2000" b="1" dirty="0">
                <a:solidFill>
                  <a:schemeClr val="tx1">
                    <a:lumMod val="50000"/>
                    <a:lumOff val="50000"/>
                  </a:schemeClr>
                </a:solidFill>
              </a:rPr>
              <a:t>$2,000 per month</a:t>
            </a:r>
            <a:r>
              <a:rPr lang="en-US" sz="2000" dirty="0">
                <a:solidFill>
                  <a:schemeClr val="tx1">
                    <a:lumMod val="50000"/>
                    <a:lumOff val="50000"/>
                  </a:schemeClr>
                </a:solidFill>
              </a:rPr>
              <a:t> (4% of his death benefit) for </a:t>
            </a:r>
            <a:r>
              <a:rPr lang="en-US" sz="2000" b="1" dirty="0">
                <a:solidFill>
                  <a:schemeClr val="tx1">
                    <a:lumMod val="50000"/>
                    <a:lumOff val="50000"/>
                  </a:schemeClr>
                </a:solidFill>
              </a:rPr>
              <a:t>up to 25 months</a:t>
            </a:r>
            <a:r>
              <a:rPr lang="en-US" sz="2000" dirty="0">
                <a:solidFill>
                  <a:schemeClr val="tx1">
                    <a:lumMod val="50000"/>
                    <a:lumOff val="50000"/>
                  </a:schemeClr>
                </a:solidFill>
              </a:rPr>
              <a:t> to help pay for long-term care services.</a:t>
            </a:r>
          </a:p>
        </p:txBody>
      </p:sp>
      <p:sp>
        <p:nvSpPr>
          <p:cNvPr id="10" name="Rectangle 9"/>
          <p:cNvSpPr/>
          <p:nvPr/>
        </p:nvSpPr>
        <p:spPr>
          <a:xfrm>
            <a:off x="2248930" y="1780913"/>
            <a:ext cx="3631542"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$2,000/month</a:t>
            </a:r>
          </a:p>
        </p:txBody>
      </p:sp>
      <p:sp>
        <p:nvSpPr>
          <p:cNvPr id="8" name="Rectangle 7"/>
          <p:cNvSpPr/>
          <p:nvPr/>
        </p:nvSpPr>
        <p:spPr>
          <a:xfrm>
            <a:off x="1054722" y="4234250"/>
            <a:ext cx="3631543" cy="707886"/>
          </a:xfrm>
          <a:prstGeom prst="rect">
            <a:avLst/>
          </a:prstGeom>
          <a:noFill/>
        </p:spPr>
        <p:txBody>
          <a:bodyPr wrap="square" lIns="91440" tIns="45720" rIns="91440" bIns="45720">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$50,000 </a:t>
            </a:r>
          </a:p>
        </p:txBody>
      </p:sp>
      <p:sp>
        <p:nvSpPr>
          <p:cNvPr id="11" name="Rectangle 10"/>
          <p:cNvSpPr/>
          <p:nvPr/>
        </p:nvSpPr>
        <p:spPr>
          <a:xfrm>
            <a:off x="4160199" y="4406892"/>
            <a:ext cx="5747934" cy="400110"/>
          </a:xfrm>
          <a:prstGeom prst="rect">
            <a:avLst/>
          </a:prstGeom>
        </p:spPr>
        <p:txBody>
          <a:bodyPr wrap="square">
            <a:spAutoFit/>
          </a:bodyPr>
          <a:lstStyle/>
          <a:p>
            <a:r>
              <a:rPr lang="en-US" sz="2000" b="1" dirty="0"/>
              <a:t>maximum benefit</a:t>
            </a:r>
          </a:p>
        </p:txBody>
      </p:sp>
      <p:pic>
        <p:nvPicPr>
          <p:cNvPr id="12" name="Picture Placeholder 2">
            <a:extLst>
              <a:ext uri="{FF2B5EF4-FFF2-40B4-BE49-F238E27FC236}">
                <a16:creationId xmlns="" xmlns:a16="http://schemas.microsoft.com/office/drawing/2014/main" id="{C250EE4E-AB12-784F-A689-4903D164B85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550" b="99876" l="4586" r="95234"/>
                    </a14:imgEffect>
                  </a14:imgLayer>
                </a14:imgProps>
              </a:ext>
              <a:ext uri="{28A0092B-C50C-407E-A947-70E740481C1C}">
                <a14:useLocalDpi xmlns:a14="http://schemas.microsoft.com/office/drawing/2010/main" val="0"/>
              </a:ext>
            </a:extLst>
          </a:blip>
          <a:srcRect t="370" b="6896"/>
          <a:stretch/>
        </p:blipFill>
        <p:spPr>
          <a:xfrm>
            <a:off x="8713926" y="1133605"/>
            <a:ext cx="2930680" cy="3849494"/>
          </a:xfrm>
          <a:prstGeom prst="rect">
            <a:avLst/>
          </a:prstGeom>
          <a:effectLst>
            <a:reflection stA="0" endPos="65000" dist="50800" dir="5400000" sy="-100000" algn="bl" rotWithShape="0"/>
          </a:effectLst>
        </p:spPr>
      </p:pic>
      <p:sp>
        <p:nvSpPr>
          <p:cNvPr id="13" name="Content Placeholder 2"/>
          <p:cNvSpPr txBox="1">
            <a:spLocks/>
          </p:cNvSpPr>
          <p:nvPr/>
        </p:nvSpPr>
        <p:spPr>
          <a:xfrm>
            <a:off x="5439507" y="5196574"/>
            <a:ext cx="6741405" cy="10470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i="1" dirty="0"/>
              <a:t>The LTC Benefit is an acceleration of the death benefit and is not Long-Term Care Insurance (except in LA, where the LTC benefit is Long-Term Care Insurance.) In NY, the LTC benefit is a Convalescent Care Benefit. It begins to pay after 90 days of confinement or services, and to qualify you must meet conditions of eligibility for benefits. The LTC benefits provided by this policy may not cover all of the policyholder’s LTC expenses. Pre-existing condition limitation may apply. Benefits may not be available in all states or may be named differently. Your policy/certificate will contain complete details. You should consult a financial advisor to determine if the long-term care benefits and the retirement benefits provided by this policy are right for you. </a:t>
            </a:r>
            <a:r>
              <a:rPr lang="en-US" sz="1000" i="1" u="sng" dirty="0"/>
              <a:t>This slide does not apply to the states of MA or FL.</a:t>
            </a:r>
          </a:p>
        </p:txBody>
      </p:sp>
      <p:sp>
        <p:nvSpPr>
          <p:cNvPr id="4" name="Slide Number Placeholder 3">
            <a:extLst>
              <a:ext uri="{FF2B5EF4-FFF2-40B4-BE49-F238E27FC236}">
                <a16:creationId xmlns="" xmlns:a16="http://schemas.microsoft.com/office/drawing/2014/main" id="{7DBDA532-1101-5A45-96F1-B213EC1EC01F}"/>
              </a:ext>
            </a:extLst>
          </p:cNvPr>
          <p:cNvSpPr>
            <a:spLocks noGrp="1"/>
          </p:cNvSpPr>
          <p:nvPr>
            <p:ph type="sldNum" sz="quarter" idx="12"/>
          </p:nvPr>
        </p:nvSpPr>
        <p:spPr/>
        <p:txBody>
          <a:bodyPr/>
          <a:lstStyle/>
          <a:p>
            <a:r>
              <a:rPr lang="en-US"/>
              <a:t>[</a:t>
            </a:r>
            <a:fld id="{7AE4C957-3C63-4C7F-8F09-0C9817055DDE}" type="slidenum">
              <a:rPr lang="en-US" smtClean="0"/>
              <a:pPr/>
              <a:t>14</a:t>
            </a:fld>
            <a:r>
              <a:rPr lang="en-US"/>
              <a:t>]</a:t>
            </a:r>
            <a:endParaRPr lang="en-US" dirty="0"/>
          </a:p>
        </p:txBody>
      </p:sp>
    </p:spTree>
    <p:extLst>
      <p:ext uri="{BB962C8B-B14F-4D97-AF65-F5344CB8AC3E}">
        <p14:creationId xmlns:p14="http://schemas.microsoft.com/office/powerpoint/2010/main" val="1621492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5992" y="1677865"/>
            <a:ext cx="5747934" cy="2862322"/>
          </a:xfrm>
          <a:prstGeom prst="rect">
            <a:avLst/>
          </a:prstGeom>
        </p:spPr>
        <p:txBody>
          <a:bodyPr wrap="square">
            <a:spAutoFit/>
          </a:bodyPr>
          <a:lstStyle/>
          <a:p>
            <a:endParaRPr lang="en-US" sz="2000" dirty="0">
              <a:solidFill>
                <a:schemeClr val="tx1">
                  <a:lumMod val="50000"/>
                  <a:lumOff val="50000"/>
                </a:schemeClr>
              </a:solidFill>
            </a:endParaRPr>
          </a:p>
          <a:p>
            <a:r>
              <a:rPr lang="en-US" sz="2000" dirty="0">
                <a:solidFill>
                  <a:schemeClr val="tx1">
                    <a:lumMod val="50000"/>
                    <a:lumOff val="50000"/>
                  </a:schemeClr>
                </a:solidFill>
              </a:rPr>
              <a:t>Charlie could collect </a:t>
            </a:r>
            <a:r>
              <a:rPr lang="en-US" sz="2000" b="1" dirty="0">
                <a:solidFill>
                  <a:schemeClr val="tx1">
                    <a:lumMod val="50000"/>
                    <a:lumOff val="50000"/>
                  </a:schemeClr>
                </a:solidFill>
              </a:rPr>
              <a:t>$2,000 per month</a:t>
            </a:r>
            <a:r>
              <a:rPr lang="en-US" sz="2000" dirty="0">
                <a:solidFill>
                  <a:schemeClr val="tx1">
                    <a:lumMod val="50000"/>
                    <a:lumOff val="50000"/>
                  </a:schemeClr>
                </a:solidFill>
              </a:rPr>
              <a:t> (4% of his death benefit) for </a:t>
            </a:r>
            <a:r>
              <a:rPr lang="en-US" sz="2000" b="1" dirty="0">
                <a:solidFill>
                  <a:schemeClr val="tx1">
                    <a:lumMod val="50000"/>
                    <a:lumOff val="50000"/>
                  </a:schemeClr>
                </a:solidFill>
              </a:rPr>
              <a:t>up to 25 months</a:t>
            </a:r>
            <a:r>
              <a:rPr lang="en-US" sz="2000" dirty="0">
                <a:solidFill>
                  <a:schemeClr val="tx1">
                    <a:lumMod val="50000"/>
                    <a:lumOff val="50000"/>
                  </a:schemeClr>
                </a:solidFill>
              </a:rPr>
              <a:t> to help pay for long-term care services.</a:t>
            </a:r>
          </a:p>
          <a:p>
            <a:r>
              <a:rPr lang="en-US" sz="2000" dirty="0">
                <a:solidFill>
                  <a:schemeClr val="tx1">
                    <a:lumMod val="50000"/>
                    <a:lumOff val="50000"/>
                  </a:schemeClr>
                </a:solidFill>
              </a:rPr>
              <a:t/>
            </a:r>
            <a:br>
              <a:rPr lang="en-US" sz="2000" dirty="0">
                <a:solidFill>
                  <a:schemeClr val="tx1">
                    <a:lumMod val="50000"/>
                    <a:lumOff val="50000"/>
                  </a:schemeClr>
                </a:solidFill>
              </a:rPr>
            </a:br>
            <a:r>
              <a:rPr lang="en-US" sz="2000" dirty="0">
                <a:solidFill>
                  <a:schemeClr val="tx1">
                    <a:lumMod val="50000"/>
                    <a:lumOff val="50000"/>
                  </a:schemeClr>
                </a:solidFill>
              </a:rPr>
              <a:t/>
            </a:r>
            <a:br>
              <a:rPr lang="en-US" sz="2000" dirty="0">
                <a:solidFill>
                  <a:schemeClr val="tx1">
                    <a:lumMod val="50000"/>
                    <a:lumOff val="50000"/>
                  </a:schemeClr>
                </a:solidFill>
              </a:rPr>
            </a:br>
            <a:r>
              <a:rPr lang="en-US" sz="2000" dirty="0">
                <a:solidFill>
                  <a:schemeClr val="tx1">
                    <a:lumMod val="50000"/>
                    <a:lumOff val="50000"/>
                  </a:schemeClr>
                </a:solidFill>
              </a:rPr>
              <a:t>Plus, with </a:t>
            </a:r>
            <a:r>
              <a:rPr lang="en-US" sz="2000" b="1" dirty="0">
                <a:solidFill>
                  <a:schemeClr val="tx1">
                    <a:lumMod val="50000"/>
                    <a:lumOff val="50000"/>
                  </a:schemeClr>
                </a:solidFill>
              </a:rPr>
              <a:t>benefit restoration</a:t>
            </a:r>
            <a:r>
              <a:rPr lang="en-US" sz="2000" dirty="0">
                <a:solidFill>
                  <a:schemeClr val="tx1">
                    <a:lumMod val="50000"/>
                    <a:lumOff val="50000"/>
                  </a:schemeClr>
                </a:solidFill>
              </a:rPr>
              <a:t>, Charlie’s full death benefit is still available for his beneficiaries. This </a:t>
            </a:r>
            <a:r>
              <a:rPr lang="en-US" sz="2000" b="1" dirty="0">
                <a:solidFill>
                  <a:schemeClr val="tx1">
                    <a:lumMod val="50000"/>
                    <a:lumOff val="50000"/>
                  </a:schemeClr>
                </a:solidFill>
              </a:rPr>
              <a:t>doubles</a:t>
            </a:r>
            <a:r>
              <a:rPr lang="en-US" sz="2000" dirty="0">
                <a:solidFill>
                  <a:schemeClr val="tx1">
                    <a:lumMod val="50000"/>
                    <a:lumOff val="50000"/>
                  </a:schemeClr>
                </a:solidFill>
              </a:rPr>
              <a:t> Charlie’s potential benefits!</a:t>
            </a:r>
          </a:p>
        </p:txBody>
      </p:sp>
      <p:sp>
        <p:nvSpPr>
          <p:cNvPr id="10" name="Rectangle 9"/>
          <p:cNvSpPr/>
          <p:nvPr/>
        </p:nvSpPr>
        <p:spPr>
          <a:xfrm>
            <a:off x="0" y="2083465"/>
            <a:ext cx="3631542"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$50,000</a:t>
            </a:r>
          </a:p>
        </p:txBody>
      </p:sp>
      <p:sp>
        <p:nvSpPr>
          <p:cNvPr id="12" name="Rectangle 11"/>
          <p:cNvSpPr/>
          <p:nvPr/>
        </p:nvSpPr>
        <p:spPr>
          <a:xfrm>
            <a:off x="0" y="3637591"/>
            <a:ext cx="3631542"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$50,000</a:t>
            </a:r>
          </a:p>
        </p:txBody>
      </p:sp>
      <p:sp>
        <p:nvSpPr>
          <p:cNvPr id="14" name="Rectangle 13"/>
          <p:cNvSpPr/>
          <p:nvPr/>
        </p:nvSpPr>
        <p:spPr>
          <a:xfrm>
            <a:off x="-1" y="5284448"/>
            <a:ext cx="3631543" cy="707886"/>
          </a:xfrm>
          <a:prstGeom prst="rect">
            <a:avLst/>
          </a:prstGeom>
          <a:noFill/>
        </p:spPr>
        <p:txBody>
          <a:bodyPr wrap="square" lIns="91440" tIns="45720" rIns="91440" bIns="45720">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$100,000 </a:t>
            </a:r>
          </a:p>
        </p:txBody>
      </p:sp>
      <p:sp>
        <p:nvSpPr>
          <p:cNvPr id="15" name="Rectangle 14"/>
          <p:cNvSpPr/>
          <p:nvPr/>
        </p:nvSpPr>
        <p:spPr>
          <a:xfrm>
            <a:off x="3105476" y="5457090"/>
            <a:ext cx="5747934" cy="400110"/>
          </a:xfrm>
          <a:prstGeom prst="rect">
            <a:avLst/>
          </a:prstGeom>
        </p:spPr>
        <p:txBody>
          <a:bodyPr wrap="square">
            <a:spAutoFit/>
          </a:bodyPr>
          <a:lstStyle/>
          <a:p>
            <a:r>
              <a:rPr lang="en-US" sz="2000" b="1" dirty="0"/>
              <a:t>maximum benefit!</a:t>
            </a:r>
          </a:p>
        </p:txBody>
      </p:sp>
      <p:cxnSp>
        <p:nvCxnSpPr>
          <p:cNvPr id="19" name="Straight Connector 18"/>
          <p:cNvCxnSpPr/>
          <p:nvPr/>
        </p:nvCxnSpPr>
        <p:spPr>
          <a:xfrm flipV="1">
            <a:off x="746046" y="4957860"/>
            <a:ext cx="2313992" cy="1781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96094" y="2855211"/>
            <a:ext cx="413896" cy="646331"/>
          </a:xfrm>
          <a:prstGeom prst="rect">
            <a:avLst/>
          </a:prstGeom>
          <a:noFill/>
        </p:spPr>
        <p:txBody>
          <a:bodyPr wrap="none" rtlCol="0">
            <a:spAutoFit/>
          </a:bodyPr>
          <a:lstStyle/>
          <a:p>
            <a:r>
              <a:rPr lang="en-US" sz="3600" b="1" dirty="0"/>
              <a:t>+</a:t>
            </a:r>
          </a:p>
        </p:txBody>
      </p:sp>
      <p:pic>
        <p:nvPicPr>
          <p:cNvPr id="18" name="Picture Placeholder 2">
            <a:extLst>
              <a:ext uri="{FF2B5EF4-FFF2-40B4-BE49-F238E27FC236}">
                <a16:creationId xmlns="" xmlns:a16="http://schemas.microsoft.com/office/drawing/2014/main" id="{C250EE4E-AB12-784F-A689-4903D164B85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550" b="99876" l="4586" r="95234"/>
                    </a14:imgEffect>
                  </a14:imgLayer>
                </a14:imgProps>
              </a:ext>
              <a:ext uri="{28A0092B-C50C-407E-A947-70E740481C1C}">
                <a14:useLocalDpi xmlns:a14="http://schemas.microsoft.com/office/drawing/2010/main" val="0"/>
              </a:ext>
            </a:extLst>
          </a:blip>
          <a:srcRect t="370" b="6896"/>
          <a:stretch/>
        </p:blipFill>
        <p:spPr>
          <a:xfrm>
            <a:off x="8713926" y="1133605"/>
            <a:ext cx="2930680" cy="3849494"/>
          </a:xfrm>
          <a:prstGeom prst="rect">
            <a:avLst/>
          </a:prstGeom>
          <a:effectLst>
            <a:reflection stA="0" endPos="65000" dist="50800" dir="5400000" sy="-100000" algn="bl" rotWithShape="0"/>
          </a:effectLst>
        </p:spPr>
      </p:pic>
      <p:sp>
        <p:nvSpPr>
          <p:cNvPr id="16" name="Title 1"/>
          <p:cNvSpPr>
            <a:spLocks noGrp="1"/>
          </p:cNvSpPr>
          <p:nvPr>
            <p:ph type="title"/>
          </p:nvPr>
        </p:nvSpPr>
        <p:spPr>
          <a:xfrm>
            <a:off x="884696" y="312157"/>
            <a:ext cx="9828222" cy="760344"/>
          </a:xfrm>
        </p:spPr>
        <p:txBody>
          <a:bodyPr>
            <a:normAutofit fontScale="90000"/>
          </a:bodyPr>
          <a:lstStyle/>
          <a:p>
            <a:r>
              <a:rPr lang="en-US" b="1" dirty="0">
                <a:solidFill>
                  <a:srgbClr val="002060"/>
                </a:solidFill>
              </a:rPr>
              <a:t>Let’s say Charlie has a $50,000 policy in Florida.</a:t>
            </a:r>
          </a:p>
        </p:txBody>
      </p:sp>
      <p:sp>
        <p:nvSpPr>
          <p:cNvPr id="21" name="Text Placeholder 7"/>
          <p:cNvSpPr>
            <a:spLocks noGrp="1"/>
          </p:cNvSpPr>
          <p:nvPr>
            <p:ph type="body" sz="quarter" idx="13"/>
          </p:nvPr>
        </p:nvSpPr>
        <p:spPr>
          <a:xfrm>
            <a:off x="884695" y="1072501"/>
            <a:ext cx="8332297" cy="624871"/>
          </a:xfrm>
        </p:spPr>
        <p:txBody>
          <a:bodyPr>
            <a:normAutofit/>
          </a:bodyPr>
          <a:lstStyle/>
          <a:p>
            <a:r>
              <a:rPr lang="en-US" dirty="0"/>
              <a:t>What would his accelerated death benefit for LTC look like?</a:t>
            </a:r>
          </a:p>
        </p:txBody>
      </p:sp>
      <p:sp>
        <p:nvSpPr>
          <p:cNvPr id="23" name="Content Placeholder 2"/>
          <p:cNvSpPr txBox="1">
            <a:spLocks/>
          </p:cNvSpPr>
          <p:nvPr/>
        </p:nvSpPr>
        <p:spPr>
          <a:xfrm>
            <a:off x="6176603" y="5457090"/>
            <a:ext cx="6015397" cy="660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i="1" dirty="0"/>
              <a:t>In FL, the Accelerated Death Benefit for Long-Term Care Services begins to pay after 90 days of confinement or services, and to qualify you must meet conditions of eligibility for benefits. Pre-existing condition limitation may apply. Your certificate will contain complete details.</a:t>
            </a:r>
          </a:p>
        </p:txBody>
      </p:sp>
      <p:sp>
        <p:nvSpPr>
          <p:cNvPr id="3" name="Slide Number Placeholder 2">
            <a:extLst>
              <a:ext uri="{FF2B5EF4-FFF2-40B4-BE49-F238E27FC236}">
                <a16:creationId xmlns="" xmlns:a16="http://schemas.microsoft.com/office/drawing/2014/main" id="{C51A469D-3D68-7C4E-B484-BECE32E33272}"/>
              </a:ext>
            </a:extLst>
          </p:cNvPr>
          <p:cNvSpPr>
            <a:spLocks noGrp="1"/>
          </p:cNvSpPr>
          <p:nvPr>
            <p:ph type="sldNum" sz="quarter" idx="12"/>
          </p:nvPr>
        </p:nvSpPr>
        <p:spPr/>
        <p:txBody>
          <a:bodyPr/>
          <a:lstStyle/>
          <a:p>
            <a:r>
              <a:rPr lang="en-US"/>
              <a:t>[</a:t>
            </a:r>
            <a:fld id="{7AE4C957-3C63-4C7F-8F09-0C9817055DDE}" type="slidenum">
              <a:rPr lang="en-US" smtClean="0"/>
              <a:pPr/>
              <a:t>15</a:t>
            </a:fld>
            <a:r>
              <a:rPr lang="en-US"/>
              <a:t>]</a:t>
            </a:r>
            <a:endParaRPr lang="en-US" dirty="0"/>
          </a:p>
        </p:txBody>
      </p:sp>
    </p:spTree>
    <p:extLst>
      <p:ext uri="{BB962C8B-B14F-4D97-AF65-F5344CB8AC3E}">
        <p14:creationId xmlns:p14="http://schemas.microsoft.com/office/powerpoint/2010/main" val="266687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036" y="2853693"/>
            <a:ext cx="5747934" cy="1015663"/>
          </a:xfrm>
          <a:prstGeom prst="rect">
            <a:avLst/>
          </a:prstGeom>
        </p:spPr>
        <p:txBody>
          <a:bodyPr wrap="square">
            <a:spAutoFit/>
          </a:bodyPr>
          <a:lstStyle/>
          <a:p>
            <a:r>
              <a:rPr lang="en-US" sz="2000" dirty="0">
                <a:solidFill>
                  <a:schemeClr val="tx1">
                    <a:lumMod val="50000"/>
                    <a:lumOff val="50000"/>
                  </a:schemeClr>
                </a:solidFill>
              </a:rPr>
              <a:t>Charlie could collect </a:t>
            </a:r>
            <a:r>
              <a:rPr lang="en-US" sz="2000" b="1" dirty="0">
                <a:solidFill>
                  <a:schemeClr val="tx1">
                    <a:lumMod val="50000"/>
                    <a:lumOff val="50000"/>
                  </a:schemeClr>
                </a:solidFill>
              </a:rPr>
              <a:t>$2,000 per month</a:t>
            </a:r>
            <a:r>
              <a:rPr lang="en-US" sz="2000" dirty="0">
                <a:solidFill>
                  <a:schemeClr val="tx1">
                    <a:lumMod val="50000"/>
                    <a:lumOff val="50000"/>
                  </a:schemeClr>
                </a:solidFill>
              </a:rPr>
              <a:t> (4% of his death benefit) for </a:t>
            </a:r>
            <a:r>
              <a:rPr lang="en-US" sz="2000" b="1" dirty="0">
                <a:solidFill>
                  <a:schemeClr val="tx1">
                    <a:lumMod val="50000"/>
                    <a:lumOff val="50000"/>
                  </a:schemeClr>
                </a:solidFill>
              </a:rPr>
              <a:t>up to 25 months</a:t>
            </a:r>
            <a:r>
              <a:rPr lang="en-US" sz="2000" dirty="0">
                <a:solidFill>
                  <a:schemeClr val="tx1">
                    <a:lumMod val="50000"/>
                    <a:lumOff val="50000"/>
                  </a:schemeClr>
                </a:solidFill>
              </a:rPr>
              <a:t> to help pay for long-term care services.</a:t>
            </a:r>
          </a:p>
        </p:txBody>
      </p:sp>
      <p:sp>
        <p:nvSpPr>
          <p:cNvPr id="10" name="Rectangle 9"/>
          <p:cNvSpPr/>
          <p:nvPr/>
        </p:nvSpPr>
        <p:spPr>
          <a:xfrm>
            <a:off x="2248930" y="1780913"/>
            <a:ext cx="3631542"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$2,000/month</a:t>
            </a:r>
          </a:p>
        </p:txBody>
      </p:sp>
      <p:sp>
        <p:nvSpPr>
          <p:cNvPr id="8" name="Rectangle 7"/>
          <p:cNvSpPr/>
          <p:nvPr/>
        </p:nvSpPr>
        <p:spPr>
          <a:xfrm>
            <a:off x="1054722" y="4234250"/>
            <a:ext cx="3631543" cy="707886"/>
          </a:xfrm>
          <a:prstGeom prst="rect">
            <a:avLst/>
          </a:prstGeom>
          <a:noFill/>
        </p:spPr>
        <p:txBody>
          <a:bodyPr wrap="square" lIns="91440" tIns="45720" rIns="91440" bIns="45720">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$50,000 </a:t>
            </a:r>
          </a:p>
        </p:txBody>
      </p:sp>
      <p:sp>
        <p:nvSpPr>
          <p:cNvPr id="11" name="Rectangle 10"/>
          <p:cNvSpPr/>
          <p:nvPr/>
        </p:nvSpPr>
        <p:spPr>
          <a:xfrm>
            <a:off x="4160199" y="4406892"/>
            <a:ext cx="5747934" cy="400110"/>
          </a:xfrm>
          <a:prstGeom prst="rect">
            <a:avLst/>
          </a:prstGeom>
        </p:spPr>
        <p:txBody>
          <a:bodyPr wrap="square">
            <a:spAutoFit/>
          </a:bodyPr>
          <a:lstStyle/>
          <a:p>
            <a:r>
              <a:rPr lang="en-US" sz="2000" b="1" dirty="0"/>
              <a:t>maximum benefit</a:t>
            </a:r>
          </a:p>
        </p:txBody>
      </p:sp>
      <p:pic>
        <p:nvPicPr>
          <p:cNvPr id="12" name="Picture Placeholder 2">
            <a:extLst>
              <a:ext uri="{FF2B5EF4-FFF2-40B4-BE49-F238E27FC236}">
                <a16:creationId xmlns="" xmlns:a16="http://schemas.microsoft.com/office/drawing/2014/main" id="{C250EE4E-AB12-784F-A689-4903D164B85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550" b="99876" l="4586" r="95234"/>
                    </a14:imgEffect>
                  </a14:imgLayer>
                </a14:imgProps>
              </a:ext>
              <a:ext uri="{28A0092B-C50C-407E-A947-70E740481C1C}">
                <a14:useLocalDpi xmlns:a14="http://schemas.microsoft.com/office/drawing/2010/main" val="0"/>
              </a:ext>
            </a:extLst>
          </a:blip>
          <a:srcRect t="370" b="6896"/>
          <a:stretch/>
        </p:blipFill>
        <p:spPr>
          <a:xfrm>
            <a:off x="8713926" y="1133605"/>
            <a:ext cx="2930680" cy="3849494"/>
          </a:xfrm>
          <a:prstGeom prst="rect">
            <a:avLst/>
          </a:prstGeom>
          <a:effectLst>
            <a:reflection stA="0" endPos="65000" dist="50800" dir="5400000" sy="-100000" algn="bl" rotWithShape="0"/>
          </a:effectLst>
        </p:spPr>
      </p:pic>
      <p:sp>
        <p:nvSpPr>
          <p:cNvPr id="13" name="Title 1"/>
          <p:cNvSpPr>
            <a:spLocks noGrp="1"/>
          </p:cNvSpPr>
          <p:nvPr>
            <p:ph type="title"/>
          </p:nvPr>
        </p:nvSpPr>
        <p:spPr>
          <a:xfrm>
            <a:off x="884696" y="312157"/>
            <a:ext cx="9828222" cy="760344"/>
          </a:xfrm>
        </p:spPr>
        <p:txBody>
          <a:bodyPr>
            <a:normAutofit fontScale="90000"/>
          </a:bodyPr>
          <a:lstStyle/>
          <a:p>
            <a:r>
              <a:rPr lang="en-US" b="1" dirty="0">
                <a:solidFill>
                  <a:srgbClr val="002060"/>
                </a:solidFill>
              </a:rPr>
              <a:t>Let’s say Charlie has a $50,000 policy in Florida.</a:t>
            </a:r>
          </a:p>
        </p:txBody>
      </p:sp>
      <p:sp>
        <p:nvSpPr>
          <p:cNvPr id="14" name="Text Placeholder 7"/>
          <p:cNvSpPr>
            <a:spLocks noGrp="1"/>
          </p:cNvSpPr>
          <p:nvPr>
            <p:ph type="body" sz="quarter" idx="13"/>
          </p:nvPr>
        </p:nvSpPr>
        <p:spPr>
          <a:xfrm>
            <a:off x="884695" y="1072501"/>
            <a:ext cx="8332297" cy="624871"/>
          </a:xfrm>
        </p:spPr>
        <p:txBody>
          <a:bodyPr>
            <a:normAutofit/>
          </a:bodyPr>
          <a:lstStyle/>
          <a:p>
            <a:r>
              <a:rPr lang="en-US" dirty="0"/>
              <a:t>What would his accelerated death benefit for LTC look like?</a:t>
            </a:r>
          </a:p>
        </p:txBody>
      </p:sp>
      <p:sp>
        <p:nvSpPr>
          <p:cNvPr id="16" name="Content Placeholder 2"/>
          <p:cNvSpPr txBox="1">
            <a:spLocks/>
          </p:cNvSpPr>
          <p:nvPr/>
        </p:nvSpPr>
        <p:spPr>
          <a:xfrm>
            <a:off x="6176603" y="5457090"/>
            <a:ext cx="6015397" cy="660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i="1" dirty="0"/>
              <a:t>In FL, the Accelerated Death Benefit for Long-Term Care Services begins to pay after 90 days of confinement or services, and to qualify you must meet conditions of eligibility for benefits. Pre-existing condition limitation may apply. Your certificate will contain complete details.</a:t>
            </a:r>
          </a:p>
        </p:txBody>
      </p:sp>
      <p:sp>
        <p:nvSpPr>
          <p:cNvPr id="3" name="Slide Number Placeholder 2">
            <a:extLst>
              <a:ext uri="{FF2B5EF4-FFF2-40B4-BE49-F238E27FC236}">
                <a16:creationId xmlns="" xmlns:a16="http://schemas.microsoft.com/office/drawing/2014/main" id="{20628B77-ECEB-9949-A74D-A6482EDFDB50}"/>
              </a:ext>
            </a:extLst>
          </p:cNvPr>
          <p:cNvSpPr>
            <a:spLocks noGrp="1"/>
          </p:cNvSpPr>
          <p:nvPr>
            <p:ph type="sldNum" sz="quarter" idx="12"/>
          </p:nvPr>
        </p:nvSpPr>
        <p:spPr/>
        <p:txBody>
          <a:bodyPr/>
          <a:lstStyle/>
          <a:p>
            <a:r>
              <a:rPr lang="en-US"/>
              <a:t>[</a:t>
            </a:r>
            <a:fld id="{7AE4C957-3C63-4C7F-8F09-0C9817055DDE}" type="slidenum">
              <a:rPr lang="en-US" smtClean="0"/>
              <a:pPr/>
              <a:t>16</a:t>
            </a:fld>
            <a:r>
              <a:rPr lang="en-US"/>
              <a:t>]</a:t>
            </a:r>
            <a:endParaRPr lang="en-US" dirty="0"/>
          </a:p>
        </p:txBody>
      </p:sp>
    </p:spTree>
    <p:extLst>
      <p:ext uri="{BB962C8B-B14F-4D97-AF65-F5344CB8AC3E}">
        <p14:creationId xmlns:p14="http://schemas.microsoft.com/office/powerpoint/2010/main" val="125445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5992" y="1677865"/>
            <a:ext cx="5747934" cy="2862322"/>
          </a:xfrm>
          <a:prstGeom prst="rect">
            <a:avLst/>
          </a:prstGeom>
        </p:spPr>
        <p:txBody>
          <a:bodyPr wrap="square">
            <a:spAutoFit/>
          </a:bodyPr>
          <a:lstStyle/>
          <a:p>
            <a:endParaRPr lang="en-US" sz="2000" dirty="0">
              <a:solidFill>
                <a:schemeClr val="tx1">
                  <a:lumMod val="50000"/>
                  <a:lumOff val="50000"/>
                </a:schemeClr>
              </a:solidFill>
            </a:endParaRPr>
          </a:p>
          <a:p>
            <a:r>
              <a:rPr lang="en-US" sz="2000" dirty="0">
                <a:solidFill>
                  <a:schemeClr val="tx1">
                    <a:lumMod val="50000"/>
                    <a:lumOff val="50000"/>
                  </a:schemeClr>
                </a:solidFill>
              </a:rPr>
              <a:t>Charlie could collect </a:t>
            </a:r>
            <a:r>
              <a:rPr lang="en-US" sz="2000" b="1" dirty="0">
                <a:solidFill>
                  <a:schemeClr val="tx1">
                    <a:lumMod val="50000"/>
                    <a:lumOff val="50000"/>
                  </a:schemeClr>
                </a:solidFill>
              </a:rPr>
              <a:t>$2,000 per month</a:t>
            </a:r>
            <a:r>
              <a:rPr lang="en-US" sz="2000" dirty="0">
                <a:solidFill>
                  <a:schemeClr val="tx1">
                    <a:lumMod val="50000"/>
                    <a:lumOff val="50000"/>
                  </a:schemeClr>
                </a:solidFill>
              </a:rPr>
              <a:t> (4% of his face amount) for </a:t>
            </a:r>
            <a:r>
              <a:rPr lang="en-US" sz="2000" b="1" dirty="0">
                <a:solidFill>
                  <a:schemeClr val="tx1">
                    <a:lumMod val="50000"/>
                    <a:lumOff val="50000"/>
                  </a:schemeClr>
                </a:solidFill>
              </a:rPr>
              <a:t>up to 25 months</a:t>
            </a:r>
            <a:r>
              <a:rPr lang="en-US" sz="2000" dirty="0">
                <a:solidFill>
                  <a:schemeClr val="tx1">
                    <a:lumMod val="50000"/>
                    <a:lumOff val="50000"/>
                  </a:schemeClr>
                </a:solidFill>
              </a:rPr>
              <a:t> to help pay for qualified long-term care services.</a:t>
            </a:r>
          </a:p>
          <a:p>
            <a:r>
              <a:rPr lang="en-US" sz="2000" dirty="0">
                <a:solidFill>
                  <a:schemeClr val="tx1">
                    <a:lumMod val="50000"/>
                    <a:lumOff val="50000"/>
                  </a:schemeClr>
                </a:solidFill>
              </a:rPr>
              <a:t/>
            </a:r>
            <a:br>
              <a:rPr lang="en-US" sz="2000" dirty="0">
                <a:solidFill>
                  <a:schemeClr val="tx1">
                    <a:lumMod val="50000"/>
                    <a:lumOff val="50000"/>
                  </a:schemeClr>
                </a:solidFill>
              </a:rPr>
            </a:br>
            <a:r>
              <a:rPr lang="en-US" sz="2000" dirty="0">
                <a:solidFill>
                  <a:schemeClr val="tx1">
                    <a:lumMod val="50000"/>
                    <a:lumOff val="50000"/>
                  </a:schemeClr>
                </a:solidFill>
              </a:rPr>
              <a:t/>
            </a:r>
            <a:br>
              <a:rPr lang="en-US" sz="2000" dirty="0">
                <a:solidFill>
                  <a:schemeClr val="tx1">
                    <a:lumMod val="50000"/>
                    <a:lumOff val="50000"/>
                  </a:schemeClr>
                </a:solidFill>
              </a:rPr>
            </a:br>
            <a:r>
              <a:rPr lang="en-US" sz="2000" dirty="0">
                <a:solidFill>
                  <a:schemeClr val="tx1">
                    <a:lumMod val="50000"/>
                    <a:lumOff val="50000"/>
                  </a:schemeClr>
                </a:solidFill>
              </a:rPr>
              <a:t>Plus, with </a:t>
            </a:r>
            <a:r>
              <a:rPr lang="en-US" sz="2000" b="1" dirty="0">
                <a:solidFill>
                  <a:schemeClr val="tx1">
                    <a:lumMod val="50000"/>
                    <a:lumOff val="50000"/>
                  </a:schemeClr>
                </a:solidFill>
              </a:rPr>
              <a:t>benefit restoration</a:t>
            </a:r>
            <a:r>
              <a:rPr lang="en-US" sz="2000" dirty="0">
                <a:solidFill>
                  <a:schemeClr val="tx1">
                    <a:lumMod val="50000"/>
                    <a:lumOff val="50000"/>
                  </a:schemeClr>
                </a:solidFill>
              </a:rPr>
              <a:t>, Charlie’s full death benefit is still available for his beneficiaries. This </a:t>
            </a:r>
            <a:r>
              <a:rPr lang="en-US" sz="2000" b="1" dirty="0">
                <a:solidFill>
                  <a:schemeClr val="tx1">
                    <a:lumMod val="50000"/>
                    <a:lumOff val="50000"/>
                  </a:schemeClr>
                </a:solidFill>
              </a:rPr>
              <a:t>doubles</a:t>
            </a:r>
            <a:r>
              <a:rPr lang="en-US" sz="2000" dirty="0">
                <a:solidFill>
                  <a:schemeClr val="tx1">
                    <a:lumMod val="50000"/>
                    <a:lumOff val="50000"/>
                  </a:schemeClr>
                </a:solidFill>
              </a:rPr>
              <a:t> Charlie’s potential benefits!</a:t>
            </a:r>
          </a:p>
        </p:txBody>
      </p:sp>
      <p:sp>
        <p:nvSpPr>
          <p:cNvPr id="10" name="Rectangle 9"/>
          <p:cNvSpPr/>
          <p:nvPr/>
        </p:nvSpPr>
        <p:spPr>
          <a:xfrm>
            <a:off x="0" y="2083465"/>
            <a:ext cx="3631542"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$50,000</a:t>
            </a:r>
          </a:p>
        </p:txBody>
      </p:sp>
      <p:sp>
        <p:nvSpPr>
          <p:cNvPr id="12" name="Rectangle 11"/>
          <p:cNvSpPr/>
          <p:nvPr/>
        </p:nvSpPr>
        <p:spPr>
          <a:xfrm>
            <a:off x="0" y="3637591"/>
            <a:ext cx="3631542"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$50,000</a:t>
            </a:r>
          </a:p>
        </p:txBody>
      </p:sp>
      <p:sp>
        <p:nvSpPr>
          <p:cNvPr id="14" name="Rectangle 13"/>
          <p:cNvSpPr/>
          <p:nvPr/>
        </p:nvSpPr>
        <p:spPr>
          <a:xfrm>
            <a:off x="-1" y="5284448"/>
            <a:ext cx="3631543" cy="707886"/>
          </a:xfrm>
          <a:prstGeom prst="rect">
            <a:avLst/>
          </a:prstGeom>
          <a:noFill/>
        </p:spPr>
        <p:txBody>
          <a:bodyPr wrap="square" lIns="91440" tIns="45720" rIns="91440" bIns="45720">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$100,000 </a:t>
            </a:r>
          </a:p>
        </p:txBody>
      </p:sp>
      <p:sp>
        <p:nvSpPr>
          <p:cNvPr id="15" name="Rectangle 14"/>
          <p:cNvSpPr/>
          <p:nvPr/>
        </p:nvSpPr>
        <p:spPr>
          <a:xfrm>
            <a:off x="3105476" y="5457090"/>
            <a:ext cx="5747934" cy="400110"/>
          </a:xfrm>
          <a:prstGeom prst="rect">
            <a:avLst/>
          </a:prstGeom>
        </p:spPr>
        <p:txBody>
          <a:bodyPr wrap="square">
            <a:spAutoFit/>
          </a:bodyPr>
          <a:lstStyle/>
          <a:p>
            <a:r>
              <a:rPr lang="en-US" sz="2000" b="1" dirty="0"/>
              <a:t>maximum benefit!</a:t>
            </a:r>
          </a:p>
        </p:txBody>
      </p:sp>
      <p:cxnSp>
        <p:nvCxnSpPr>
          <p:cNvPr id="19" name="Straight Connector 18"/>
          <p:cNvCxnSpPr/>
          <p:nvPr/>
        </p:nvCxnSpPr>
        <p:spPr>
          <a:xfrm flipV="1">
            <a:off x="746046" y="4957860"/>
            <a:ext cx="2313992" cy="1781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96094" y="2855211"/>
            <a:ext cx="413896" cy="646331"/>
          </a:xfrm>
          <a:prstGeom prst="rect">
            <a:avLst/>
          </a:prstGeom>
          <a:noFill/>
        </p:spPr>
        <p:txBody>
          <a:bodyPr wrap="none" rtlCol="0">
            <a:spAutoFit/>
          </a:bodyPr>
          <a:lstStyle/>
          <a:p>
            <a:r>
              <a:rPr lang="en-US" sz="3600" b="1" dirty="0"/>
              <a:t>+</a:t>
            </a:r>
          </a:p>
        </p:txBody>
      </p:sp>
      <p:pic>
        <p:nvPicPr>
          <p:cNvPr id="18" name="Picture Placeholder 2">
            <a:extLst>
              <a:ext uri="{FF2B5EF4-FFF2-40B4-BE49-F238E27FC236}">
                <a16:creationId xmlns="" xmlns:a16="http://schemas.microsoft.com/office/drawing/2014/main" id="{C250EE4E-AB12-784F-A689-4903D164B85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550" b="99876" l="4586" r="95234"/>
                    </a14:imgEffect>
                  </a14:imgLayer>
                </a14:imgProps>
              </a:ext>
              <a:ext uri="{28A0092B-C50C-407E-A947-70E740481C1C}">
                <a14:useLocalDpi xmlns:a14="http://schemas.microsoft.com/office/drawing/2010/main" val="0"/>
              </a:ext>
            </a:extLst>
          </a:blip>
          <a:srcRect t="370" b="6896"/>
          <a:stretch/>
        </p:blipFill>
        <p:spPr>
          <a:xfrm>
            <a:off x="8713926" y="1133605"/>
            <a:ext cx="2930680" cy="3849494"/>
          </a:xfrm>
          <a:prstGeom prst="rect">
            <a:avLst/>
          </a:prstGeom>
          <a:effectLst>
            <a:reflection stA="0" endPos="65000" dist="50800" dir="5400000" sy="-100000" algn="bl" rotWithShape="0"/>
          </a:effectLst>
        </p:spPr>
      </p:pic>
      <p:sp>
        <p:nvSpPr>
          <p:cNvPr id="17" name="Title 1"/>
          <p:cNvSpPr>
            <a:spLocks noGrp="1"/>
          </p:cNvSpPr>
          <p:nvPr>
            <p:ph type="title"/>
          </p:nvPr>
        </p:nvSpPr>
        <p:spPr>
          <a:xfrm>
            <a:off x="884695" y="312157"/>
            <a:ext cx="10251733" cy="760344"/>
          </a:xfrm>
        </p:spPr>
        <p:txBody>
          <a:bodyPr>
            <a:noAutofit/>
          </a:bodyPr>
          <a:lstStyle/>
          <a:p>
            <a:r>
              <a:rPr lang="en-US" sz="3600" b="1" dirty="0">
                <a:solidFill>
                  <a:srgbClr val="002060"/>
                </a:solidFill>
              </a:rPr>
              <a:t>Let’s say Charlie has a $50,000 policy in Massachusetts.</a:t>
            </a:r>
          </a:p>
        </p:txBody>
      </p:sp>
      <p:sp>
        <p:nvSpPr>
          <p:cNvPr id="22" name="Text Placeholder 7"/>
          <p:cNvSpPr>
            <a:spLocks noGrp="1"/>
          </p:cNvSpPr>
          <p:nvPr>
            <p:ph type="body" sz="quarter" idx="13"/>
          </p:nvPr>
        </p:nvSpPr>
        <p:spPr>
          <a:xfrm>
            <a:off x="884695" y="1072501"/>
            <a:ext cx="9154454" cy="624871"/>
          </a:xfrm>
        </p:spPr>
        <p:txBody>
          <a:bodyPr>
            <a:normAutofit/>
          </a:bodyPr>
          <a:lstStyle/>
          <a:p>
            <a:r>
              <a:rPr lang="en-US" dirty="0"/>
              <a:t>What would his accelerated death benefit for chronic illness look like?</a:t>
            </a:r>
          </a:p>
        </p:txBody>
      </p:sp>
      <p:sp>
        <p:nvSpPr>
          <p:cNvPr id="24" name="Content Placeholder 2"/>
          <p:cNvSpPr txBox="1">
            <a:spLocks/>
          </p:cNvSpPr>
          <p:nvPr/>
        </p:nvSpPr>
        <p:spPr>
          <a:xfrm>
            <a:off x="6939812" y="5332140"/>
            <a:ext cx="4905677" cy="899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i="1" dirty="0"/>
              <a:t>In MA, the Accelerated Death Benefit is an acceleration of the death benefit and is not Long-Term Care Insurance. It begins to pay after 90 days of </a:t>
            </a:r>
            <a:r>
              <a:rPr lang="en-US" sz="1200" i="1" dirty="0" smtClean="0"/>
              <a:t>services</a:t>
            </a:r>
            <a:r>
              <a:rPr lang="en-US" sz="1200" i="1" dirty="0"/>
              <a:t>, and to qualify you must meet conditions of eligibility for benefits. Your policy will contain complete details.</a:t>
            </a:r>
          </a:p>
        </p:txBody>
      </p:sp>
      <p:sp>
        <p:nvSpPr>
          <p:cNvPr id="3" name="Slide Number Placeholder 2">
            <a:extLst>
              <a:ext uri="{FF2B5EF4-FFF2-40B4-BE49-F238E27FC236}">
                <a16:creationId xmlns="" xmlns:a16="http://schemas.microsoft.com/office/drawing/2014/main" id="{02252CD6-3549-AD4C-AF69-1B8089AEF55A}"/>
              </a:ext>
            </a:extLst>
          </p:cNvPr>
          <p:cNvSpPr>
            <a:spLocks noGrp="1"/>
          </p:cNvSpPr>
          <p:nvPr>
            <p:ph type="sldNum" sz="quarter" idx="12"/>
          </p:nvPr>
        </p:nvSpPr>
        <p:spPr/>
        <p:txBody>
          <a:bodyPr/>
          <a:lstStyle/>
          <a:p>
            <a:r>
              <a:rPr lang="en-US"/>
              <a:t>[</a:t>
            </a:r>
            <a:fld id="{7AE4C957-3C63-4C7F-8F09-0C9817055DDE}" type="slidenum">
              <a:rPr lang="en-US" smtClean="0"/>
              <a:pPr/>
              <a:t>17</a:t>
            </a:fld>
            <a:r>
              <a:rPr lang="en-US"/>
              <a:t>]</a:t>
            </a:r>
            <a:endParaRPr lang="en-US" dirty="0"/>
          </a:p>
        </p:txBody>
      </p:sp>
    </p:spTree>
    <p:extLst>
      <p:ext uri="{BB962C8B-B14F-4D97-AF65-F5344CB8AC3E}">
        <p14:creationId xmlns:p14="http://schemas.microsoft.com/office/powerpoint/2010/main" val="4072469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036" y="2853693"/>
            <a:ext cx="5747934" cy="1015663"/>
          </a:xfrm>
          <a:prstGeom prst="rect">
            <a:avLst/>
          </a:prstGeom>
        </p:spPr>
        <p:txBody>
          <a:bodyPr wrap="square">
            <a:spAutoFit/>
          </a:bodyPr>
          <a:lstStyle/>
          <a:p>
            <a:r>
              <a:rPr lang="en-US" sz="2000" dirty="0">
                <a:solidFill>
                  <a:schemeClr val="tx1">
                    <a:lumMod val="50000"/>
                    <a:lumOff val="50000"/>
                  </a:schemeClr>
                </a:solidFill>
              </a:rPr>
              <a:t>Charlie could collect </a:t>
            </a:r>
            <a:r>
              <a:rPr lang="en-US" sz="2000" b="1" dirty="0">
                <a:solidFill>
                  <a:schemeClr val="tx1">
                    <a:lumMod val="50000"/>
                    <a:lumOff val="50000"/>
                  </a:schemeClr>
                </a:solidFill>
              </a:rPr>
              <a:t>$2,000 per month</a:t>
            </a:r>
            <a:r>
              <a:rPr lang="en-US" sz="2000" dirty="0">
                <a:solidFill>
                  <a:schemeClr val="tx1">
                    <a:lumMod val="50000"/>
                    <a:lumOff val="50000"/>
                  </a:schemeClr>
                </a:solidFill>
              </a:rPr>
              <a:t> (4% of his face amount) for </a:t>
            </a:r>
            <a:r>
              <a:rPr lang="en-US" sz="2000" b="1" dirty="0">
                <a:solidFill>
                  <a:schemeClr val="tx1">
                    <a:lumMod val="50000"/>
                    <a:lumOff val="50000"/>
                  </a:schemeClr>
                </a:solidFill>
              </a:rPr>
              <a:t>up to 25 months</a:t>
            </a:r>
            <a:r>
              <a:rPr lang="en-US" sz="2000" dirty="0">
                <a:solidFill>
                  <a:schemeClr val="tx1">
                    <a:lumMod val="50000"/>
                    <a:lumOff val="50000"/>
                  </a:schemeClr>
                </a:solidFill>
              </a:rPr>
              <a:t> to help pay for qualified long-term care services.</a:t>
            </a:r>
          </a:p>
        </p:txBody>
      </p:sp>
      <p:sp>
        <p:nvSpPr>
          <p:cNvPr id="10" name="Rectangle 9"/>
          <p:cNvSpPr/>
          <p:nvPr/>
        </p:nvSpPr>
        <p:spPr>
          <a:xfrm>
            <a:off x="2248930" y="1780913"/>
            <a:ext cx="3631542"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$2,000/month</a:t>
            </a:r>
          </a:p>
        </p:txBody>
      </p:sp>
      <p:sp>
        <p:nvSpPr>
          <p:cNvPr id="8" name="Rectangle 7"/>
          <p:cNvSpPr/>
          <p:nvPr/>
        </p:nvSpPr>
        <p:spPr>
          <a:xfrm>
            <a:off x="1054722" y="4234250"/>
            <a:ext cx="3631543" cy="707886"/>
          </a:xfrm>
          <a:prstGeom prst="rect">
            <a:avLst/>
          </a:prstGeom>
          <a:noFill/>
        </p:spPr>
        <p:txBody>
          <a:bodyPr wrap="square" lIns="91440" tIns="45720" rIns="91440" bIns="45720">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$50,000 </a:t>
            </a:r>
          </a:p>
        </p:txBody>
      </p:sp>
      <p:sp>
        <p:nvSpPr>
          <p:cNvPr id="11" name="Rectangle 10"/>
          <p:cNvSpPr/>
          <p:nvPr/>
        </p:nvSpPr>
        <p:spPr>
          <a:xfrm>
            <a:off x="4160199" y="4406892"/>
            <a:ext cx="5747934" cy="400110"/>
          </a:xfrm>
          <a:prstGeom prst="rect">
            <a:avLst/>
          </a:prstGeom>
        </p:spPr>
        <p:txBody>
          <a:bodyPr wrap="square">
            <a:spAutoFit/>
          </a:bodyPr>
          <a:lstStyle/>
          <a:p>
            <a:r>
              <a:rPr lang="en-US" sz="2000" b="1" dirty="0"/>
              <a:t>maximum benefit</a:t>
            </a:r>
          </a:p>
        </p:txBody>
      </p:sp>
      <p:pic>
        <p:nvPicPr>
          <p:cNvPr id="12" name="Picture Placeholder 2">
            <a:extLst>
              <a:ext uri="{FF2B5EF4-FFF2-40B4-BE49-F238E27FC236}">
                <a16:creationId xmlns="" xmlns:a16="http://schemas.microsoft.com/office/drawing/2014/main" id="{C250EE4E-AB12-784F-A689-4903D164B85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550" b="99876" l="4586" r="95234"/>
                    </a14:imgEffect>
                  </a14:imgLayer>
                </a14:imgProps>
              </a:ext>
              <a:ext uri="{28A0092B-C50C-407E-A947-70E740481C1C}">
                <a14:useLocalDpi xmlns:a14="http://schemas.microsoft.com/office/drawing/2010/main" val="0"/>
              </a:ext>
            </a:extLst>
          </a:blip>
          <a:srcRect t="370" b="6896"/>
          <a:stretch/>
        </p:blipFill>
        <p:spPr>
          <a:xfrm>
            <a:off x="8713926" y="1133605"/>
            <a:ext cx="2930680" cy="3849494"/>
          </a:xfrm>
          <a:prstGeom prst="rect">
            <a:avLst/>
          </a:prstGeom>
          <a:effectLst>
            <a:reflection stA="0" endPos="65000" dist="50800" dir="5400000" sy="-100000" algn="bl" rotWithShape="0"/>
          </a:effectLst>
        </p:spPr>
      </p:pic>
      <p:sp>
        <p:nvSpPr>
          <p:cNvPr id="15" name="Title 1"/>
          <p:cNvSpPr>
            <a:spLocks noGrp="1"/>
          </p:cNvSpPr>
          <p:nvPr>
            <p:ph type="title"/>
          </p:nvPr>
        </p:nvSpPr>
        <p:spPr>
          <a:xfrm>
            <a:off x="884695" y="312157"/>
            <a:ext cx="10251733" cy="760344"/>
          </a:xfrm>
        </p:spPr>
        <p:txBody>
          <a:bodyPr>
            <a:noAutofit/>
          </a:bodyPr>
          <a:lstStyle/>
          <a:p>
            <a:r>
              <a:rPr lang="en-US" sz="3600" b="1" dirty="0">
                <a:solidFill>
                  <a:srgbClr val="002060"/>
                </a:solidFill>
              </a:rPr>
              <a:t>Let’s say Charlie has a $50,000 policy in Massachusetts.</a:t>
            </a:r>
          </a:p>
        </p:txBody>
      </p:sp>
      <p:sp>
        <p:nvSpPr>
          <p:cNvPr id="17" name="Text Placeholder 7"/>
          <p:cNvSpPr>
            <a:spLocks noGrp="1"/>
          </p:cNvSpPr>
          <p:nvPr>
            <p:ph type="body" sz="quarter" idx="13"/>
          </p:nvPr>
        </p:nvSpPr>
        <p:spPr>
          <a:xfrm>
            <a:off x="884695" y="1072501"/>
            <a:ext cx="9154454" cy="624871"/>
          </a:xfrm>
        </p:spPr>
        <p:txBody>
          <a:bodyPr>
            <a:normAutofit/>
          </a:bodyPr>
          <a:lstStyle/>
          <a:p>
            <a:r>
              <a:rPr lang="en-US" dirty="0"/>
              <a:t>What would his accelerated death benefit for chronic illness look like?</a:t>
            </a:r>
          </a:p>
        </p:txBody>
      </p:sp>
      <p:sp>
        <p:nvSpPr>
          <p:cNvPr id="18" name="Content Placeholder 2"/>
          <p:cNvSpPr txBox="1">
            <a:spLocks/>
          </p:cNvSpPr>
          <p:nvPr/>
        </p:nvSpPr>
        <p:spPr>
          <a:xfrm>
            <a:off x="6939812" y="5332140"/>
            <a:ext cx="4905677" cy="899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i="1" dirty="0"/>
              <a:t>In MA, the Accelerated Death Benefit is an acceleration of the death benefit and is not Long-Term Care Insurance. It begins to pay after 90 days of </a:t>
            </a:r>
            <a:r>
              <a:rPr lang="en-US" sz="1200" i="1" dirty="0" smtClean="0"/>
              <a:t>services</a:t>
            </a:r>
            <a:r>
              <a:rPr lang="en-US" sz="1200" i="1" dirty="0"/>
              <a:t>, and to qualify you must meet conditions of eligibility for benefits. Your policy will contain complete details.</a:t>
            </a:r>
          </a:p>
        </p:txBody>
      </p:sp>
      <p:sp>
        <p:nvSpPr>
          <p:cNvPr id="3" name="Slide Number Placeholder 2">
            <a:extLst>
              <a:ext uri="{FF2B5EF4-FFF2-40B4-BE49-F238E27FC236}">
                <a16:creationId xmlns="" xmlns:a16="http://schemas.microsoft.com/office/drawing/2014/main" id="{09869B9A-E7CD-414B-81AB-D37F020AB6C1}"/>
              </a:ext>
            </a:extLst>
          </p:cNvPr>
          <p:cNvSpPr>
            <a:spLocks noGrp="1"/>
          </p:cNvSpPr>
          <p:nvPr>
            <p:ph type="sldNum" sz="quarter" idx="12"/>
          </p:nvPr>
        </p:nvSpPr>
        <p:spPr/>
        <p:txBody>
          <a:bodyPr/>
          <a:lstStyle/>
          <a:p>
            <a:r>
              <a:rPr lang="en-US"/>
              <a:t>[</a:t>
            </a:r>
            <a:fld id="{7AE4C957-3C63-4C7F-8F09-0C9817055DDE}" type="slidenum">
              <a:rPr lang="en-US" smtClean="0"/>
              <a:pPr/>
              <a:t>18</a:t>
            </a:fld>
            <a:r>
              <a:rPr lang="en-US"/>
              <a:t>]</a:t>
            </a:r>
            <a:endParaRPr lang="en-US" dirty="0"/>
          </a:p>
        </p:txBody>
      </p:sp>
    </p:spTree>
    <p:extLst>
      <p:ext uri="{BB962C8B-B14F-4D97-AF65-F5344CB8AC3E}">
        <p14:creationId xmlns:p14="http://schemas.microsoft.com/office/powerpoint/2010/main" val="1270632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324599" y="467140"/>
            <a:ext cx="5190641" cy="760344"/>
          </a:xfrm>
        </p:spPr>
        <p:txBody>
          <a:bodyPr>
            <a:noAutofit/>
          </a:bodyPr>
          <a:lstStyle/>
          <a:p>
            <a:pPr algn="l"/>
            <a:r>
              <a:rPr lang="en-US" sz="4000" b="1" dirty="0">
                <a:solidFill>
                  <a:srgbClr val="002060"/>
                </a:solidFill>
              </a:rPr>
              <a:t>Universal </a:t>
            </a:r>
            <a:r>
              <a:rPr lang="en-US" sz="4000" b="1" dirty="0" err="1">
                <a:solidFill>
                  <a:srgbClr val="002060"/>
                </a:solidFill>
              </a:rPr>
              <a:t>LifeEvents</a:t>
            </a:r>
            <a:r>
              <a:rPr lang="en-US" sz="4000" b="1" dirty="0">
                <a:solidFill>
                  <a:srgbClr val="002060"/>
                </a:solidFill>
              </a:rPr>
              <a:t>®</a:t>
            </a:r>
          </a:p>
        </p:txBody>
      </p:sp>
      <p:sp>
        <p:nvSpPr>
          <p:cNvPr id="12" name="Text Placeholder 7"/>
          <p:cNvSpPr>
            <a:spLocks noGrp="1"/>
          </p:cNvSpPr>
          <p:nvPr>
            <p:ph type="body" sz="quarter" idx="13"/>
          </p:nvPr>
        </p:nvSpPr>
        <p:spPr>
          <a:xfrm>
            <a:off x="6324600" y="1148619"/>
            <a:ext cx="5345624" cy="624871"/>
          </a:xfrm>
        </p:spPr>
        <p:txBody>
          <a:bodyPr>
            <a:normAutofit/>
          </a:bodyPr>
          <a:lstStyle/>
          <a:p>
            <a:r>
              <a:rPr lang="en-US" dirty="0"/>
              <a:t>A higher benefit when you need it most.</a:t>
            </a:r>
          </a:p>
        </p:txBody>
      </p:sp>
      <p:sp>
        <p:nvSpPr>
          <p:cNvPr id="13" name="Content Placeholder 2"/>
          <p:cNvSpPr>
            <a:spLocks noGrp="1"/>
          </p:cNvSpPr>
          <p:nvPr>
            <p:ph idx="1"/>
          </p:nvPr>
        </p:nvSpPr>
        <p:spPr>
          <a:xfrm>
            <a:off x="6169620" y="1694625"/>
            <a:ext cx="5867400" cy="1823490"/>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Charlie’s policy is a </a:t>
            </a:r>
            <a:r>
              <a:rPr lang="en-US" b="1" dirty="0">
                <a:solidFill>
                  <a:schemeClr val="tx1">
                    <a:lumMod val="50000"/>
                    <a:lumOff val="50000"/>
                  </a:schemeClr>
                </a:solidFill>
                <a:ea typeface="Sharp Sans Display No1 Book" pitchFamily="2" charset="77"/>
                <a:cs typeface="Sharp Sans Display No1 Book" pitchFamily="2" charset="77"/>
              </a:rPr>
              <a:t>Universal </a:t>
            </a:r>
            <a:r>
              <a:rPr lang="en-US" b="1" dirty="0" err="1">
                <a:solidFill>
                  <a:schemeClr val="tx1">
                    <a:lumMod val="50000"/>
                    <a:lumOff val="50000"/>
                  </a:schemeClr>
                </a:solidFill>
                <a:ea typeface="Sharp Sans Display No1 Book" pitchFamily="2" charset="77"/>
                <a:cs typeface="Sharp Sans Display No1 Book" pitchFamily="2" charset="77"/>
              </a:rPr>
              <a:t>LifeEvents</a:t>
            </a:r>
            <a:r>
              <a:rPr lang="en-US" dirty="0">
                <a:solidFill>
                  <a:schemeClr val="tx1">
                    <a:lumMod val="50000"/>
                    <a:lumOff val="50000"/>
                  </a:schemeClr>
                </a:solidFill>
                <a:ea typeface="Sharp Sans Display No1 Book" pitchFamily="2" charset="77"/>
                <a:cs typeface="Sharp Sans Display No1 Book" pitchFamily="2" charset="77"/>
              </a:rPr>
              <a:t> policy. During his working years, he needs more protection, so he has a </a:t>
            </a:r>
            <a:r>
              <a:rPr lang="en-US" b="1" dirty="0">
                <a:solidFill>
                  <a:schemeClr val="tx1">
                    <a:lumMod val="50000"/>
                    <a:lumOff val="50000"/>
                  </a:schemeClr>
                </a:solidFill>
                <a:ea typeface="Sharp Sans Display No1 Book" pitchFamily="2" charset="77"/>
                <a:cs typeface="Sharp Sans Display No1 Book" pitchFamily="2" charset="77"/>
              </a:rPr>
              <a:t>higher death benefit</a:t>
            </a:r>
            <a:r>
              <a:rPr lang="en-US" dirty="0">
                <a:solidFill>
                  <a:schemeClr val="tx1">
                    <a:lumMod val="50000"/>
                    <a:lumOff val="50000"/>
                  </a:schemeClr>
                </a:solidFill>
                <a:ea typeface="Sharp Sans Display No1 Book" pitchFamily="2" charset="77"/>
                <a:cs typeface="Sharp Sans Display No1 Book" pitchFamily="2" charset="77"/>
              </a:rPr>
              <a:t>.</a:t>
            </a: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After age 70, his death benefit reduces to 1/3, but his </a:t>
            </a:r>
            <a:r>
              <a:rPr lang="en-US" b="1" dirty="0">
                <a:solidFill>
                  <a:schemeClr val="tx1">
                    <a:lumMod val="50000"/>
                    <a:lumOff val="50000"/>
                  </a:schemeClr>
                </a:solidFill>
                <a:ea typeface="Sharp Sans Display No1 Book" pitchFamily="2" charset="77"/>
                <a:cs typeface="Sharp Sans Display No1 Book" pitchFamily="2" charset="77"/>
              </a:rPr>
              <a:t>long-term care benefit stays the same.</a:t>
            </a:r>
          </a:p>
        </p:txBody>
      </p:sp>
      <p:graphicFrame>
        <p:nvGraphicFramePr>
          <p:cNvPr id="14" name="Table 13"/>
          <p:cNvGraphicFramePr>
            <a:graphicFrameLocks noGrp="1"/>
          </p:cNvGraphicFramePr>
          <p:nvPr>
            <p:extLst>
              <p:ext uri="{D42A27DB-BD31-4B8C-83A1-F6EECF244321}">
                <p14:modId xmlns:p14="http://schemas.microsoft.com/office/powerpoint/2010/main" val="4057649939"/>
              </p:ext>
            </p:extLst>
          </p:nvPr>
        </p:nvGraphicFramePr>
        <p:xfrm>
          <a:off x="6457192" y="3768284"/>
          <a:ext cx="5292255" cy="1291410"/>
        </p:xfrm>
        <a:graphic>
          <a:graphicData uri="http://schemas.openxmlformats.org/drawingml/2006/table">
            <a:tbl>
              <a:tblPr firstRow="1" bandRow="1">
                <a:tableStyleId>{5C22544A-7EE6-4342-B048-85BDC9FD1C3A}</a:tableStyleId>
              </a:tblPr>
              <a:tblGrid>
                <a:gridCol w="1764085">
                  <a:extLst>
                    <a:ext uri="{9D8B030D-6E8A-4147-A177-3AD203B41FA5}">
                      <a16:colId xmlns="" xmlns:a16="http://schemas.microsoft.com/office/drawing/2014/main" val="20000"/>
                    </a:ext>
                  </a:extLst>
                </a:gridCol>
                <a:gridCol w="1764085">
                  <a:extLst>
                    <a:ext uri="{9D8B030D-6E8A-4147-A177-3AD203B41FA5}">
                      <a16:colId xmlns="" xmlns:a16="http://schemas.microsoft.com/office/drawing/2014/main" val="20001"/>
                    </a:ext>
                  </a:extLst>
                </a:gridCol>
                <a:gridCol w="1764085">
                  <a:extLst>
                    <a:ext uri="{9D8B030D-6E8A-4147-A177-3AD203B41FA5}">
                      <a16:colId xmlns="" xmlns:a16="http://schemas.microsoft.com/office/drawing/2014/main" val="20002"/>
                    </a:ext>
                  </a:extLst>
                </a:gridCol>
              </a:tblGrid>
              <a:tr h="430470">
                <a:tc>
                  <a:txBody>
                    <a:bodyPr/>
                    <a:lstStyle/>
                    <a:p>
                      <a:pPr algn="ctr"/>
                      <a:r>
                        <a:rPr lang="en-US" dirty="0">
                          <a:latin typeface="+mj-lt"/>
                        </a:rPr>
                        <a:t>$50,000 policy</a:t>
                      </a:r>
                    </a:p>
                  </a:txBody>
                  <a:tcPr/>
                </a:tc>
                <a:tc>
                  <a:txBody>
                    <a:bodyPr/>
                    <a:lstStyle/>
                    <a:p>
                      <a:pPr algn="ctr"/>
                      <a:r>
                        <a:rPr lang="en-US" dirty="0">
                          <a:latin typeface="+mj-lt"/>
                        </a:rPr>
                        <a:t>Death Benefit</a:t>
                      </a:r>
                    </a:p>
                  </a:txBody>
                  <a:tcPr/>
                </a:tc>
                <a:tc>
                  <a:txBody>
                    <a:bodyPr/>
                    <a:lstStyle/>
                    <a:p>
                      <a:pPr algn="ctr"/>
                      <a:r>
                        <a:rPr lang="en-US" dirty="0">
                          <a:latin typeface="+mj-lt"/>
                        </a:rPr>
                        <a:t>LTC Benefit</a:t>
                      </a:r>
                    </a:p>
                  </a:txBody>
                  <a:tcPr/>
                </a:tc>
                <a:extLst>
                  <a:ext uri="{0D108BD9-81ED-4DB2-BD59-A6C34878D82A}">
                    <a16:rowId xmlns="" xmlns:a16="http://schemas.microsoft.com/office/drawing/2014/main" val="10000"/>
                  </a:ext>
                </a:extLst>
              </a:tr>
              <a:tr h="430470">
                <a:tc>
                  <a:txBody>
                    <a:bodyPr/>
                    <a:lstStyle/>
                    <a:p>
                      <a:pPr algn="ctr"/>
                      <a:r>
                        <a:rPr lang="en-US" b="1" dirty="0">
                          <a:latin typeface="+mj-lt"/>
                        </a:rPr>
                        <a:t>Before age 70</a:t>
                      </a:r>
                    </a:p>
                  </a:txBody>
                  <a:tcPr/>
                </a:tc>
                <a:tc>
                  <a:txBody>
                    <a:bodyPr/>
                    <a:lstStyle/>
                    <a:p>
                      <a:pPr algn="ctr"/>
                      <a:r>
                        <a:rPr lang="en-US" b="1" dirty="0">
                          <a:latin typeface="+mj-lt"/>
                        </a:rPr>
                        <a:t>$50,000</a:t>
                      </a:r>
                    </a:p>
                  </a:txBody>
                  <a:tcPr/>
                </a:tc>
                <a:tc>
                  <a:txBody>
                    <a:bodyPr/>
                    <a:lstStyle/>
                    <a:p>
                      <a:pPr algn="ctr"/>
                      <a:r>
                        <a:rPr lang="en-US" b="1" dirty="0">
                          <a:latin typeface="+mj-lt"/>
                        </a:rPr>
                        <a:t>$50,000</a:t>
                      </a:r>
                    </a:p>
                  </a:txBody>
                  <a:tcPr/>
                </a:tc>
                <a:extLst>
                  <a:ext uri="{0D108BD9-81ED-4DB2-BD59-A6C34878D82A}">
                    <a16:rowId xmlns="" xmlns:a16="http://schemas.microsoft.com/office/drawing/2014/main" val="10001"/>
                  </a:ext>
                </a:extLst>
              </a:tr>
              <a:tr h="430470">
                <a:tc>
                  <a:txBody>
                    <a:bodyPr/>
                    <a:lstStyle/>
                    <a:p>
                      <a:pPr algn="ctr"/>
                      <a:r>
                        <a:rPr lang="en-US" b="1" dirty="0">
                          <a:latin typeface="+mj-lt"/>
                        </a:rPr>
                        <a:t>After age 70</a:t>
                      </a:r>
                    </a:p>
                  </a:txBody>
                  <a:tcPr/>
                </a:tc>
                <a:tc>
                  <a:txBody>
                    <a:bodyPr/>
                    <a:lstStyle/>
                    <a:p>
                      <a:pPr algn="ctr"/>
                      <a:r>
                        <a:rPr lang="en-US" b="1" dirty="0">
                          <a:latin typeface="+mj-lt"/>
                        </a:rPr>
                        <a:t>$16,667</a:t>
                      </a:r>
                    </a:p>
                  </a:txBody>
                  <a:tcPr/>
                </a:tc>
                <a:tc>
                  <a:txBody>
                    <a:bodyPr/>
                    <a:lstStyle/>
                    <a:p>
                      <a:pPr algn="ctr"/>
                      <a:r>
                        <a:rPr lang="en-US" b="1" dirty="0">
                          <a:latin typeface="+mj-lt"/>
                        </a:rPr>
                        <a:t>$50,000</a:t>
                      </a:r>
                    </a:p>
                  </a:txBody>
                  <a:tcPr/>
                </a:tc>
                <a:extLst>
                  <a:ext uri="{0D108BD9-81ED-4DB2-BD59-A6C34878D82A}">
                    <a16:rowId xmlns="" xmlns:a16="http://schemas.microsoft.com/office/drawing/2014/main" val="10002"/>
                  </a:ext>
                </a:extLst>
              </a:tr>
            </a:tbl>
          </a:graphicData>
        </a:graphic>
      </p:graphicFrame>
      <p:sp>
        <p:nvSpPr>
          <p:cNvPr id="15" name="Content Placeholder 2"/>
          <p:cNvSpPr txBox="1">
            <a:spLocks/>
          </p:cNvSpPr>
          <p:nvPr/>
        </p:nvSpPr>
        <p:spPr>
          <a:xfrm>
            <a:off x="6324599" y="5228217"/>
            <a:ext cx="5562601" cy="104648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i="1" dirty="0"/>
              <a:t>Benefit amounts shown are samples and not a guarantee.</a:t>
            </a:r>
          </a:p>
          <a:p>
            <a:pPr marL="0" indent="0" algn="ctr">
              <a:spcBef>
                <a:spcPts val="0"/>
              </a:spcBef>
              <a:buNone/>
            </a:pPr>
            <a:r>
              <a:rPr lang="en-US" sz="1400" i="1" dirty="0"/>
              <a:t>Universal </a:t>
            </a:r>
            <a:r>
              <a:rPr lang="en-US" sz="1400" i="1" dirty="0" err="1"/>
              <a:t>LifeEvents</a:t>
            </a:r>
            <a:r>
              <a:rPr lang="en-US" sz="1400" i="1" dirty="0"/>
              <a:t> death benefit reduces to one-third at the latter of age 70 or the 15th policy anniversary. Universal </a:t>
            </a:r>
            <a:r>
              <a:rPr lang="en-US" sz="1400" i="1" dirty="0" err="1"/>
              <a:t>LifeEvents</a:t>
            </a:r>
            <a:r>
              <a:rPr lang="en-US" sz="1400" i="1" dirty="0"/>
              <a:t> issue age is 18-64. In NY the long-term care benefit is a Convalescent Care Benefit. </a:t>
            </a:r>
            <a:r>
              <a:rPr lang="en-US" sz="1400" i="1" dirty="0" err="1"/>
              <a:t>LifeEvents</a:t>
            </a:r>
            <a:r>
              <a:rPr lang="en-US" sz="1400" i="1" dirty="0"/>
              <a:t>® is a registered trademark of Trustmark Insurance Company. This slide does not apply to the states of MA or FL.</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2061" r="30021"/>
          <a:stretch/>
        </p:blipFill>
        <p:spPr>
          <a:xfrm>
            <a:off x="548871" y="15156"/>
            <a:ext cx="5290820" cy="6172200"/>
          </a:xfrm>
          <a:prstGeom prst="rect">
            <a:avLst/>
          </a:prstGeom>
        </p:spPr>
      </p:pic>
      <p:sp>
        <p:nvSpPr>
          <p:cNvPr id="3" name="Slide Number Placeholder 2">
            <a:extLst>
              <a:ext uri="{FF2B5EF4-FFF2-40B4-BE49-F238E27FC236}">
                <a16:creationId xmlns="" xmlns:a16="http://schemas.microsoft.com/office/drawing/2014/main" id="{90BF39FC-C59C-5942-9E81-766CA828E9EA}"/>
              </a:ext>
            </a:extLst>
          </p:cNvPr>
          <p:cNvSpPr>
            <a:spLocks noGrp="1"/>
          </p:cNvSpPr>
          <p:nvPr>
            <p:ph type="sldNum" sz="quarter" idx="12"/>
          </p:nvPr>
        </p:nvSpPr>
        <p:spPr/>
        <p:txBody>
          <a:bodyPr/>
          <a:lstStyle/>
          <a:p>
            <a:r>
              <a:rPr lang="en-US"/>
              <a:t>[</a:t>
            </a:r>
            <a:fld id="{7AE4C957-3C63-4C7F-8F09-0C9817055DDE}" type="slidenum">
              <a:rPr lang="en-US" smtClean="0"/>
              <a:pPr/>
              <a:t>19</a:t>
            </a:fld>
            <a:r>
              <a:rPr lang="en-US"/>
              <a:t>]</a:t>
            </a:r>
            <a:endParaRPr lang="en-US" dirty="0"/>
          </a:p>
        </p:txBody>
      </p:sp>
    </p:spTree>
    <p:extLst>
      <p:ext uri="{BB962C8B-B14F-4D97-AF65-F5344CB8AC3E}">
        <p14:creationId xmlns:p14="http://schemas.microsoft.com/office/powerpoint/2010/main" val="34234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37866" y="3166154"/>
            <a:ext cx="8354134" cy="1396133"/>
          </a:xfrm>
        </p:spPr>
        <p:txBody>
          <a:bodyPr/>
          <a:lstStyle/>
          <a:p>
            <a:r>
              <a:rPr lang="en-US" dirty="0"/>
              <a:t>Trustmark Universal Life Insurance</a:t>
            </a:r>
            <a:br>
              <a:rPr lang="en-US" dirty="0"/>
            </a:br>
            <a:r>
              <a:rPr lang="en-US" dirty="0"/>
              <a:t>	with Convalescent Care Benefit</a:t>
            </a:r>
          </a:p>
        </p:txBody>
      </p:sp>
      <p:sp>
        <p:nvSpPr>
          <p:cNvPr id="2" name="Rectangle 1"/>
          <p:cNvSpPr/>
          <p:nvPr/>
        </p:nvSpPr>
        <p:spPr>
          <a:xfrm>
            <a:off x="566586" y="423642"/>
            <a:ext cx="6542560" cy="646331"/>
          </a:xfrm>
          <a:prstGeom prst="rect">
            <a:avLst/>
          </a:prstGeom>
        </p:spPr>
        <p:txBody>
          <a:bodyPr wrap="none">
            <a:spAutoFit/>
          </a:bodyPr>
          <a:lstStyle/>
          <a:p>
            <a:r>
              <a:rPr lang="en-US" sz="3600" dirty="0">
                <a:solidFill>
                  <a:schemeClr val="bg1"/>
                </a:solidFill>
                <a:latin typeface="+mj-lt"/>
              </a:rPr>
              <a:t>Introducing your special benefits…</a:t>
            </a:r>
          </a:p>
        </p:txBody>
      </p:sp>
      <p:sp>
        <p:nvSpPr>
          <p:cNvPr id="9" name="Title 5"/>
          <p:cNvSpPr txBox="1">
            <a:spLocks/>
          </p:cNvSpPr>
          <p:nvPr/>
        </p:nvSpPr>
        <p:spPr>
          <a:xfrm>
            <a:off x="5759655" y="4104476"/>
            <a:ext cx="8354134" cy="927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2000" i="1" dirty="0"/>
              <a:t>Two important coverages in one to help protect you for life.</a:t>
            </a:r>
          </a:p>
        </p:txBody>
      </p:sp>
      <p:sp>
        <p:nvSpPr>
          <p:cNvPr id="7" name="Title 5"/>
          <p:cNvSpPr txBox="1">
            <a:spLocks/>
          </p:cNvSpPr>
          <p:nvPr/>
        </p:nvSpPr>
        <p:spPr>
          <a:xfrm>
            <a:off x="3837866" y="2547344"/>
            <a:ext cx="8354134" cy="927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2000" i="1" dirty="0"/>
              <a:t>In New York:</a:t>
            </a:r>
          </a:p>
        </p:txBody>
      </p:sp>
      <p:sp>
        <p:nvSpPr>
          <p:cNvPr id="10" name="Slide Number Placeholder 3">
            <a:extLst>
              <a:ext uri="{FF2B5EF4-FFF2-40B4-BE49-F238E27FC236}">
                <a16:creationId xmlns="" xmlns:a16="http://schemas.microsoft.com/office/drawing/2014/main" id="{B47FE3B6-3221-054D-BC17-D6EAE9F08551}"/>
              </a:ext>
            </a:extLst>
          </p:cNvPr>
          <p:cNvSpPr txBox="1">
            <a:spLocks/>
          </p:cNvSpPr>
          <p:nvPr/>
        </p:nvSpPr>
        <p:spPr>
          <a:xfrm>
            <a:off x="9890446" y="6421185"/>
            <a:ext cx="23932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1400" dirty="0"/>
              <a:t>[</a:t>
            </a:r>
            <a:fld id="{7AE4C957-3C63-4C7F-8F09-0C9817055DDE}" type="slidenum">
              <a:rPr lang="en-US" sz="1400" smtClean="0"/>
              <a:pPr/>
              <a:t>2</a:t>
            </a:fld>
            <a:r>
              <a:rPr lang="en-US" sz="1400" dirty="0"/>
              <a:t>]</a:t>
            </a:r>
          </a:p>
        </p:txBody>
      </p:sp>
      <p:sp>
        <p:nvSpPr>
          <p:cNvPr id="11" name="Content Placeholder 2">
            <a:extLst>
              <a:ext uri="{FF2B5EF4-FFF2-40B4-BE49-F238E27FC236}">
                <a16:creationId xmlns="" xmlns:a16="http://schemas.microsoft.com/office/drawing/2014/main" id="{AF391EE3-3245-E04E-AEFD-0F8D3D8B202A}"/>
              </a:ext>
            </a:extLst>
          </p:cNvPr>
          <p:cNvSpPr txBox="1">
            <a:spLocks/>
          </p:cNvSpPr>
          <p:nvPr/>
        </p:nvSpPr>
        <p:spPr>
          <a:xfrm>
            <a:off x="4327845" y="6463161"/>
            <a:ext cx="5562601" cy="2811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i="1" dirty="0"/>
              <a:t>Trustmark® is a registered trademark of Trustmark Insurance Company.</a:t>
            </a:r>
          </a:p>
        </p:txBody>
      </p:sp>
    </p:spTree>
    <p:extLst>
      <p:ext uri="{BB962C8B-B14F-4D97-AF65-F5344CB8AC3E}">
        <p14:creationId xmlns:p14="http://schemas.microsoft.com/office/powerpoint/2010/main" val="1239135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324600" y="467140"/>
            <a:ext cx="4555210" cy="760344"/>
          </a:xfrm>
        </p:spPr>
        <p:txBody>
          <a:bodyPr>
            <a:noAutofit/>
          </a:bodyPr>
          <a:lstStyle/>
          <a:p>
            <a:pPr algn="l"/>
            <a:r>
              <a:rPr lang="en-US" sz="4000" b="1" dirty="0">
                <a:solidFill>
                  <a:srgbClr val="002060"/>
                </a:solidFill>
              </a:rPr>
              <a:t>Universal </a:t>
            </a:r>
            <a:r>
              <a:rPr lang="en-US" sz="4000" b="1" dirty="0" err="1">
                <a:solidFill>
                  <a:srgbClr val="002060"/>
                </a:solidFill>
              </a:rPr>
              <a:t>LifeEvents</a:t>
            </a:r>
            <a:r>
              <a:rPr lang="en-US" sz="4000" b="1" dirty="0">
                <a:solidFill>
                  <a:srgbClr val="002060"/>
                </a:solidFill>
              </a:rPr>
              <a:t>®</a:t>
            </a:r>
          </a:p>
        </p:txBody>
      </p:sp>
      <p:sp>
        <p:nvSpPr>
          <p:cNvPr id="12" name="Text Placeholder 7"/>
          <p:cNvSpPr>
            <a:spLocks noGrp="1"/>
          </p:cNvSpPr>
          <p:nvPr>
            <p:ph type="body" sz="quarter" idx="13"/>
          </p:nvPr>
        </p:nvSpPr>
        <p:spPr>
          <a:xfrm>
            <a:off x="6324600" y="1148619"/>
            <a:ext cx="5345624" cy="624871"/>
          </a:xfrm>
        </p:spPr>
        <p:txBody>
          <a:bodyPr>
            <a:normAutofit/>
          </a:bodyPr>
          <a:lstStyle/>
          <a:p>
            <a:r>
              <a:rPr lang="en-US" dirty="0"/>
              <a:t>A higher benefit when you need it most.</a:t>
            </a:r>
          </a:p>
        </p:txBody>
      </p:sp>
      <p:sp>
        <p:nvSpPr>
          <p:cNvPr id="13" name="Content Placeholder 2"/>
          <p:cNvSpPr>
            <a:spLocks noGrp="1"/>
          </p:cNvSpPr>
          <p:nvPr>
            <p:ph idx="1"/>
          </p:nvPr>
        </p:nvSpPr>
        <p:spPr>
          <a:xfrm>
            <a:off x="6169620" y="1694625"/>
            <a:ext cx="5867400" cy="1823490"/>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Charlie’s policy is a </a:t>
            </a:r>
            <a:r>
              <a:rPr lang="en-US" b="1" dirty="0">
                <a:solidFill>
                  <a:schemeClr val="tx1">
                    <a:lumMod val="50000"/>
                    <a:lumOff val="50000"/>
                  </a:schemeClr>
                </a:solidFill>
                <a:ea typeface="Sharp Sans Display No1 Book" pitchFamily="2" charset="77"/>
                <a:cs typeface="Sharp Sans Display No1 Book" pitchFamily="2" charset="77"/>
              </a:rPr>
              <a:t>Universal </a:t>
            </a:r>
            <a:r>
              <a:rPr lang="en-US" b="1" dirty="0" err="1">
                <a:solidFill>
                  <a:schemeClr val="tx1">
                    <a:lumMod val="50000"/>
                    <a:lumOff val="50000"/>
                  </a:schemeClr>
                </a:solidFill>
                <a:ea typeface="Sharp Sans Display No1 Book" pitchFamily="2" charset="77"/>
                <a:cs typeface="Sharp Sans Display No1 Book" pitchFamily="2" charset="77"/>
              </a:rPr>
              <a:t>LifeEvents</a:t>
            </a:r>
            <a:r>
              <a:rPr lang="en-US" dirty="0">
                <a:solidFill>
                  <a:schemeClr val="tx1">
                    <a:lumMod val="50000"/>
                    <a:lumOff val="50000"/>
                  </a:schemeClr>
                </a:solidFill>
                <a:ea typeface="Sharp Sans Display No1 Book" pitchFamily="2" charset="77"/>
                <a:cs typeface="Sharp Sans Display No1 Book" pitchFamily="2" charset="77"/>
              </a:rPr>
              <a:t> policy. During his working years, he needs more protection, so he has a </a:t>
            </a:r>
            <a:r>
              <a:rPr lang="en-US" b="1" dirty="0">
                <a:solidFill>
                  <a:schemeClr val="tx1">
                    <a:lumMod val="50000"/>
                    <a:lumOff val="50000"/>
                  </a:schemeClr>
                </a:solidFill>
                <a:ea typeface="Sharp Sans Display No1 Book" pitchFamily="2" charset="77"/>
                <a:cs typeface="Sharp Sans Display No1 Book" pitchFamily="2" charset="77"/>
              </a:rPr>
              <a:t>higher death benefit</a:t>
            </a:r>
            <a:r>
              <a:rPr lang="en-US" dirty="0">
                <a:solidFill>
                  <a:schemeClr val="tx1">
                    <a:lumMod val="50000"/>
                    <a:lumOff val="50000"/>
                  </a:schemeClr>
                </a:solidFill>
                <a:ea typeface="Sharp Sans Display No1 Book" pitchFamily="2" charset="77"/>
                <a:cs typeface="Sharp Sans Display No1 Book" pitchFamily="2" charset="77"/>
              </a:rPr>
              <a:t>.</a:t>
            </a: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After age 70, his death benefit reduces to 1/3.</a:t>
            </a:r>
            <a:endParaRPr lang="en-US" b="1" dirty="0">
              <a:solidFill>
                <a:schemeClr val="tx1">
                  <a:lumMod val="50000"/>
                  <a:lumOff val="50000"/>
                </a:schemeClr>
              </a:solidFill>
              <a:ea typeface="Sharp Sans Display No1 Book" pitchFamily="2" charset="77"/>
              <a:cs typeface="Sharp Sans Display No1 Book" pitchFamily="2" charset="77"/>
            </a:endParaRPr>
          </a:p>
        </p:txBody>
      </p:sp>
      <p:graphicFrame>
        <p:nvGraphicFramePr>
          <p:cNvPr id="14" name="Table 13"/>
          <p:cNvGraphicFramePr>
            <a:graphicFrameLocks noGrp="1"/>
          </p:cNvGraphicFramePr>
          <p:nvPr>
            <p:extLst>
              <p:ext uri="{D42A27DB-BD31-4B8C-83A1-F6EECF244321}">
                <p14:modId xmlns:p14="http://schemas.microsoft.com/office/powerpoint/2010/main" val="3684324776"/>
              </p:ext>
            </p:extLst>
          </p:nvPr>
        </p:nvGraphicFramePr>
        <p:xfrm>
          <a:off x="7233327" y="3574266"/>
          <a:ext cx="3528170" cy="1291410"/>
        </p:xfrm>
        <a:graphic>
          <a:graphicData uri="http://schemas.openxmlformats.org/drawingml/2006/table">
            <a:tbl>
              <a:tblPr firstRow="1" bandRow="1">
                <a:tableStyleId>{5C22544A-7EE6-4342-B048-85BDC9FD1C3A}</a:tableStyleId>
              </a:tblPr>
              <a:tblGrid>
                <a:gridCol w="1764085">
                  <a:extLst>
                    <a:ext uri="{9D8B030D-6E8A-4147-A177-3AD203B41FA5}">
                      <a16:colId xmlns="" xmlns:a16="http://schemas.microsoft.com/office/drawing/2014/main" val="20000"/>
                    </a:ext>
                  </a:extLst>
                </a:gridCol>
                <a:gridCol w="1764085">
                  <a:extLst>
                    <a:ext uri="{9D8B030D-6E8A-4147-A177-3AD203B41FA5}">
                      <a16:colId xmlns="" xmlns:a16="http://schemas.microsoft.com/office/drawing/2014/main" val="20001"/>
                    </a:ext>
                  </a:extLst>
                </a:gridCol>
              </a:tblGrid>
              <a:tr h="430470">
                <a:tc>
                  <a:txBody>
                    <a:bodyPr/>
                    <a:lstStyle/>
                    <a:p>
                      <a:pPr algn="ctr"/>
                      <a:r>
                        <a:rPr lang="en-US" dirty="0">
                          <a:latin typeface="+mj-lt"/>
                        </a:rPr>
                        <a:t>$50,000 policy</a:t>
                      </a:r>
                    </a:p>
                  </a:txBody>
                  <a:tcPr/>
                </a:tc>
                <a:tc>
                  <a:txBody>
                    <a:bodyPr/>
                    <a:lstStyle/>
                    <a:p>
                      <a:pPr algn="ctr"/>
                      <a:r>
                        <a:rPr lang="en-US" dirty="0">
                          <a:latin typeface="+mj-lt"/>
                        </a:rPr>
                        <a:t>Death Benefit</a:t>
                      </a:r>
                    </a:p>
                  </a:txBody>
                  <a:tcPr/>
                </a:tc>
                <a:extLst>
                  <a:ext uri="{0D108BD9-81ED-4DB2-BD59-A6C34878D82A}">
                    <a16:rowId xmlns="" xmlns:a16="http://schemas.microsoft.com/office/drawing/2014/main" val="10000"/>
                  </a:ext>
                </a:extLst>
              </a:tr>
              <a:tr h="430470">
                <a:tc>
                  <a:txBody>
                    <a:bodyPr/>
                    <a:lstStyle/>
                    <a:p>
                      <a:pPr algn="ctr"/>
                      <a:r>
                        <a:rPr lang="en-US" b="1" dirty="0">
                          <a:latin typeface="+mj-lt"/>
                        </a:rPr>
                        <a:t>Before age 70</a:t>
                      </a:r>
                    </a:p>
                  </a:txBody>
                  <a:tcPr/>
                </a:tc>
                <a:tc>
                  <a:txBody>
                    <a:bodyPr/>
                    <a:lstStyle/>
                    <a:p>
                      <a:pPr algn="ctr"/>
                      <a:r>
                        <a:rPr lang="en-US" b="1" dirty="0">
                          <a:latin typeface="+mj-lt"/>
                        </a:rPr>
                        <a:t>$50,000</a:t>
                      </a:r>
                    </a:p>
                  </a:txBody>
                  <a:tcPr/>
                </a:tc>
                <a:extLst>
                  <a:ext uri="{0D108BD9-81ED-4DB2-BD59-A6C34878D82A}">
                    <a16:rowId xmlns="" xmlns:a16="http://schemas.microsoft.com/office/drawing/2014/main" val="10001"/>
                  </a:ext>
                </a:extLst>
              </a:tr>
              <a:tr h="430470">
                <a:tc>
                  <a:txBody>
                    <a:bodyPr/>
                    <a:lstStyle/>
                    <a:p>
                      <a:pPr algn="ctr"/>
                      <a:r>
                        <a:rPr lang="en-US" b="1" dirty="0">
                          <a:latin typeface="+mj-lt"/>
                        </a:rPr>
                        <a:t>After age 70</a:t>
                      </a:r>
                    </a:p>
                  </a:txBody>
                  <a:tcPr/>
                </a:tc>
                <a:tc>
                  <a:txBody>
                    <a:bodyPr/>
                    <a:lstStyle/>
                    <a:p>
                      <a:pPr algn="ctr"/>
                      <a:r>
                        <a:rPr lang="en-US" b="1" dirty="0">
                          <a:latin typeface="+mj-lt"/>
                        </a:rPr>
                        <a:t>$16,667</a:t>
                      </a:r>
                    </a:p>
                  </a:txBody>
                  <a:tcPr/>
                </a:tc>
                <a:extLst>
                  <a:ext uri="{0D108BD9-81ED-4DB2-BD59-A6C34878D82A}">
                    <a16:rowId xmlns="" xmlns:a16="http://schemas.microsoft.com/office/drawing/2014/main" val="10002"/>
                  </a:ext>
                </a:extLst>
              </a:tr>
            </a:tbl>
          </a:graphicData>
        </a:graphic>
      </p:graphicFrame>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2061" r="30021"/>
          <a:stretch/>
        </p:blipFill>
        <p:spPr>
          <a:xfrm>
            <a:off x="548871" y="15156"/>
            <a:ext cx="5290820" cy="6172200"/>
          </a:xfrm>
          <a:prstGeom prst="rect">
            <a:avLst/>
          </a:prstGeom>
        </p:spPr>
      </p:pic>
      <p:sp>
        <p:nvSpPr>
          <p:cNvPr id="9" name="Content Placeholder 2"/>
          <p:cNvSpPr txBox="1">
            <a:spLocks/>
          </p:cNvSpPr>
          <p:nvPr/>
        </p:nvSpPr>
        <p:spPr>
          <a:xfrm>
            <a:off x="6324599" y="5309862"/>
            <a:ext cx="5562601" cy="1046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i="1" dirty="0"/>
              <a:t>Benefit amounts shown are samples and not a guarantee.</a:t>
            </a:r>
          </a:p>
          <a:p>
            <a:pPr marL="0" indent="0" algn="ctr">
              <a:spcBef>
                <a:spcPts val="0"/>
              </a:spcBef>
              <a:buNone/>
            </a:pPr>
            <a:r>
              <a:rPr lang="en-US" sz="1400" i="1" dirty="0"/>
              <a:t>Universal </a:t>
            </a:r>
            <a:r>
              <a:rPr lang="en-US" sz="1400" i="1" dirty="0" err="1"/>
              <a:t>LifeEvents</a:t>
            </a:r>
            <a:r>
              <a:rPr lang="en-US" sz="1400" i="1" dirty="0"/>
              <a:t> death benefit reduces to one-third at the latter of age 70 or the 15th policy anniversary. Universal </a:t>
            </a:r>
            <a:r>
              <a:rPr lang="en-US" sz="1400" i="1" dirty="0" err="1"/>
              <a:t>LifeEvents</a:t>
            </a:r>
            <a:r>
              <a:rPr lang="en-US" sz="1400" i="1" dirty="0"/>
              <a:t> issue age is 18-64. </a:t>
            </a:r>
            <a:r>
              <a:rPr lang="en-US" sz="1400" i="1" dirty="0" err="1"/>
              <a:t>LifeEvents</a:t>
            </a:r>
            <a:r>
              <a:rPr lang="en-US" sz="1400" i="1" dirty="0"/>
              <a:t>® is a registered trademark of Trustmark Insurance Company.</a:t>
            </a:r>
          </a:p>
        </p:txBody>
      </p:sp>
      <p:sp>
        <p:nvSpPr>
          <p:cNvPr id="3" name="Slide Number Placeholder 2">
            <a:extLst>
              <a:ext uri="{FF2B5EF4-FFF2-40B4-BE49-F238E27FC236}">
                <a16:creationId xmlns="" xmlns:a16="http://schemas.microsoft.com/office/drawing/2014/main" id="{1DBBA0C9-EC5B-4440-A78A-D7B21201F566}"/>
              </a:ext>
            </a:extLst>
          </p:cNvPr>
          <p:cNvSpPr>
            <a:spLocks noGrp="1"/>
          </p:cNvSpPr>
          <p:nvPr>
            <p:ph type="sldNum" sz="quarter" idx="12"/>
          </p:nvPr>
        </p:nvSpPr>
        <p:spPr/>
        <p:txBody>
          <a:bodyPr/>
          <a:lstStyle/>
          <a:p>
            <a:r>
              <a:rPr lang="en-US"/>
              <a:t>[</a:t>
            </a:r>
            <a:fld id="{7AE4C957-3C63-4C7F-8F09-0C9817055DDE}" type="slidenum">
              <a:rPr lang="en-US" smtClean="0"/>
              <a:pPr/>
              <a:t>20</a:t>
            </a:fld>
            <a:r>
              <a:rPr lang="en-US"/>
              <a:t>]</a:t>
            </a:r>
            <a:endParaRPr lang="en-US" dirty="0"/>
          </a:p>
        </p:txBody>
      </p:sp>
    </p:spTree>
    <p:extLst>
      <p:ext uri="{BB962C8B-B14F-4D97-AF65-F5344CB8AC3E}">
        <p14:creationId xmlns:p14="http://schemas.microsoft.com/office/powerpoint/2010/main" val="3729243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324600" y="467140"/>
            <a:ext cx="4555210" cy="760344"/>
          </a:xfrm>
        </p:spPr>
        <p:txBody>
          <a:bodyPr>
            <a:noAutofit/>
          </a:bodyPr>
          <a:lstStyle/>
          <a:p>
            <a:pPr algn="l"/>
            <a:r>
              <a:rPr lang="en-US" sz="4000" b="1" dirty="0">
                <a:solidFill>
                  <a:srgbClr val="002060"/>
                </a:solidFill>
              </a:rPr>
              <a:t>Universal </a:t>
            </a:r>
            <a:r>
              <a:rPr lang="en-US" sz="4000" b="1" dirty="0" err="1">
                <a:solidFill>
                  <a:srgbClr val="002060"/>
                </a:solidFill>
              </a:rPr>
              <a:t>LifeEvents</a:t>
            </a:r>
            <a:r>
              <a:rPr lang="en-US" sz="4000" b="1" dirty="0">
                <a:solidFill>
                  <a:srgbClr val="002060"/>
                </a:solidFill>
              </a:rPr>
              <a:t>®</a:t>
            </a:r>
          </a:p>
        </p:txBody>
      </p:sp>
      <p:sp>
        <p:nvSpPr>
          <p:cNvPr id="12" name="Text Placeholder 7"/>
          <p:cNvSpPr>
            <a:spLocks noGrp="1"/>
          </p:cNvSpPr>
          <p:nvPr>
            <p:ph type="body" sz="quarter" idx="13"/>
          </p:nvPr>
        </p:nvSpPr>
        <p:spPr>
          <a:xfrm>
            <a:off x="6324600" y="1148619"/>
            <a:ext cx="5345624" cy="624871"/>
          </a:xfrm>
        </p:spPr>
        <p:txBody>
          <a:bodyPr>
            <a:normAutofit/>
          </a:bodyPr>
          <a:lstStyle/>
          <a:p>
            <a:r>
              <a:rPr lang="en-US" dirty="0"/>
              <a:t>A higher benefit when you need it most.</a:t>
            </a:r>
          </a:p>
        </p:txBody>
      </p:sp>
      <p:sp>
        <p:nvSpPr>
          <p:cNvPr id="13" name="Content Placeholder 2"/>
          <p:cNvSpPr>
            <a:spLocks noGrp="1"/>
          </p:cNvSpPr>
          <p:nvPr>
            <p:ph idx="1"/>
          </p:nvPr>
        </p:nvSpPr>
        <p:spPr>
          <a:xfrm>
            <a:off x="6169620" y="1694625"/>
            <a:ext cx="5867400" cy="3069232"/>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Charlie can choose between </a:t>
            </a:r>
            <a:r>
              <a:rPr lang="en-US" b="1" dirty="0">
                <a:solidFill>
                  <a:schemeClr val="tx1">
                    <a:lumMod val="50000"/>
                    <a:lumOff val="50000"/>
                  </a:schemeClr>
                </a:solidFill>
                <a:ea typeface="Sharp Sans Display No1 Book" pitchFamily="2" charset="77"/>
                <a:cs typeface="Sharp Sans Display No1 Book" pitchFamily="2" charset="77"/>
              </a:rPr>
              <a:t>Universal Life </a:t>
            </a:r>
            <a:r>
              <a:rPr lang="en-US" dirty="0">
                <a:solidFill>
                  <a:schemeClr val="tx1">
                    <a:lumMod val="50000"/>
                    <a:lumOff val="50000"/>
                  </a:schemeClr>
                </a:solidFill>
                <a:ea typeface="Sharp Sans Display No1 Book" pitchFamily="2" charset="77"/>
                <a:cs typeface="Sharp Sans Display No1 Book" pitchFamily="2" charset="77"/>
              </a:rPr>
              <a:t>and </a:t>
            </a:r>
            <a:r>
              <a:rPr lang="en-US" b="1" dirty="0">
                <a:solidFill>
                  <a:schemeClr val="tx1">
                    <a:lumMod val="50000"/>
                    <a:lumOff val="50000"/>
                  </a:schemeClr>
                </a:solidFill>
                <a:ea typeface="Sharp Sans Display No1 Book" pitchFamily="2" charset="77"/>
                <a:cs typeface="Sharp Sans Display No1 Book" pitchFamily="2" charset="77"/>
              </a:rPr>
              <a:t>Universal </a:t>
            </a:r>
            <a:r>
              <a:rPr lang="en-US" b="1" dirty="0" err="1">
                <a:solidFill>
                  <a:schemeClr val="tx1">
                    <a:lumMod val="50000"/>
                    <a:lumOff val="50000"/>
                  </a:schemeClr>
                </a:solidFill>
                <a:ea typeface="Sharp Sans Display No1 Book" pitchFamily="2" charset="77"/>
                <a:cs typeface="Sharp Sans Display No1 Book" pitchFamily="2" charset="77"/>
              </a:rPr>
              <a:t>LifeEvents</a:t>
            </a:r>
            <a:r>
              <a:rPr lang="en-US" b="1" dirty="0">
                <a:solidFill>
                  <a:schemeClr val="tx1">
                    <a:lumMod val="50000"/>
                    <a:lumOff val="50000"/>
                  </a:schemeClr>
                </a:solidFill>
                <a:ea typeface="Sharp Sans Display No1 Book" pitchFamily="2" charset="77"/>
                <a:cs typeface="Sharp Sans Display No1 Book" pitchFamily="2" charset="77"/>
              </a:rPr>
              <a:t>. </a:t>
            </a:r>
            <a:r>
              <a:rPr lang="en-US" dirty="0">
                <a:solidFill>
                  <a:schemeClr val="tx1">
                    <a:lumMod val="50000"/>
                    <a:lumOff val="50000"/>
                  </a:schemeClr>
                </a:solidFill>
                <a:ea typeface="Sharp Sans Display No1 Book" pitchFamily="2" charset="77"/>
                <a:cs typeface="Sharp Sans Display No1 Book" pitchFamily="2" charset="77"/>
              </a:rPr>
              <a:t>Universal </a:t>
            </a:r>
            <a:r>
              <a:rPr lang="en-US" dirty="0" err="1">
                <a:solidFill>
                  <a:schemeClr val="tx1">
                    <a:lumMod val="50000"/>
                    <a:lumOff val="50000"/>
                  </a:schemeClr>
                </a:solidFill>
                <a:ea typeface="Sharp Sans Display No1 Book" pitchFamily="2" charset="77"/>
                <a:cs typeface="Sharp Sans Display No1 Book" pitchFamily="2" charset="77"/>
              </a:rPr>
              <a:t>LifeEvents</a:t>
            </a:r>
            <a:r>
              <a:rPr lang="en-US" dirty="0">
                <a:solidFill>
                  <a:schemeClr val="tx1">
                    <a:lumMod val="50000"/>
                    <a:lumOff val="50000"/>
                  </a:schemeClr>
                </a:solidFill>
                <a:ea typeface="Sharp Sans Display No1 Book" pitchFamily="2" charset="77"/>
                <a:cs typeface="Sharp Sans Display No1 Book" pitchFamily="2" charset="77"/>
              </a:rPr>
              <a:t> offers a </a:t>
            </a:r>
            <a:r>
              <a:rPr lang="en-US" b="1" dirty="0">
                <a:solidFill>
                  <a:schemeClr val="tx1">
                    <a:lumMod val="50000"/>
                    <a:lumOff val="50000"/>
                  </a:schemeClr>
                </a:solidFill>
                <a:ea typeface="Sharp Sans Display No1 Book" pitchFamily="2" charset="77"/>
                <a:cs typeface="Sharp Sans Display No1 Book" pitchFamily="2" charset="77"/>
              </a:rPr>
              <a:t>higher benefit during working years</a:t>
            </a:r>
            <a:r>
              <a:rPr lang="en-US" dirty="0">
                <a:solidFill>
                  <a:schemeClr val="tx1">
                    <a:lumMod val="50000"/>
                    <a:lumOff val="50000"/>
                  </a:schemeClr>
                </a:solidFill>
                <a:ea typeface="Sharp Sans Display No1 Book" pitchFamily="2" charset="77"/>
                <a:cs typeface="Sharp Sans Display No1 Book" pitchFamily="2" charset="77"/>
              </a:rPr>
              <a:t> (before age 70) for the same rate, with a </a:t>
            </a:r>
            <a:r>
              <a:rPr lang="en-US" b="1" dirty="0">
                <a:solidFill>
                  <a:schemeClr val="tx1">
                    <a:lumMod val="50000"/>
                    <a:lumOff val="50000"/>
                  </a:schemeClr>
                </a:solidFill>
                <a:ea typeface="Sharp Sans Display No1 Book" pitchFamily="2" charset="77"/>
                <a:cs typeface="Sharp Sans Display No1 Book" pitchFamily="2" charset="77"/>
              </a:rPr>
              <a:t>long-term care benefit that never reduces</a:t>
            </a:r>
            <a:r>
              <a:rPr lang="en-US" dirty="0">
                <a:solidFill>
                  <a:schemeClr val="tx1">
                    <a:lumMod val="50000"/>
                    <a:lumOff val="50000"/>
                  </a:schemeClr>
                </a:solidFill>
                <a:ea typeface="Sharp Sans Display No1 Book" pitchFamily="2" charset="77"/>
                <a:cs typeface="Sharp Sans Display No1 Book" pitchFamily="2" charset="77"/>
              </a:rPr>
              <a:t>:</a:t>
            </a:r>
          </a:p>
        </p:txBody>
      </p:sp>
      <p:graphicFrame>
        <p:nvGraphicFramePr>
          <p:cNvPr id="2" name="Table 1"/>
          <p:cNvGraphicFramePr>
            <a:graphicFrameLocks noGrp="1"/>
          </p:cNvGraphicFramePr>
          <p:nvPr>
            <p:extLst>
              <p:ext uri="{D42A27DB-BD31-4B8C-83A1-F6EECF244321}">
                <p14:modId xmlns:p14="http://schemas.microsoft.com/office/powerpoint/2010/main" val="535529770"/>
              </p:ext>
            </p:extLst>
          </p:nvPr>
        </p:nvGraphicFramePr>
        <p:xfrm>
          <a:off x="6169620" y="3413804"/>
          <a:ext cx="2780003" cy="1737360"/>
        </p:xfrm>
        <a:graphic>
          <a:graphicData uri="http://schemas.openxmlformats.org/drawingml/2006/table">
            <a:tbl>
              <a:tblPr firstRow="1" bandRow="1">
                <a:tableStyleId>{5C22544A-7EE6-4342-B048-85BDC9FD1C3A}</a:tableStyleId>
              </a:tblPr>
              <a:tblGrid>
                <a:gridCol w="1044193">
                  <a:extLst>
                    <a:ext uri="{9D8B030D-6E8A-4147-A177-3AD203B41FA5}">
                      <a16:colId xmlns="" xmlns:a16="http://schemas.microsoft.com/office/drawing/2014/main" val="20000"/>
                    </a:ext>
                  </a:extLst>
                </a:gridCol>
                <a:gridCol w="867905">
                  <a:extLst>
                    <a:ext uri="{9D8B030D-6E8A-4147-A177-3AD203B41FA5}">
                      <a16:colId xmlns="" xmlns:a16="http://schemas.microsoft.com/office/drawing/2014/main" val="20001"/>
                    </a:ext>
                  </a:extLst>
                </a:gridCol>
                <a:gridCol w="867905">
                  <a:extLst>
                    <a:ext uri="{9D8B030D-6E8A-4147-A177-3AD203B41FA5}">
                      <a16:colId xmlns="" xmlns:a16="http://schemas.microsoft.com/office/drawing/2014/main" val="20002"/>
                    </a:ext>
                  </a:extLst>
                </a:gridCol>
              </a:tblGrid>
              <a:tr h="523646">
                <a:tc>
                  <a:txBody>
                    <a:bodyPr/>
                    <a:lstStyle/>
                    <a:p>
                      <a:pPr algn="ctr"/>
                      <a:r>
                        <a:rPr lang="en-US" sz="1600" b="1" dirty="0"/>
                        <a:t>Universal Life</a:t>
                      </a:r>
                    </a:p>
                  </a:txBody>
                  <a:tcPr anchor="ctr"/>
                </a:tc>
                <a:tc>
                  <a:txBody>
                    <a:bodyPr/>
                    <a:lstStyle/>
                    <a:p>
                      <a:pPr algn="ctr"/>
                      <a:r>
                        <a:rPr lang="en-US" sz="1600" b="1" dirty="0"/>
                        <a:t>Death Benefit</a:t>
                      </a:r>
                    </a:p>
                  </a:txBody>
                  <a:tcPr anchor="ctr"/>
                </a:tc>
                <a:tc>
                  <a:txBody>
                    <a:bodyPr/>
                    <a:lstStyle/>
                    <a:p>
                      <a:pPr algn="ctr"/>
                      <a:r>
                        <a:rPr lang="en-US" sz="1600" b="1" dirty="0"/>
                        <a:t>LTC Benefit</a:t>
                      </a:r>
                    </a:p>
                  </a:txBody>
                  <a:tcPr anchor="ctr"/>
                </a:tc>
                <a:extLst>
                  <a:ext uri="{0D108BD9-81ED-4DB2-BD59-A6C34878D82A}">
                    <a16:rowId xmlns="" xmlns:a16="http://schemas.microsoft.com/office/drawing/2014/main" val="10000"/>
                  </a:ext>
                </a:extLst>
              </a:tr>
              <a:tr h="526912">
                <a:tc>
                  <a:txBody>
                    <a:bodyPr/>
                    <a:lstStyle/>
                    <a:p>
                      <a:pPr algn="ctr"/>
                      <a:r>
                        <a:rPr lang="en-US" sz="1600" b="1" dirty="0"/>
                        <a:t>Before</a:t>
                      </a:r>
                      <a:r>
                        <a:rPr lang="en-US" sz="1600" b="1" baseline="0" dirty="0"/>
                        <a:t> Age 70</a:t>
                      </a:r>
                      <a:endParaRPr lang="en-US" sz="1600" b="1" dirty="0"/>
                    </a:p>
                  </a:txBody>
                  <a:tcPr anchor="ctr"/>
                </a:tc>
                <a:tc>
                  <a:txBody>
                    <a:bodyPr/>
                    <a:lstStyle/>
                    <a:p>
                      <a:pPr algn="ctr"/>
                      <a:r>
                        <a:rPr lang="en-US" sz="1600" b="1" dirty="0"/>
                        <a:t>$31,016</a:t>
                      </a:r>
                    </a:p>
                  </a:txBody>
                  <a:tcPr anchor="ctr"/>
                </a:tc>
                <a:tc>
                  <a:txBody>
                    <a:bodyPr/>
                    <a:lstStyle/>
                    <a:p>
                      <a:pPr algn="ctr"/>
                      <a:r>
                        <a:rPr lang="en-US" sz="1600" b="1" dirty="0"/>
                        <a:t>$31,016</a:t>
                      </a:r>
                    </a:p>
                  </a:txBody>
                  <a:tcPr anchor="ctr"/>
                </a:tc>
                <a:extLst>
                  <a:ext uri="{0D108BD9-81ED-4DB2-BD59-A6C34878D82A}">
                    <a16:rowId xmlns="" xmlns:a16="http://schemas.microsoft.com/office/drawing/2014/main" val="10001"/>
                  </a:ext>
                </a:extLst>
              </a:tr>
              <a:tr h="526912">
                <a:tc>
                  <a:txBody>
                    <a:bodyPr/>
                    <a:lstStyle/>
                    <a:p>
                      <a:pPr algn="ctr"/>
                      <a:r>
                        <a:rPr lang="en-US" sz="1600" b="1" dirty="0"/>
                        <a:t>After</a:t>
                      </a:r>
                    </a:p>
                    <a:p>
                      <a:pPr algn="ctr"/>
                      <a:r>
                        <a:rPr lang="en-US" sz="1600" b="1" dirty="0"/>
                        <a:t>Age 70</a:t>
                      </a:r>
                    </a:p>
                  </a:txBody>
                  <a:tcPr anchor="ctr"/>
                </a:tc>
                <a:tc>
                  <a:txBody>
                    <a:bodyPr/>
                    <a:lstStyle/>
                    <a:p>
                      <a:pPr algn="ctr"/>
                      <a:r>
                        <a:rPr lang="en-US" sz="1600" b="1" dirty="0"/>
                        <a:t>$31,016</a:t>
                      </a:r>
                    </a:p>
                  </a:txBody>
                  <a:tcPr anchor="ctr"/>
                </a:tc>
                <a:tc>
                  <a:txBody>
                    <a:bodyPr/>
                    <a:lstStyle/>
                    <a:p>
                      <a:pPr algn="ctr"/>
                      <a:r>
                        <a:rPr lang="en-US" sz="1600" b="1" dirty="0"/>
                        <a:t>$31,016</a:t>
                      </a:r>
                    </a:p>
                  </a:txBody>
                  <a:tcPr anchor="ctr"/>
                </a:tc>
                <a:extLst>
                  <a:ext uri="{0D108BD9-81ED-4DB2-BD59-A6C34878D82A}">
                    <a16:rowId xmlns="" xmlns:a16="http://schemas.microsoft.com/office/drawing/2014/main" val="1000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082773566"/>
              </p:ext>
            </p:extLst>
          </p:nvPr>
        </p:nvGraphicFramePr>
        <p:xfrm>
          <a:off x="9028410" y="3413804"/>
          <a:ext cx="2780003" cy="1737360"/>
        </p:xfrm>
        <a:graphic>
          <a:graphicData uri="http://schemas.openxmlformats.org/drawingml/2006/table">
            <a:tbl>
              <a:tblPr firstRow="1" bandRow="1">
                <a:tableStyleId>{7DF18680-E054-41AD-8BC1-D1AEF772440D}</a:tableStyleId>
              </a:tblPr>
              <a:tblGrid>
                <a:gridCol w="1044193">
                  <a:extLst>
                    <a:ext uri="{9D8B030D-6E8A-4147-A177-3AD203B41FA5}">
                      <a16:colId xmlns="" xmlns:a16="http://schemas.microsoft.com/office/drawing/2014/main" val="20000"/>
                    </a:ext>
                  </a:extLst>
                </a:gridCol>
                <a:gridCol w="867905">
                  <a:extLst>
                    <a:ext uri="{9D8B030D-6E8A-4147-A177-3AD203B41FA5}">
                      <a16:colId xmlns="" xmlns:a16="http://schemas.microsoft.com/office/drawing/2014/main" val="20001"/>
                    </a:ext>
                  </a:extLst>
                </a:gridCol>
                <a:gridCol w="867905">
                  <a:extLst>
                    <a:ext uri="{9D8B030D-6E8A-4147-A177-3AD203B41FA5}">
                      <a16:colId xmlns="" xmlns:a16="http://schemas.microsoft.com/office/drawing/2014/main" val="20002"/>
                    </a:ext>
                  </a:extLst>
                </a:gridCol>
              </a:tblGrid>
              <a:tr h="523646">
                <a:tc>
                  <a:txBody>
                    <a:bodyPr/>
                    <a:lstStyle/>
                    <a:p>
                      <a:pPr algn="ctr"/>
                      <a:r>
                        <a:rPr lang="en-US" sz="1600" dirty="0"/>
                        <a:t>Universal </a:t>
                      </a:r>
                      <a:r>
                        <a:rPr lang="en-US" sz="1600" dirty="0" err="1"/>
                        <a:t>LifeEvents</a:t>
                      </a:r>
                      <a:endParaRPr lang="en-US" sz="1600" b="1" dirty="0"/>
                    </a:p>
                  </a:txBody>
                  <a:tcPr anchor="ctr"/>
                </a:tc>
                <a:tc>
                  <a:txBody>
                    <a:bodyPr/>
                    <a:lstStyle/>
                    <a:p>
                      <a:pPr algn="ctr"/>
                      <a:r>
                        <a:rPr lang="en-US" sz="1600" dirty="0"/>
                        <a:t>Death Benefit</a:t>
                      </a:r>
                      <a:endParaRPr lang="en-US" sz="1600" b="1" dirty="0"/>
                    </a:p>
                  </a:txBody>
                  <a:tcPr anchor="ctr"/>
                </a:tc>
                <a:tc>
                  <a:txBody>
                    <a:bodyPr/>
                    <a:lstStyle/>
                    <a:p>
                      <a:pPr algn="ctr"/>
                      <a:r>
                        <a:rPr lang="en-US" sz="1600" dirty="0"/>
                        <a:t>LTC Benefit</a:t>
                      </a:r>
                      <a:endParaRPr lang="en-US" sz="1600" b="1" dirty="0"/>
                    </a:p>
                  </a:txBody>
                  <a:tcPr anchor="ctr"/>
                </a:tc>
                <a:extLst>
                  <a:ext uri="{0D108BD9-81ED-4DB2-BD59-A6C34878D82A}">
                    <a16:rowId xmlns="" xmlns:a16="http://schemas.microsoft.com/office/drawing/2014/main" val="10000"/>
                  </a:ext>
                </a:extLst>
              </a:tr>
              <a:tr h="526912">
                <a:tc>
                  <a:txBody>
                    <a:bodyPr/>
                    <a:lstStyle/>
                    <a:p>
                      <a:pPr algn="ctr"/>
                      <a:r>
                        <a:rPr lang="en-US" sz="1600" b="1" dirty="0"/>
                        <a:t>Before</a:t>
                      </a:r>
                      <a:r>
                        <a:rPr lang="en-US" sz="1600" b="1" baseline="0" dirty="0"/>
                        <a:t> Age 70</a:t>
                      </a:r>
                      <a:endParaRPr lang="en-US" sz="1600" b="1" dirty="0"/>
                    </a:p>
                  </a:txBody>
                  <a:tcPr anchor="ctr"/>
                </a:tc>
                <a:tc>
                  <a:txBody>
                    <a:bodyPr/>
                    <a:lstStyle/>
                    <a:p>
                      <a:pPr algn="ctr"/>
                      <a:r>
                        <a:rPr lang="en-US" sz="1600" b="1" dirty="0"/>
                        <a:t>$50,000</a:t>
                      </a:r>
                    </a:p>
                  </a:txBody>
                  <a:tcPr anchor="ctr"/>
                </a:tc>
                <a:tc>
                  <a:txBody>
                    <a:bodyPr/>
                    <a:lstStyle/>
                    <a:p>
                      <a:pPr algn="ctr"/>
                      <a:r>
                        <a:rPr lang="en-US" sz="1600" b="1" dirty="0"/>
                        <a:t>$50,000</a:t>
                      </a:r>
                    </a:p>
                  </a:txBody>
                  <a:tcPr anchor="ctr"/>
                </a:tc>
                <a:extLst>
                  <a:ext uri="{0D108BD9-81ED-4DB2-BD59-A6C34878D82A}">
                    <a16:rowId xmlns="" xmlns:a16="http://schemas.microsoft.com/office/drawing/2014/main" val="10001"/>
                  </a:ext>
                </a:extLst>
              </a:tr>
              <a:tr h="526912">
                <a:tc>
                  <a:txBody>
                    <a:bodyPr/>
                    <a:lstStyle/>
                    <a:p>
                      <a:pPr algn="ctr"/>
                      <a:r>
                        <a:rPr lang="en-US" sz="1600" b="1" dirty="0"/>
                        <a:t>After</a:t>
                      </a:r>
                    </a:p>
                    <a:p>
                      <a:pPr algn="ctr"/>
                      <a:r>
                        <a:rPr lang="en-US" sz="1600" b="1" dirty="0"/>
                        <a:t>Age 70</a:t>
                      </a:r>
                    </a:p>
                  </a:txBody>
                  <a:tcPr anchor="ctr"/>
                </a:tc>
                <a:tc>
                  <a:txBody>
                    <a:bodyPr/>
                    <a:lstStyle/>
                    <a:p>
                      <a:pPr algn="ctr"/>
                      <a:r>
                        <a:rPr lang="en-US" sz="1600" b="1" dirty="0"/>
                        <a:t>$16,667</a:t>
                      </a:r>
                    </a:p>
                  </a:txBody>
                  <a:tcPr anchor="ctr"/>
                </a:tc>
                <a:tc>
                  <a:txBody>
                    <a:bodyPr/>
                    <a:lstStyle/>
                    <a:p>
                      <a:pPr algn="ctr"/>
                      <a:r>
                        <a:rPr lang="en-US" sz="1600" b="1" dirty="0"/>
                        <a:t>$50,000</a:t>
                      </a:r>
                    </a:p>
                  </a:txBody>
                  <a:tcPr anchor="ctr"/>
                </a:tc>
                <a:extLst>
                  <a:ext uri="{0D108BD9-81ED-4DB2-BD59-A6C34878D82A}">
                    <a16:rowId xmlns="" xmlns:a16="http://schemas.microsoft.com/office/drawing/2014/main" val="10002"/>
                  </a:ext>
                </a:extLst>
              </a:tr>
            </a:tbl>
          </a:graphicData>
        </a:graphic>
      </p:graphicFrame>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2061" r="30021"/>
          <a:stretch/>
        </p:blipFill>
        <p:spPr>
          <a:xfrm>
            <a:off x="548871" y="15156"/>
            <a:ext cx="5290820" cy="6172200"/>
          </a:xfrm>
          <a:prstGeom prst="rect">
            <a:avLst/>
          </a:prstGeom>
        </p:spPr>
      </p:pic>
      <p:sp>
        <p:nvSpPr>
          <p:cNvPr id="10" name="Content Placeholder 2"/>
          <p:cNvSpPr txBox="1">
            <a:spLocks/>
          </p:cNvSpPr>
          <p:nvPr/>
        </p:nvSpPr>
        <p:spPr>
          <a:xfrm>
            <a:off x="6324599" y="5228217"/>
            <a:ext cx="5562601" cy="104648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i="1" dirty="0"/>
              <a:t>Benefit amounts shown are samples and not a guarantee.</a:t>
            </a:r>
          </a:p>
          <a:p>
            <a:pPr marL="0" indent="0" algn="ctr">
              <a:spcBef>
                <a:spcPts val="0"/>
              </a:spcBef>
              <a:buNone/>
            </a:pPr>
            <a:r>
              <a:rPr lang="en-US" sz="1400" i="1" dirty="0"/>
              <a:t>Universal </a:t>
            </a:r>
            <a:r>
              <a:rPr lang="en-US" sz="1400" i="1" dirty="0" err="1"/>
              <a:t>LifeEvents</a:t>
            </a:r>
            <a:r>
              <a:rPr lang="en-US" sz="1400" i="1" dirty="0"/>
              <a:t> death benefit reduces to one-third at the latter of age 70 or the 15th policy anniversary. Universal </a:t>
            </a:r>
            <a:r>
              <a:rPr lang="en-US" sz="1400" i="1" dirty="0" err="1"/>
              <a:t>LifeEvents</a:t>
            </a:r>
            <a:r>
              <a:rPr lang="en-US" sz="1400" i="1" dirty="0"/>
              <a:t> issue age is 18-64. In NY the long-term care benefit is a Convalescent Care Benefit. </a:t>
            </a:r>
            <a:r>
              <a:rPr lang="en-US" sz="1400" i="1" dirty="0" err="1"/>
              <a:t>LifeEvents</a:t>
            </a:r>
            <a:r>
              <a:rPr lang="en-US" sz="1400" i="1" dirty="0"/>
              <a:t>® is a registered trademark of Trustmark Insurance Company. This slide does not apply to the states of MA or FL.</a:t>
            </a:r>
          </a:p>
        </p:txBody>
      </p:sp>
      <p:sp>
        <p:nvSpPr>
          <p:cNvPr id="4" name="Slide Number Placeholder 3">
            <a:extLst>
              <a:ext uri="{FF2B5EF4-FFF2-40B4-BE49-F238E27FC236}">
                <a16:creationId xmlns="" xmlns:a16="http://schemas.microsoft.com/office/drawing/2014/main" id="{7345082F-CC82-3E4D-A288-E7E6B02FB236}"/>
              </a:ext>
            </a:extLst>
          </p:cNvPr>
          <p:cNvSpPr>
            <a:spLocks noGrp="1"/>
          </p:cNvSpPr>
          <p:nvPr>
            <p:ph type="sldNum" sz="quarter" idx="12"/>
          </p:nvPr>
        </p:nvSpPr>
        <p:spPr/>
        <p:txBody>
          <a:bodyPr/>
          <a:lstStyle/>
          <a:p>
            <a:r>
              <a:rPr lang="en-US"/>
              <a:t>[</a:t>
            </a:r>
            <a:fld id="{7AE4C957-3C63-4C7F-8F09-0C9817055DDE}" type="slidenum">
              <a:rPr lang="en-US" smtClean="0"/>
              <a:pPr/>
              <a:t>21</a:t>
            </a:fld>
            <a:r>
              <a:rPr lang="en-US"/>
              <a:t>]</a:t>
            </a:r>
            <a:endParaRPr lang="en-US" dirty="0"/>
          </a:p>
        </p:txBody>
      </p:sp>
    </p:spTree>
    <p:extLst>
      <p:ext uri="{BB962C8B-B14F-4D97-AF65-F5344CB8AC3E}">
        <p14:creationId xmlns:p14="http://schemas.microsoft.com/office/powerpoint/2010/main" val="750791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324600" y="467140"/>
            <a:ext cx="4555210" cy="760344"/>
          </a:xfrm>
        </p:spPr>
        <p:txBody>
          <a:bodyPr>
            <a:noAutofit/>
          </a:bodyPr>
          <a:lstStyle/>
          <a:p>
            <a:pPr algn="l"/>
            <a:r>
              <a:rPr lang="en-US" sz="4000" b="1" dirty="0">
                <a:solidFill>
                  <a:srgbClr val="002060"/>
                </a:solidFill>
              </a:rPr>
              <a:t>Universal </a:t>
            </a:r>
            <a:r>
              <a:rPr lang="en-US" sz="4000" b="1" dirty="0" err="1">
                <a:solidFill>
                  <a:srgbClr val="002060"/>
                </a:solidFill>
              </a:rPr>
              <a:t>LifeEvents</a:t>
            </a:r>
            <a:r>
              <a:rPr lang="en-US" sz="4000" b="1" dirty="0">
                <a:solidFill>
                  <a:srgbClr val="002060"/>
                </a:solidFill>
              </a:rPr>
              <a:t>®</a:t>
            </a:r>
          </a:p>
        </p:txBody>
      </p:sp>
      <p:sp>
        <p:nvSpPr>
          <p:cNvPr id="12" name="Text Placeholder 7"/>
          <p:cNvSpPr>
            <a:spLocks noGrp="1"/>
          </p:cNvSpPr>
          <p:nvPr>
            <p:ph type="body" sz="quarter" idx="13"/>
          </p:nvPr>
        </p:nvSpPr>
        <p:spPr>
          <a:xfrm>
            <a:off x="6324600" y="1148619"/>
            <a:ext cx="5345624" cy="624871"/>
          </a:xfrm>
        </p:spPr>
        <p:txBody>
          <a:bodyPr>
            <a:normAutofit/>
          </a:bodyPr>
          <a:lstStyle/>
          <a:p>
            <a:r>
              <a:rPr lang="en-US" dirty="0"/>
              <a:t>A higher benefit when you need it most.</a:t>
            </a:r>
          </a:p>
        </p:txBody>
      </p:sp>
      <p:sp>
        <p:nvSpPr>
          <p:cNvPr id="13" name="Content Placeholder 2"/>
          <p:cNvSpPr>
            <a:spLocks noGrp="1"/>
          </p:cNvSpPr>
          <p:nvPr>
            <p:ph idx="1"/>
          </p:nvPr>
        </p:nvSpPr>
        <p:spPr>
          <a:xfrm>
            <a:off x="6169620" y="1694625"/>
            <a:ext cx="5867400" cy="3069232"/>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Charlie can choose between </a:t>
            </a:r>
            <a:r>
              <a:rPr lang="en-US" b="1" dirty="0">
                <a:solidFill>
                  <a:schemeClr val="tx1">
                    <a:lumMod val="50000"/>
                    <a:lumOff val="50000"/>
                  </a:schemeClr>
                </a:solidFill>
                <a:ea typeface="Sharp Sans Display No1 Book" pitchFamily="2" charset="77"/>
                <a:cs typeface="Sharp Sans Display No1 Book" pitchFamily="2" charset="77"/>
              </a:rPr>
              <a:t>Universal Life </a:t>
            </a:r>
            <a:r>
              <a:rPr lang="en-US" dirty="0">
                <a:solidFill>
                  <a:schemeClr val="tx1">
                    <a:lumMod val="50000"/>
                    <a:lumOff val="50000"/>
                  </a:schemeClr>
                </a:solidFill>
                <a:ea typeface="Sharp Sans Display No1 Book" pitchFamily="2" charset="77"/>
                <a:cs typeface="Sharp Sans Display No1 Book" pitchFamily="2" charset="77"/>
              </a:rPr>
              <a:t>and </a:t>
            </a:r>
            <a:r>
              <a:rPr lang="en-US" b="1" dirty="0">
                <a:solidFill>
                  <a:schemeClr val="tx1">
                    <a:lumMod val="50000"/>
                    <a:lumOff val="50000"/>
                  </a:schemeClr>
                </a:solidFill>
                <a:ea typeface="Sharp Sans Display No1 Book" pitchFamily="2" charset="77"/>
                <a:cs typeface="Sharp Sans Display No1 Book" pitchFamily="2" charset="77"/>
              </a:rPr>
              <a:t>Universal </a:t>
            </a:r>
            <a:r>
              <a:rPr lang="en-US" b="1" dirty="0" err="1">
                <a:solidFill>
                  <a:schemeClr val="tx1">
                    <a:lumMod val="50000"/>
                    <a:lumOff val="50000"/>
                  </a:schemeClr>
                </a:solidFill>
                <a:ea typeface="Sharp Sans Display No1 Book" pitchFamily="2" charset="77"/>
                <a:cs typeface="Sharp Sans Display No1 Book" pitchFamily="2" charset="77"/>
              </a:rPr>
              <a:t>LifeEvents</a:t>
            </a:r>
            <a:r>
              <a:rPr lang="en-US" b="1" dirty="0">
                <a:solidFill>
                  <a:schemeClr val="tx1">
                    <a:lumMod val="50000"/>
                    <a:lumOff val="50000"/>
                  </a:schemeClr>
                </a:solidFill>
                <a:ea typeface="Sharp Sans Display No1 Book" pitchFamily="2" charset="77"/>
                <a:cs typeface="Sharp Sans Display No1 Book" pitchFamily="2" charset="77"/>
              </a:rPr>
              <a:t>. </a:t>
            </a:r>
            <a:r>
              <a:rPr lang="en-US" dirty="0">
                <a:solidFill>
                  <a:schemeClr val="tx1">
                    <a:lumMod val="50000"/>
                    <a:lumOff val="50000"/>
                  </a:schemeClr>
                </a:solidFill>
                <a:ea typeface="Sharp Sans Display No1 Book" pitchFamily="2" charset="77"/>
                <a:cs typeface="Sharp Sans Display No1 Book" pitchFamily="2" charset="77"/>
              </a:rPr>
              <a:t>Universal </a:t>
            </a:r>
            <a:r>
              <a:rPr lang="en-US" dirty="0" err="1">
                <a:solidFill>
                  <a:schemeClr val="tx1">
                    <a:lumMod val="50000"/>
                    <a:lumOff val="50000"/>
                  </a:schemeClr>
                </a:solidFill>
                <a:ea typeface="Sharp Sans Display No1 Book" pitchFamily="2" charset="77"/>
                <a:cs typeface="Sharp Sans Display No1 Book" pitchFamily="2" charset="77"/>
              </a:rPr>
              <a:t>LifeEvents</a:t>
            </a:r>
            <a:r>
              <a:rPr lang="en-US" dirty="0">
                <a:solidFill>
                  <a:schemeClr val="tx1">
                    <a:lumMod val="50000"/>
                    <a:lumOff val="50000"/>
                  </a:schemeClr>
                </a:solidFill>
                <a:ea typeface="Sharp Sans Display No1 Book" pitchFamily="2" charset="77"/>
                <a:cs typeface="Sharp Sans Display No1 Book" pitchFamily="2" charset="77"/>
              </a:rPr>
              <a:t> offers a </a:t>
            </a:r>
            <a:r>
              <a:rPr lang="en-US" b="1" dirty="0">
                <a:solidFill>
                  <a:schemeClr val="tx1">
                    <a:lumMod val="50000"/>
                    <a:lumOff val="50000"/>
                  </a:schemeClr>
                </a:solidFill>
                <a:ea typeface="Sharp Sans Display No1 Book" pitchFamily="2" charset="77"/>
                <a:cs typeface="Sharp Sans Display No1 Book" pitchFamily="2" charset="77"/>
              </a:rPr>
              <a:t>higher benefit during working years</a:t>
            </a:r>
            <a:r>
              <a:rPr lang="en-US" dirty="0">
                <a:solidFill>
                  <a:schemeClr val="tx1">
                    <a:lumMod val="50000"/>
                    <a:lumOff val="50000"/>
                  </a:schemeClr>
                </a:solidFill>
                <a:ea typeface="Sharp Sans Display No1 Book" pitchFamily="2" charset="77"/>
                <a:cs typeface="Sharp Sans Display No1 Book" pitchFamily="2" charset="77"/>
              </a:rPr>
              <a:t> (before age 70) for the same rate:</a:t>
            </a:r>
          </a:p>
        </p:txBody>
      </p:sp>
      <p:graphicFrame>
        <p:nvGraphicFramePr>
          <p:cNvPr id="2" name="Table 1"/>
          <p:cNvGraphicFramePr>
            <a:graphicFrameLocks noGrp="1"/>
          </p:cNvGraphicFramePr>
          <p:nvPr>
            <p:extLst>
              <p:ext uri="{D42A27DB-BD31-4B8C-83A1-F6EECF244321}">
                <p14:modId xmlns:p14="http://schemas.microsoft.com/office/powerpoint/2010/main" val="2541226568"/>
              </p:ext>
            </p:extLst>
          </p:nvPr>
        </p:nvGraphicFramePr>
        <p:xfrm>
          <a:off x="6169620" y="3355136"/>
          <a:ext cx="2518470" cy="1737360"/>
        </p:xfrm>
        <a:graphic>
          <a:graphicData uri="http://schemas.openxmlformats.org/drawingml/2006/table">
            <a:tbl>
              <a:tblPr firstRow="1" bandRow="1">
                <a:tableStyleId>{5C22544A-7EE6-4342-B048-85BDC9FD1C3A}</a:tableStyleId>
              </a:tblPr>
              <a:tblGrid>
                <a:gridCol w="1375332">
                  <a:extLst>
                    <a:ext uri="{9D8B030D-6E8A-4147-A177-3AD203B41FA5}">
                      <a16:colId xmlns="" xmlns:a16="http://schemas.microsoft.com/office/drawing/2014/main" val="20000"/>
                    </a:ext>
                  </a:extLst>
                </a:gridCol>
                <a:gridCol w="1143138">
                  <a:extLst>
                    <a:ext uri="{9D8B030D-6E8A-4147-A177-3AD203B41FA5}">
                      <a16:colId xmlns="" xmlns:a16="http://schemas.microsoft.com/office/drawing/2014/main" val="20001"/>
                    </a:ext>
                  </a:extLst>
                </a:gridCol>
              </a:tblGrid>
              <a:tr h="523646">
                <a:tc>
                  <a:txBody>
                    <a:bodyPr/>
                    <a:lstStyle/>
                    <a:p>
                      <a:pPr algn="ctr"/>
                      <a:r>
                        <a:rPr lang="en-US" sz="1600" b="1" dirty="0"/>
                        <a:t>Universal</a:t>
                      </a:r>
                    </a:p>
                    <a:p>
                      <a:pPr algn="ctr"/>
                      <a:r>
                        <a:rPr lang="en-US" sz="1600" b="1" dirty="0"/>
                        <a:t>Life</a:t>
                      </a:r>
                    </a:p>
                  </a:txBody>
                  <a:tcPr anchor="ctr"/>
                </a:tc>
                <a:tc>
                  <a:txBody>
                    <a:bodyPr/>
                    <a:lstStyle/>
                    <a:p>
                      <a:pPr algn="ctr"/>
                      <a:r>
                        <a:rPr lang="en-US" sz="1600" b="1" dirty="0"/>
                        <a:t>Death Benefit</a:t>
                      </a:r>
                    </a:p>
                  </a:txBody>
                  <a:tcPr anchor="ctr"/>
                </a:tc>
                <a:extLst>
                  <a:ext uri="{0D108BD9-81ED-4DB2-BD59-A6C34878D82A}">
                    <a16:rowId xmlns="" xmlns:a16="http://schemas.microsoft.com/office/drawing/2014/main" val="10000"/>
                  </a:ext>
                </a:extLst>
              </a:tr>
              <a:tr h="526912">
                <a:tc>
                  <a:txBody>
                    <a:bodyPr/>
                    <a:lstStyle/>
                    <a:p>
                      <a:pPr algn="ctr"/>
                      <a:r>
                        <a:rPr lang="en-US" sz="1600" b="1" dirty="0"/>
                        <a:t>Before</a:t>
                      </a:r>
                      <a:endParaRPr lang="en-US" sz="1600" b="1" baseline="0" dirty="0"/>
                    </a:p>
                    <a:p>
                      <a:pPr algn="ctr"/>
                      <a:r>
                        <a:rPr lang="en-US" sz="1600" b="1" baseline="0" dirty="0"/>
                        <a:t>Age 70</a:t>
                      </a:r>
                      <a:endParaRPr lang="en-US" sz="1600" b="1" dirty="0"/>
                    </a:p>
                  </a:txBody>
                  <a:tcPr anchor="ctr"/>
                </a:tc>
                <a:tc>
                  <a:txBody>
                    <a:bodyPr/>
                    <a:lstStyle/>
                    <a:p>
                      <a:pPr algn="ctr"/>
                      <a:r>
                        <a:rPr lang="en-US" sz="1600" b="1" dirty="0"/>
                        <a:t>$31,016</a:t>
                      </a:r>
                    </a:p>
                  </a:txBody>
                  <a:tcPr anchor="ctr"/>
                </a:tc>
                <a:extLst>
                  <a:ext uri="{0D108BD9-81ED-4DB2-BD59-A6C34878D82A}">
                    <a16:rowId xmlns="" xmlns:a16="http://schemas.microsoft.com/office/drawing/2014/main" val="10001"/>
                  </a:ext>
                </a:extLst>
              </a:tr>
              <a:tr h="526912">
                <a:tc>
                  <a:txBody>
                    <a:bodyPr/>
                    <a:lstStyle/>
                    <a:p>
                      <a:pPr algn="ctr"/>
                      <a:r>
                        <a:rPr lang="en-US" sz="1600" b="1" dirty="0"/>
                        <a:t>After</a:t>
                      </a:r>
                    </a:p>
                    <a:p>
                      <a:pPr algn="ctr"/>
                      <a:r>
                        <a:rPr lang="en-US" sz="1600" b="1" dirty="0"/>
                        <a:t>Age 70</a:t>
                      </a:r>
                    </a:p>
                  </a:txBody>
                  <a:tcPr anchor="ctr"/>
                </a:tc>
                <a:tc>
                  <a:txBody>
                    <a:bodyPr/>
                    <a:lstStyle/>
                    <a:p>
                      <a:pPr algn="ctr"/>
                      <a:r>
                        <a:rPr lang="en-US" sz="1600" b="1" dirty="0"/>
                        <a:t>$31,016</a:t>
                      </a:r>
                    </a:p>
                  </a:txBody>
                  <a:tcPr anchor="ctr"/>
                </a:tc>
                <a:extLst>
                  <a:ext uri="{0D108BD9-81ED-4DB2-BD59-A6C34878D82A}">
                    <a16:rowId xmlns="" xmlns:a16="http://schemas.microsoft.com/office/drawing/2014/main" val="1000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58687656"/>
              </p:ext>
            </p:extLst>
          </p:nvPr>
        </p:nvGraphicFramePr>
        <p:xfrm>
          <a:off x="9028410" y="3355136"/>
          <a:ext cx="2641814" cy="1737360"/>
        </p:xfrm>
        <a:graphic>
          <a:graphicData uri="http://schemas.openxmlformats.org/drawingml/2006/table">
            <a:tbl>
              <a:tblPr firstRow="1" bandRow="1">
                <a:tableStyleId>{7DF18680-E054-41AD-8BC1-D1AEF772440D}</a:tableStyleId>
              </a:tblPr>
              <a:tblGrid>
                <a:gridCol w="1442689">
                  <a:extLst>
                    <a:ext uri="{9D8B030D-6E8A-4147-A177-3AD203B41FA5}">
                      <a16:colId xmlns="" xmlns:a16="http://schemas.microsoft.com/office/drawing/2014/main" val="20000"/>
                    </a:ext>
                  </a:extLst>
                </a:gridCol>
                <a:gridCol w="1199125">
                  <a:extLst>
                    <a:ext uri="{9D8B030D-6E8A-4147-A177-3AD203B41FA5}">
                      <a16:colId xmlns="" xmlns:a16="http://schemas.microsoft.com/office/drawing/2014/main" val="20001"/>
                    </a:ext>
                  </a:extLst>
                </a:gridCol>
              </a:tblGrid>
              <a:tr h="523646">
                <a:tc>
                  <a:txBody>
                    <a:bodyPr/>
                    <a:lstStyle/>
                    <a:p>
                      <a:pPr algn="ctr"/>
                      <a:r>
                        <a:rPr lang="en-US" sz="1600" dirty="0"/>
                        <a:t>Universal </a:t>
                      </a:r>
                      <a:r>
                        <a:rPr lang="en-US" sz="1600" dirty="0" err="1"/>
                        <a:t>LifeEvents</a:t>
                      </a:r>
                      <a:endParaRPr lang="en-US" sz="1600" b="1" dirty="0"/>
                    </a:p>
                  </a:txBody>
                  <a:tcPr anchor="ctr"/>
                </a:tc>
                <a:tc>
                  <a:txBody>
                    <a:bodyPr/>
                    <a:lstStyle/>
                    <a:p>
                      <a:pPr algn="ctr"/>
                      <a:r>
                        <a:rPr lang="en-US" sz="1600" dirty="0"/>
                        <a:t>Death Benefit</a:t>
                      </a:r>
                      <a:endParaRPr lang="en-US" sz="1600" b="1" dirty="0"/>
                    </a:p>
                  </a:txBody>
                  <a:tcPr anchor="ctr"/>
                </a:tc>
                <a:extLst>
                  <a:ext uri="{0D108BD9-81ED-4DB2-BD59-A6C34878D82A}">
                    <a16:rowId xmlns="" xmlns:a16="http://schemas.microsoft.com/office/drawing/2014/main" val="10000"/>
                  </a:ext>
                </a:extLst>
              </a:tr>
              <a:tr h="526912">
                <a:tc>
                  <a:txBody>
                    <a:bodyPr/>
                    <a:lstStyle/>
                    <a:p>
                      <a:pPr algn="ctr"/>
                      <a:r>
                        <a:rPr lang="en-US" sz="1600" b="1" dirty="0"/>
                        <a:t>Before</a:t>
                      </a:r>
                      <a:endParaRPr lang="en-US" sz="1600" b="1" baseline="0" dirty="0"/>
                    </a:p>
                    <a:p>
                      <a:pPr algn="ctr"/>
                      <a:r>
                        <a:rPr lang="en-US" sz="1600" b="1" baseline="0" dirty="0"/>
                        <a:t>Age 70</a:t>
                      </a:r>
                      <a:endParaRPr lang="en-US" sz="1600" b="1" dirty="0"/>
                    </a:p>
                  </a:txBody>
                  <a:tcPr anchor="ctr"/>
                </a:tc>
                <a:tc>
                  <a:txBody>
                    <a:bodyPr/>
                    <a:lstStyle/>
                    <a:p>
                      <a:pPr algn="ctr"/>
                      <a:r>
                        <a:rPr lang="en-US" sz="1600" b="1" dirty="0"/>
                        <a:t>$50,000</a:t>
                      </a:r>
                    </a:p>
                  </a:txBody>
                  <a:tcPr anchor="ctr"/>
                </a:tc>
                <a:extLst>
                  <a:ext uri="{0D108BD9-81ED-4DB2-BD59-A6C34878D82A}">
                    <a16:rowId xmlns="" xmlns:a16="http://schemas.microsoft.com/office/drawing/2014/main" val="10001"/>
                  </a:ext>
                </a:extLst>
              </a:tr>
              <a:tr h="526912">
                <a:tc>
                  <a:txBody>
                    <a:bodyPr/>
                    <a:lstStyle/>
                    <a:p>
                      <a:pPr algn="ctr"/>
                      <a:r>
                        <a:rPr lang="en-US" sz="1600" b="1" dirty="0"/>
                        <a:t>After</a:t>
                      </a:r>
                    </a:p>
                    <a:p>
                      <a:pPr algn="ctr"/>
                      <a:r>
                        <a:rPr lang="en-US" sz="1600" b="1" dirty="0"/>
                        <a:t>Age 70</a:t>
                      </a:r>
                    </a:p>
                  </a:txBody>
                  <a:tcPr anchor="ctr"/>
                </a:tc>
                <a:tc>
                  <a:txBody>
                    <a:bodyPr/>
                    <a:lstStyle/>
                    <a:p>
                      <a:pPr algn="ctr"/>
                      <a:r>
                        <a:rPr lang="en-US" sz="1600" b="1" dirty="0"/>
                        <a:t>$16,667</a:t>
                      </a:r>
                    </a:p>
                  </a:txBody>
                  <a:tcPr anchor="ctr"/>
                </a:tc>
                <a:extLst>
                  <a:ext uri="{0D108BD9-81ED-4DB2-BD59-A6C34878D82A}">
                    <a16:rowId xmlns="" xmlns:a16="http://schemas.microsoft.com/office/drawing/2014/main" val="10002"/>
                  </a:ext>
                </a:extLst>
              </a:tr>
            </a:tbl>
          </a:graphicData>
        </a:graphic>
      </p:graphicFrame>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2061" r="30021"/>
          <a:stretch/>
        </p:blipFill>
        <p:spPr>
          <a:xfrm>
            <a:off x="548871" y="15156"/>
            <a:ext cx="5290820" cy="6172200"/>
          </a:xfrm>
          <a:prstGeom prst="rect">
            <a:avLst/>
          </a:prstGeom>
        </p:spPr>
      </p:pic>
      <p:sp>
        <p:nvSpPr>
          <p:cNvPr id="10" name="Content Placeholder 2"/>
          <p:cNvSpPr txBox="1">
            <a:spLocks/>
          </p:cNvSpPr>
          <p:nvPr/>
        </p:nvSpPr>
        <p:spPr>
          <a:xfrm>
            <a:off x="6324599" y="5309862"/>
            <a:ext cx="5562601" cy="1046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i="1" dirty="0"/>
              <a:t>Benefit amounts shown are samples and not a guarantee.</a:t>
            </a:r>
          </a:p>
          <a:p>
            <a:pPr marL="0" indent="0" algn="ctr">
              <a:spcBef>
                <a:spcPts val="0"/>
              </a:spcBef>
              <a:buNone/>
            </a:pPr>
            <a:r>
              <a:rPr lang="en-US" sz="1400" i="1" dirty="0"/>
              <a:t>Universal </a:t>
            </a:r>
            <a:r>
              <a:rPr lang="en-US" sz="1400" i="1" dirty="0" err="1"/>
              <a:t>LifeEvents</a:t>
            </a:r>
            <a:r>
              <a:rPr lang="en-US" sz="1400" i="1" dirty="0"/>
              <a:t> death benefit reduces to one-third at the latter of age 70 or the 15th policy anniversary. Universal </a:t>
            </a:r>
            <a:r>
              <a:rPr lang="en-US" sz="1400" i="1" dirty="0" err="1"/>
              <a:t>LifeEvents</a:t>
            </a:r>
            <a:r>
              <a:rPr lang="en-US" sz="1400" i="1" dirty="0"/>
              <a:t> issue age is 18-64.</a:t>
            </a:r>
          </a:p>
          <a:p>
            <a:pPr marL="0" indent="0" algn="ctr">
              <a:spcBef>
                <a:spcPts val="0"/>
              </a:spcBef>
              <a:buNone/>
            </a:pPr>
            <a:r>
              <a:rPr lang="en-US" sz="1400" i="1" dirty="0" err="1"/>
              <a:t>LifeEvents</a:t>
            </a:r>
            <a:r>
              <a:rPr lang="en-US" sz="1400" i="1" dirty="0"/>
              <a:t>® is a registered trademark of Trustmark Insurance Company.</a:t>
            </a:r>
          </a:p>
        </p:txBody>
      </p:sp>
      <p:sp>
        <p:nvSpPr>
          <p:cNvPr id="4" name="Slide Number Placeholder 3">
            <a:extLst>
              <a:ext uri="{FF2B5EF4-FFF2-40B4-BE49-F238E27FC236}">
                <a16:creationId xmlns="" xmlns:a16="http://schemas.microsoft.com/office/drawing/2014/main" id="{02E08E50-D5F5-F940-964A-669C3272E9DE}"/>
              </a:ext>
            </a:extLst>
          </p:cNvPr>
          <p:cNvSpPr>
            <a:spLocks noGrp="1"/>
          </p:cNvSpPr>
          <p:nvPr>
            <p:ph type="sldNum" sz="quarter" idx="12"/>
          </p:nvPr>
        </p:nvSpPr>
        <p:spPr/>
        <p:txBody>
          <a:bodyPr/>
          <a:lstStyle/>
          <a:p>
            <a:r>
              <a:rPr lang="en-US"/>
              <a:t>[</a:t>
            </a:r>
            <a:fld id="{7AE4C957-3C63-4C7F-8F09-0C9817055DDE}" type="slidenum">
              <a:rPr lang="en-US" smtClean="0"/>
              <a:pPr/>
              <a:t>22</a:t>
            </a:fld>
            <a:r>
              <a:rPr lang="en-US"/>
              <a:t>]</a:t>
            </a:r>
            <a:endParaRPr lang="en-US" dirty="0"/>
          </a:p>
        </p:txBody>
      </p:sp>
    </p:spTree>
    <p:extLst>
      <p:ext uri="{BB962C8B-B14F-4D97-AF65-F5344CB8AC3E}">
        <p14:creationId xmlns:p14="http://schemas.microsoft.com/office/powerpoint/2010/main" val="3882438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324599" y="467140"/>
            <a:ext cx="5190641" cy="760344"/>
          </a:xfrm>
        </p:spPr>
        <p:txBody>
          <a:bodyPr>
            <a:noAutofit/>
          </a:bodyPr>
          <a:lstStyle/>
          <a:p>
            <a:pPr algn="l"/>
            <a:r>
              <a:rPr lang="en-US" sz="4000" b="1" dirty="0">
                <a:solidFill>
                  <a:srgbClr val="002060"/>
                </a:solidFill>
              </a:rPr>
              <a:t>Universal </a:t>
            </a:r>
            <a:r>
              <a:rPr lang="en-US" sz="4000" b="1" dirty="0" err="1">
                <a:solidFill>
                  <a:srgbClr val="002060"/>
                </a:solidFill>
              </a:rPr>
              <a:t>LifeEvents</a:t>
            </a:r>
            <a:r>
              <a:rPr lang="en-US" sz="4000" b="1" dirty="0">
                <a:solidFill>
                  <a:srgbClr val="002060"/>
                </a:solidFill>
              </a:rPr>
              <a:t>®</a:t>
            </a:r>
          </a:p>
        </p:txBody>
      </p:sp>
      <p:sp>
        <p:nvSpPr>
          <p:cNvPr id="12" name="Text Placeholder 7"/>
          <p:cNvSpPr>
            <a:spLocks noGrp="1"/>
          </p:cNvSpPr>
          <p:nvPr>
            <p:ph type="body" sz="quarter" idx="13"/>
          </p:nvPr>
        </p:nvSpPr>
        <p:spPr>
          <a:xfrm>
            <a:off x="6324600" y="1148619"/>
            <a:ext cx="5345624" cy="624871"/>
          </a:xfrm>
        </p:spPr>
        <p:txBody>
          <a:bodyPr>
            <a:normAutofit/>
          </a:bodyPr>
          <a:lstStyle/>
          <a:p>
            <a:r>
              <a:rPr lang="en-US" dirty="0"/>
              <a:t>A higher benefit when you need it most.</a:t>
            </a:r>
          </a:p>
        </p:txBody>
      </p:sp>
      <p:sp>
        <p:nvSpPr>
          <p:cNvPr id="13" name="Content Placeholder 2"/>
          <p:cNvSpPr>
            <a:spLocks noGrp="1"/>
          </p:cNvSpPr>
          <p:nvPr>
            <p:ph idx="1"/>
          </p:nvPr>
        </p:nvSpPr>
        <p:spPr>
          <a:xfrm>
            <a:off x="6169620" y="2021205"/>
            <a:ext cx="5867400" cy="1823490"/>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Charlie’s policy is a </a:t>
            </a:r>
            <a:r>
              <a:rPr lang="en-US" b="1" dirty="0">
                <a:solidFill>
                  <a:schemeClr val="tx1">
                    <a:lumMod val="50000"/>
                    <a:lumOff val="50000"/>
                  </a:schemeClr>
                </a:solidFill>
                <a:ea typeface="Sharp Sans Display No1 Book" pitchFamily="2" charset="77"/>
                <a:cs typeface="Sharp Sans Display No1 Book" pitchFamily="2" charset="77"/>
              </a:rPr>
              <a:t>Universal </a:t>
            </a:r>
            <a:r>
              <a:rPr lang="en-US" b="1" dirty="0" err="1">
                <a:solidFill>
                  <a:schemeClr val="tx1">
                    <a:lumMod val="50000"/>
                    <a:lumOff val="50000"/>
                  </a:schemeClr>
                </a:solidFill>
                <a:ea typeface="Sharp Sans Display No1 Book" pitchFamily="2" charset="77"/>
                <a:cs typeface="Sharp Sans Display No1 Book" pitchFamily="2" charset="77"/>
              </a:rPr>
              <a:t>LifeEvents</a:t>
            </a:r>
            <a:r>
              <a:rPr lang="en-US" dirty="0">
                <a:solidFill>
                  <a:schemeClr val="tx1">
                    <a:lumMod val="50000"/>
                    <a:lumOff val="50000"/>
                  </a:schemeClr>
                </a:solidFill>
                <a:ea typeface="Sharp Sans Display No1 Book" pitchFamily="2" charset="77"/>
                <a:cs typeface="Sharp Sans Display No1 Book" pitchFamily="2" charset="77"/>
              </a:rPr>
              <a:t> policy. During his working years, he needs more protection, so he has a </a:t>
            </a:r>
            <a:r>
              <a:rPr lang="en-US" b="1" dirty="0">
                <a:solidFill>
                  <a:schemeClr val="tx1">
                    <a:lumMod val="50000"/>
                    <a:lumOff val="50000"/>
                  </a:schemeClr>
                </a:solidFill>
                <a:ea typeface="Sharp Sans Display No1 Book" pitchFamily="2" charset="77"/>
                <a:cs typeface="Sharp Sans Display No1 Book" pitchFamily="2" charset="77"/>
              </a:rPr>
              <a:t>higher death benefit</a:t>
            </a:r>
            <a:r>
              <a:rPr lang="en-US" dirty="0">
                <a:solidFill>
                  <a:schemeClr val="tx1">
                    <a:lumMod val="50000"/>
                    <a:lumOff val="50000"/>
                  </a:schemeClr>
                </a:solidFill>
                <a:ea typeface="Sharp Sans Display No1 Book" pitchFamily="2" charset="77"/>
                <a:cs typeface="Sharp Sans Display No1 Book" pitchFamily="2" charset="77"/>
              </a:rPr>
              <a:t>.</a:t>
            </a: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After age 70, his death benefit reduces to 1/3, but his </a:t>
            </a:r>
            <a:r>
              <a:rPr lang="en-US" b="1" dirty="0">
                <a:solidFill>
                  <a:schemeClr val="tx1">
                    <a:lumMod val="50000"/>
                    <a:lumOff val="50000"/>
                  </a:schemeClr>
                </a:solidFill>
                <a:ea typeface="Sharp Sans Display No1 Book" pitchFamily="2" charset="77"/>
                <a:cs typeface="Sharp Sans Display No1 Book" pitchFamily="2" charset="77"/>
              </a:rPr>
              <a:t>accelerated death benefit stays the same.</a:t>
            </a:r>
          </a:p>
        </p:txBody>
      </p:sp>
      <p:graphicFrame>
        <p:nvGraphicFramePr>
          <p:cNvPr id="14" name="Table 13"/>
          <p:cNvGraphicFramePr>
            <a:graphicFrameLocks noGrp="1"/>
          </p:cNvGraphicFramePr>
          <p:nvPr>
            <p:extLst>
              <p:ext uri="{D42A27DB-BD31-4B8C-83A1-F6EECF244321}">
                <p14:modId xmlns:p14="http://schemas.microsoft.com/office/powerpoint/2010/main" val="2702135320"/>
              </p:ext>
            </p:extLst>
          </p:nvPr>
        </p:nvGraphicFramePr>
        <p:xfrm>
          <a:off x="6457192" y="3849929"/>
          <a:ext cx="5292255" cy="1501020"/>
        </p:xfrm>
        <a:graphic>
          <a:graphicData uri="http://schemas.openxmlformats.org/drawingml/2006/table">
            <a:tbl>
              <a:tblPr firstRow="1" bandRow="1">
                <a:tableStyleId>{5C22544A-7EE6-4342-B048-85BDC9FD1C3A}</a:tableStyleId>
              </a:tblPr>
              <a:tblGrid>
                <a:gridCol w="1764085">
                  <a:extLst>
                    <a:ext uri="{9D8B030D-6E8A-4147-A177-3AD203B41FA5}">
                      <a16:colId xmlns="" xmlns:a16="http://schemas.microsoft.com/office/drawing/2014/main" val="20000"/>
                    </a:ext>
                  </a:extLst>
                </a:gridCol>
                <a:gridCol w="1764085">
                  <a:extLst>
                    <a:ext uri="{9D8B030D-6E8A-4147-A177-3AD203B41FA5}">
                      <a16:colId xmlns="" xmlns:a16="http://schemas.microsoft.com/office/drawing/2014/main" val="20001"/>
                    </a:ext>
                  </a:extLst>
                </a:gridCol>
                <a:gridCol w="1764085">
                  <a:extLst>
                    <a:ext uri="{9D8B030D-6E8A-4147-A177-3AD203B41FA5}">
                      <a16:colId xmlns="" xmlns:a16="http://schemas.microsoft.com/office/drawing/2014/main" val="20002"/>
                    </a:ext>
                  </a:extLst>
                </a:gridCol>
              </a:tblGrid>
              <a:tr h="430470">
                <a:tc>
                  <a:txBody>
                    <a:bodyPr/>
                    <a:lstStyle/>
                    <a:p>
                      <a:pPr algn="ctr"/>
                      <a:r>
                        <a:rPr lang="en-US" dirty="0">
                          <a:latin typeface="+mj-lt"/>
                        </a:rPr>
                        <a:t>$50,000 policy</a:t>
                      </a:r>
                    </a:p>
                  </a:txBody>
                  <a:tcPr anchor="ctr"/>
                </a:tc>
                <a:tc>
                  <a:txBody>
                    <a:bodyPr/>
                    <a:lstStyle/>
                    <a:p>
                      <a:pPr algn="ctr"/>
                      <a:r>
                        <a:rPr lang="en-US" dirty="0">
                          <a:latin typeface="+mj-lt"/>
                        </a:rPr>
                        <a:t>Death Benefit</a:t>
                      </a:r>
                    </a:p>
                  </a:txBody>
                  <a:tcPr anchor="ctr"/>
                </a:tc>
                <a:tc>
                  <a:txBody>
                    <a:bodyPr/>
                    <a:lstStyle/>
                    <a:p>
                      <a:pPr algn="ctr"/>
                      <a:r>
                        <a:rPr lang="en-US" dirty="0">
                          <a:latin typeface="+mj-lt"/>
                        </a:rPr>
                        <a:t>Accelerated</a:t>
                      </a:r>
                      <a:r>
                        <a:rPr lang="en-US" baseline="0" dirty="0">
                          <a:latin typeface="+mj-lt"/>
                        </a:rPr>
                        <a:t> Death</a:t>
                      </a:r>
                      <a:r>
                        <a:rPr lang="en-US" dirty="0">
                          <a:latin typeface="+mj-lt"/>
                        </a:rPr>
                        <a:t> Benefit</a:t>
                      </a:r>
                    </a:p>
                  </a:txBody>
                  <a:tcPr anchor="ctr"/>
                </a:tc>
                <a:extLst>
                  <a:ext uri="{0D108BD9-81ED-4DB2-BD59-A6C34878D82A}">
                    <a16:rowId xmlns="" xmlns:a16="http://schemas.microsoft.com/office/drawing/2014/main" val="10000"/>
                  </a:ext>
                </a:extLst>
              </a:tr>
              <a:tr h="430470">
                <a:tc>
                  <a:txBody>
                    <a:bodyPr/>
                    <a:lstStyle/>
                    <a:p>
                      <a:pPr algn="ctr"/>
                      <a:r>
                        <a:rPr lang="en-US" b="1" dirty="0">
                          <a:latin typeface="+mj-lt"/>
                        </a:rPr>
                        <a:t>Before age 70</a:t>
                      </a:r>
                    </a:p>
                  </a:txBody>
                  <a:tcPr/>
                </a:tc>
                <a:tc>
                  <a:txBody>
                    <a:bodyPr/>
                    <a:lstStyle/>
                    <a:p>
                      <a:pPr algn="ctr"/>
                      <a:r>
                        <a:rPr lang="en-US" b="1" dirty="0">
                          <a:latin typeface="+mj-lt"/>
                        </a:rPr>
                        <a:t>$50,000</a:t>
                      </a:r>
                    </a:p>
                  </a:txBody>
                  <a:tcPr/>
                </a:tc>
                <a:tc>
                  <a:txBody>
                    <a:bodyPr/>
                    <a:lstStyle/>
                    <a:p>
                      <a:pPr algn="ctr"/>
                      <a:r>
                        <a:rPr lang="en-US" b="1" dirty="0">
                          <a:latin typeface="+mj-lt"/>
                        </a:rPr>
                        <a:t>$50,000</a:t>
                      </a:r>
                    </a:p>
                  </a:txBody>
                  <a:tcPr/>
                </a:tc>
                <a:extLst>
                  <a:ext uri="{0D108BD9-81ED-4DB2-BD59-A6C34878D82A}">
                    <a16:rowId xmlns="" xmlns:a16="http://schemas.microsoft.com/office/drawing/2014/main" val="10001"/>
                  </a:ext>
                </a:extLst>
              </a:tr>
              <a:tr h="430470">
                <a:tc>
                  <a:txBody>
                    <a:bodyPr/>
                    <a:lstStyle/>
                    <a:p>
                      <a:pPr algn="ctr"/>
                      <a:r>
                        <a:rPr lang="en-US" b="1" dirty="0">
                          <a:latin typeface="+mj-lt"/>
                        </a:rPr>
                        <a:t>After age 70</a:t>
                      </a:r>
                    </a:p>
                  </a:txBody>
                  <a:tcPr/>
                </a:tc>
                <a:tc>
                  <a:txBody>
                    <a:bodyPr/>
                    <a:lstStyle/>
                    <a:p>
                      <a:pPr algn="ctr"/>
                      <a:r>
                        <a:rPr lang="en-US" b="1" dirty="0">
                          <a:latin typeface="+mj-lt"/>
                        </a:rPr>
                        <a:t>$16,667</a:t>
                      </a:r>
                    </a:p>
                  </a:txBody>
                  <a:tcPr/>
                </a:tc>
                <a:tc>
                  <a:txBody>
                    <a:bodyPr/>
                    <a:lstStyle/>
                    <a:p>
                      <a:pPr algn="ctr"/>
                      <a:r>
                        <a:rPr lang="en-US" b="1" dirty="0">
                          <a:latin typeface="+mj-lt"/>
                        </a:rPr>
                        <a:t>$50,000</a:t>
                      </a:r>
                    </a:p>
                  </a:txBody>
                  <a:tcPr/>
                </a:tc>
                <a:extLst>
                  <a:ext uri="{0D108BD9-81ED-4DB2-BD59-A6C34878D82A}">
                    <a16:rowId xmlns="" xmlns:a16="http://schemas.microsoft.com/office/drawing/2014/main" val="10002"/>
                  </a:ext>
                </a:extLst>
              </a:tr>
            </a:tbl>
          </a:graphicData>
        </a:graphic>
      </p:graphicFrame>
      <p:sp>
        <p:nvSpPr>
          <p:cNvPr id="15" name="Content Placeholder 2"/>
          <p:cNvSpPr txBox="1">
            <a:spLocks/>
          </p:cNvSpPr>
          <p:nvPr/>
        </p:nvSpPr>
        <p:spPr>
          <a:xfrm>
            <a:off x="6324599" y="5424165"/>
            <a:ext cx="5562601" cy="1046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i="1" dirty="0"/>
              <a:t>Benefit amounts shown are samples and not a guarantee.</a:t>
            </a:r>
          </a:p>
          <a:p>
            <a:pPr marL="0" indent="0" algn="ctr">
              <a:spcBef>
                <a:spcPts val="0"/>
              </a:spcBef>
              <a:buNone/>
            </a:pPr>
            <a:r>
              <a:rPr lang="en-US" sz="1400" i="1" dirty="0"/>
              <a:t>Universal </a:t>
            </a:r>
            <a:r>
              <a:rPr lang="en-US" sz="1400" i="1" dirty="0" err="1"/>
              <a:t>LifeEvents</a:t>
            </a:r>
            <a:r>
              <a:rPr lang="en-US" sz="1400" i="1" dirty="0"/>
              <a:t> death benefit reduces to one-third at the latter of age 70 or the 15th policy anniversary. Universal </a:t>
            </a:r>
            <a:r>
              <a:rPr lang="en-US" sz="1400" i="1" dirty="0" err="1"/>
              <a:t>LifeEvents</a:t>
            </a:r>
            <a:r>
              <a:rPr lang="en-US" sz="1400" i="1" dirty="0"/>
              <a:t> issue age is 18-64.</a:t>
            </a:r>
          </a:p>
          <a:p>
            <a:pPr marL="0" indent="0" algn="ctr">
              <a:spcBef>
                <a:spcPts val="0"/>
              </a:spcBef>
              <a:buNone/>
            </a:pPr>
            <a:r>
              <a:rPr lang="en-US" sz="1400" i="1" dirty="0" err="1"/>
              <a:t>LifeEvents</a:t>
            </a:r>
            <a:r>
              <a:rPr lang="en-US" sz="1400" i="1" dirty="0"/>
              <a:t>® is a registered trademark of Trustmark Insurance Company.</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2061" r="30021"/>
          <a:stretch/>
        </p:blipFill>
        <p:spPr>
          <a:xfrm>
            <a:off x="548871" y="15156"/>
            <a:ext cx="5290820" cy="6172200"/>
          </a:xfrm>
          <a:prstGeom prst="rect">
            <a:avLst/>
          </a:prstGeom>
        </p:spPr>
      </p:pic>
      <p:sp>
        <p:nvSpPr>
          <p:cNvPr id="9" name="Text Placeholder 7"/>
          <p:cNvSpPr txBox="1">
            <a:spLocks/>
          </p:cNvSpPr>
          <p:nvPr/>
        </p:nvSpPr>
        <p:spPr>
          <a:xfrm>
            <a:off x="6324600" y="1612065"/>
            <a:ext cx="5345624"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 Florida:</a:t>
            </a:r>
          </a:p>
        </p:txBody>
      </p:sp>
      <p:sp>
        <p:nvSpPr>
          <p:cNvPr id="3" name="Slide Number Placeholder 2">
            <a:extLst>
              <a:ext uri="{FF2B5EF4-FFF2-40B4-BE49-F238E27FC236}">
                <a16:creationId xmlns="" xmlns:a16="http://schemas.microsoft.com/office/drawing/2014/main" id="{B11289D6-1C9A-5E42-A4ED-E60BF158F80E}"/>
              </a:ext>
            </a:extLst>
          </p:cNvPr>
          <p:cNvSpPr>
            <a:spLocks noGrp="1"/>
          </p:cNvSpPr>
          <p:nvPr>
            <p:ph type="sldNum" sz="quarter" idx="12"/>
          </p:nvPr>
        </p:nvSpPr>
        <p:spPr/>
        <p:txBody>
          <a:bodyPr/>
          <a:lstStyle/>
          <a:p>
            <a:r>
              <a:rPr lang="en-US"/>
              <a:t>[</a:t>
            </a:r>
            <a:fld id="{7AE4C957-3C63-4C7F-8F09-0C9817055DDE}" type="slidenum">
              <a:rPr lang="en-US" smtClean="0"/>
              <a:pPr/>
              <a:t>23</a:t>
            </a:fld>
            <a:r>
              <a:rPr lang="en-US"/>
              <a:t>]</a:t>
            </a:r>
            <a:endParaRPr lang="en-US" dirty="0"/>
          </a:p>
        </p:txBody>
      </p:sp>
    </p:spTree>
    <p:extLst>
      <p:ext uri="{BB962C8B-B14F-4D97-AF65-F5344CB8AC3E}">
        <p14:creationId xmlns:p14="http://schemas.microsoft.com/office/powerpoint/2010/main" val="3223217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324600" y="467140"/>
            <a:ext cx="4555210" cy="760344"/>
          </a:xfrm>
        </p:spPr>
        <p:txBody>
          <a:bodyPr>
            <a:noAutofit/>
          </a:bodyPr>
          <a:lstStyle/>
          <a:p>
            <a:pPr algn="l"/>
            <a:r>
              <a:rPr lang="en-US" sz="4000" b="1" dirty="0">
                <a:solidFill>
                  <a:srgbClr val="002060"/>
                </a:solidFill>
              </a:rPr>
              <a:t>Universal </a:t>
            </a:r>
            <a:r>
              <a:rPr lang="en-US" sz="4000" b="1" dirty="0" err="1">
                <a:solidFill>
                  <a:srgbClr val="002060"/>
                </a:solidFill>
              </a:rPr>
              <a:t>LifeEvents</a:t>
            </a:r>
            <a:r>
              <a:rPr lang="en-US" sz="4000" b="1" dirty="0">
                <a:solidFill>
                  <a:srgbClr val="002060"/>
                </a:solidFill>
              </a:rPr>
              <a:t>®</a:t>
            </a:r>
          </a:p>
        </p:txBody>
      </p:sp>
      <p:sp>
        <p:nvSpPr>
          <p:cNvPr id="12" name="Text Placeholder 7"/>
          <p:cNvSpPr>
            <a:spLocks noGrp="1"/>
          </p:cNvSpPr>
          <p:nvPr>
            <p:ph type="body" sz="quarter" idx="13"/>
          </p:nvPr>
        </p:nvSpPr>
        <p:spPr>
          <a:xfrm>
            <a:off x="6324600" y="1148619"/>
            <a:ext cx="5345624" cy="624871"/>
          </a:xfrm>
        </p:spPr>
        <p:txBody>
          <a:bodyPr>
            <a:normAutofit/>
          </a:bodyPr>
          <a:lstStyle/>
          <a:p>
            <a:r>
              <a:rPr lang="en-US" dirty="0"/>
              <a:t>A higher benefit when you need it most.</a:t>
            </a:r>
          </a:p>
        </p:txBody>
      </p:sp>
      <p:sp>
        <p:nvSpPr>
          <p:cNvPr id="13" name="Content Placeholder 2"/>
          <p:cNvSpPr>
            <a:spLocks noGrp="1"/>
          </p:cNvSpPr>
          <p:nvPr>
            <p:ph idx="1"/>
          </p:nvPr>
        </p:nvSpPr>
        <p:spPr>
          <a:xfrm>
            <a:off x="6169620" y="2021203"/>
            <a:ext cx="5867400" cy="3069232"/>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Charlie can choose between </a:t>
            </a:r>
            <a:r>
              <a:rPr lang="en-US" b="1" dirty="0">
                <a:solidFill>
                  <a:schemeClr val="tx1">
                    <a:lumMod val="50000"/>
                    <a:lumOff val="50000"/>
                  </a:schemeClr>
                </a:solidFill>
                <a:ea typeface="Sharp Sans Display No1 Book" pitchFamily="2" charset="77"/>
                <a:cs typeface="Sharp Sans Display No1 Book" pitchFamily="2" charset="77"/>
              </a:rPr>
              <a:t>Universal Life </a:t>
            </a:r>
            <a:r>
              <a:rPr lang="en-US" dirty="0">
                <a:solidFill>
                  <a:schemeClr val="tx1">
                    <a:lumMod val="50000"/>
                    <a:lumOff val="50000"/>
                  </a:schemeClr>
                </a:solidFill>
                <a:ea typeface="Sharp Sans Display No1 Book" pitchFamily="2" charset="77"/>
                <a:cs typeface="Sharp Sans Display No1 Book" pitchFamily="2" charset="77"/>
              </a:rPr>
              <a:t>and </a:t>
            </a:r>
            <a:r>
              <a:rPr lang="en-US" b="1" dirty="0">
                <a:solidFill>
                  <a:schemeClr val="tx1">
                    <a:lumMod val="50000"/>
                    <a:lumOff val="50000"/>
                  </a:schemeClr>
                </a:solidFill>
                <a:ea typeface="Sharp Sans Display No1 Book" pitchFamily="2" charset="77"/>
                <a:cs typeface="Sharp Sans Display No1 Book" pitchFamily="2" charset="77"/>
              </a:rPr>
              <a:t>Universal </a:t>
            </a:r>
            <a:r>
              <a:rPr lang="en-US" b="1" dirty="0" err="1">
                <a:solidFill>
                  <a:schemeClr val="tx1">
                    <a:lumMod val="50000"/>
                    <a:lumOff val="50000"/>
                  </a:schemeClr>
                </a:solidFill>
                <a:ea typeface="Sharp Sans Display No1 Book" pitchFamily="2" charset="77"/>
                <a:cs typeface="Sharp Sans Display No1 Book" pitchFamily="2" charset="77"/>
              </a:rPr>
              <a:t>LifeEvents</a:t>
            </a:r>
            <a:r>
              <a:rPr lang="en-US" b="1" dirty="0">
                <a:solidFill>
                  <a:schemeClr val="tx1">
                    <a:lumMod val="50000"/>
                    <a:lumOff val="50000"/>
                  </a:schemeClr>
                </a:solidFill>
                <a:ea typeface="Sharp Sans Display No1 Book" pitchFamily="2" charset="77"/>
                <a:cs typeface="Sharp Sans Display No1 Book" pitchFamily="2" charset="77"/>
              </a:rPr>
              <a:t>. </a:t>
            </a:r>
            <a:r>
              <a:rPr lang="en-US" dirty="0">
                <a:solidFill>
                  <a:schemeClr val="tx1">
                    <a:lumMod val="50000"/>
                    <a:lumOff val="50000"/>
                  </a:schemeClr>
                </a:solidFill>
                <a:ea typeface="Sharp Sans Display No1 Book" pitchFamily="2" charset="77"/>
                <a:cs typeface="Sharp Sans Display No1 Book" pitchFamily="2" charset="77"/>
              </a:rPr>
              <a:t>Universal </a:t>
            </a:r>
            <a:r>
              <a:rPr lang="en-US" dirty="0" err="1">
                <a:solidFill>
                  <a:schemeClr val="tx1">
                    <a:lumMod val="50000"/>
                    <a:lumOff val="50000"/>
                  </a:schemeClr>
                </a:solidFill>
                <a:ea typeface="Sharp Sans Display No1 Book" pitchFamily="2" charset="77"/>
                <a:cs typeface="Sharp Sans Display No1 Book" pitchFamily="2" charset="77"/>
              </a:rPr>
              <a:t>LifeEvents</a:t>
            </a:r>
            <a:r>
              <a:rPr lang="en-US" dirty="0">
                <a:solidFill>
                  <a:schemeClr val="tx1">
                    <a:lumMod val="50000"/>
                    <a:lumOff val="50000"/>
                  </a:schemeClr>
                </a:solidFill>
                <a:ea typeface="Sharp Sans Display No1 Book" pitchFamily="2" charset="77"/>
                <a:cs typeface="Sharp Sans Display No1 Book" pitchFamily="2" charset="77"/>
              </a:rPr>
              <a:t> offers a </a:t>
            </a:r>
            <a:r>
              <a:rPr lang="en-US" b="1" dirty="0">
                <a:solidFill>
                  <a:schemeClr val="tx1">
                    <a:lumMod val="50000"/>
                    <a:lumOff val="50000"/>
                  </a:schemeClr>
                </a:solidFill>
                <a:ea typeface="Sharp Sans Display No1 Book" pitchFamily="2" charset="77"/>
                <a:cs typeface="Sharp Sans Display No1 Book" pitchFamily="2" charset="77"/>
              </a:rPr>
              <a:t>higher benefit during working years</a:t>
            </a:r>
            <a:r>
              <a:rPr lang="en-US" dirty="0">
                <a:solidFill>
                  <a:schemeClr val="tx1">
                    <a:lumMod val="50000"/>
                    <a:lumOff val="50000"/>
                  </a:schemeClr>
                </a:solidFill>
                <a:ea typeface="Sharp Sans Display No1 Book" pitchFamily="2" charset="77"/>
                <a:cs typeface="Sharp Sans Display No1 Book" pitchFamily="2" charset="77"/>
              </a:rPr>
              <a:t> (before age 70) for the same rate, with an </a:t>
            </a:r>
            <a:r>
              <a:rPr lang="en-US" b="1" dirty="0">
                <a:solidFill>
                  <a:schemeClr val="tx1">
                    <a:lumMod val="50000"/>
                    <a:lumOff val="50000"/>
                  </a:schemeClr>
                </a:solidFill>
                <a:ea typeface="Sharp Sans Display No1 Book" pitchFamily="2" charset="77"/>
                <a:cs typeface="Sharp Sans Display No1 Book" pitchFamily="2" charset="77"/>
              </a:rPr>
              <a:t>accelerated death benefit that never reduces</a:t>
            </a:r>
            <a:r>
              <a:rPr lang="en-US" dirty="0">
                <a:solidFill>
                  <a:schemeClr val="tx1">
                    <a:lumMod val="50000"/>
                    <a:lumOff val="50000"/>
                  </a:schemeClr>
                </a:solidFill>
                <a:ea typeface="Sharp Sans Display No1 Book" pitchFamily="2" charset="77"/>
                <a:cs typeface="Sharp Sans Display No1 Book" pitchFamily="2" charset="77"/>
              </a:rPr>
              <a:t>:</a:t>
            </a:r>
          </a:p>
        </p:txBody>
      </p:sp>
      <p:graphicFrame>
        <p:nvGraphicFramePr>
          <p:cNvPr id="2" name="Table 1"/>
          <p:cNvGraphicFramePr>
            <a:graphicFrameLocks noGrp="1"/>
          </p:cNvGraphicFramePr>
          <p:nvPr>
            <p:extLst>
              <p:ext uri="{D42A27DB-BD31-4B8C-83A1-F6EECF244321}">
                <p14:modId xmlns:p14="http://schemas.microsoft.com/office/powerpoint/2010/main" val="1992129970"/>
              </p:ext>
            </p:extLst>
          </p:nvPr>
        </p:nvGraphicFramePr>
        <p:xfrm>
          <a:off x="5992583" y="3675066"/>
          <a:ext cx="3019497" cy="1798320"/>
        </p:xfrm>
        <a:graphic>
          <a:graphicData uri="http://schemas.openxmlformats.org/drawingml/2006/table">
            <a:tbl>
              <a:tblPr firstRow="1" bandRow="1">
                <a:tableStyleId>{5C22544A-7EE6-4342-B048-85BDC9FD1C3A}</a:tableStyleId>
              </a:tblPr>
              <a:tblGrid>
                <a:gridCol w="1134149">
                  <a:extLst>
                    <a:ext uri="{9D8B030D-6E8A-4147-A177-3AD203B41FA5}">
                      <a16:colId xmlns="" xmlns:a16="http://schemas.microsoft.com/office/drawing/2014/main" val="20000"/>
                    </a:ext>
                  </a:extLst>
                </a:gridCol>
                <a:gridCol w="942674">
                  <a:extLst>
                    <a:ext uri="{9D8B030D-6E8A-4147-A177-3AD203B41FA5}">
                      <a16:colId xmlns="" xmlns:a16="http://schemas.microsoft.com/office/drawing/2014/main" val="20001"/>
                    </a:ext>
                  </a:extLst>
                </a:gridCol>
                <a:gridCol w="942674">
                  <a:extLst>
                    <a:ext uri="{9D8B030D-6E8A-4147-A177-3AD203B41FA5}">
                      <a16:colId xmlns="" xmlns:a16="http://schemas.microsoft.com/office/drawing/2014/main" val="20002"/>
                    </a:ext>
                  </a:extLst>
                </a:gridCol>
              </a:tblGrid>
              <a:tr h="523646">
                <a:tc>
                  <a:txBody>
                    <a:bodyPr/>
                    <a:lstStyle/>
                    <a:p>
                      <a:pPr algn="ctr"/>
                      <a:r>
                        <a:rPr lang="en-US" sz="1600" b="1" dirty="0"/>
                        <a:t>Universal Life</a:t>
                      </a:r>
                    </a:p>
                  </a:txBody>
                  <a:tcPr anchor="ctr"/>
                </a:tc>
                <a:tc>
                  <a:txBody>
                    <a:bodyPr/>
                    <a:lstStyle/>
                    <a:p>
                      <a:pPr algn="ctr"/>
                      <a:r>
                        <a:rPr lang="en-US" sz="1600" b="1" dirty="0"/>
                        <a:t>Death Benefit</a:t>
                      </a:r>
                    </a:p>
                  </a:txBody>
                  <a:tcPr anchor="ctr"/>
                </a:tc>
                <a:tc>
                  <a:txBody>
                    <a:bodyPr/>
                    <a:lstStyle/>
                    <a:p>
                      <a:pPr algn="ctr"/>
                      <a:r>
                        <a:rPr lang="en-US" sz="1200" b="1" dirty="0"/>
                        <a:t>Accelerated</a:t>
                      </a:r>
                      <a:r>
                        <a:rPr lang="en-US" sz="1200" b="1" baseline="0" dirty="0"/>
                        <a:t> Death</a:t>
                      </a:r>
                      <a:r>
                        <a:rPr lang="en-US" sz="1200" b="1" dirty="0"/>
                        <a:t> Benefit</a:t>
                      </a:r>
                    </a:p>
                  </a:txBody>
                  <a:tcPr anchor="ctr"/>
                </a:tc>
                <a:extLst>
                  <a:ext uri="{0D108BD9-81ED-4DB2-BD59-A6C34878D82A}">
                    <a16:rowId xmlns="" xmlns:a16="http://schemas.microsoft.com/office/drawing/2014/main" val="10000"/>
                  </a:ext>
                </a:extLst>
              </a:tr>
              <a:tr h="526912">
                <a:tc>
                  <a:txBody>
                    <a:bodyPr/>
                    <a:lstStyle/>
                    <a:p>
                      <a:pPr algn="ctr"/>
                      <a:r>
                        <a:rPr lang="en-US" sz="1600" b="1" dirty="0"/>
                        <a:t>Before</a:t>
                      </a:r>
                      <a:r>
                        <a:rPr lang="en-US" sz="1600" b="1" baseline="0" dirty="0"/>
                        <a:t> Age 70</a:t>
                      </a:r>
                      <a:endParaRPr lang="en-US" sz="1600" b="1" dirty="0"/>
                    </a:p>
                  </a:txBody>
                  <a:tcPr anchor="ctr"/>
                </a:tc>
                <a:tc>
                  <a:txBody>
                    <a:bodyPr/>
                    <a:lstStyle/>
                    <a:p>
                      <a:pPr algn="ctr"/>
                      <a:r>
                        <a:rPr lang="en-US" sz="1600" b="1" dirty="0"/>
                        <a:t>$31,016</a:t>
                      </a:r>
                    </a:p>
                  </a:txBody>
                  <a:tcPr anchor="ctr"/>
                </a:tc>
                <a:tc>
                  <a:txBody>
                    <a:bodyPr/>
                    <a:lstStyle/>
                    <a:p>
                      <a:pPr algn="ctr"/>
                      <a:r>
                        <a:rPr lang="en-US" sz="1600" b="1" dirty="0"/>
                        <a:t>$31,016</a:t>
                      </a:r>
                    </a:p>
                  </a:txBody>
                  <a:tcPr anchor="ctr"/>
                </a:tc>
                <a:extLst>
                  <a:ext uri="{0D108BD9-81ED-4DB2-BD59-A6C34878D82A}">
                    <a16:rowId xmlns="" xmlns:a16="http://schemas.microsoft.com/office/drawing/2014/main" val="10001"/>
                  </a:ext>
                </a:extLst>
              </a:tr>
              <a:tr h="526912">
                <a:tc>
                  <a:txBody>
                    <a:bodyPr/>
                    <a:lstStyle/>
                    <a:p>
                      <a:pPr algn="ctr"/>
                      <a:r>
                        <a:rPr lang="en-US" sz="1600" b="1" dirty="0"/>
                        <a:t>After</a:t>
                      </a:r>
                    </a:p>
                    <a:p>
                      <a:pPr algn="ctr"/>
                      <a:r>
                        <a:rPr lang="en-US" sz="1600" b="1" dirty="0"/>
                        <a:t>Age 70</a:t>
                      </a:r>
                    </a:p>
                  </a:txBody>
                  <a:tcPr anchor="ctr"/>
                </a:tc>
                <a:tc>
                  <a:txBody>
                    <a:bodyPr/>
                    <a:lstStyle/>
                    <a:p>
                      <a:pPr algn="ctr"/>
                      <a:r>
                        <a:rPr lang="en-US" sz="1600" b="1" dirty="0"/>
                        <a:t>$31,016</a:t>
                      </a:r>
                    </a:p>
                  </a:txBody>
                  <a:tcPr anchor="ctr"/>
                </a:tc>
                <a:tc>
                  <a:txBody>
                    <a:bodyPr/>
                    <a:lstStyle/>
                    <a:p>
                      <a:pPr algn="ctr"/>
                      <a:r>
                        <a:rPr lang="en-US" sz="1600" b="1" dirty="0"/>
                        <a:t>$31,016</a:t>
                      </a:r>
                    </a:p>
                  </a:txBody>
                  <a:tcPr anchor="ctr"/>
                </a:tc>
                <a:extLst>
                  <a:ext uri="{0D108BD9-81ED-4DB2-BD59-A6C34878D82A}">
                    <a16:rowId xmlns="" xmlns:a16="http://schemas.microsoft.com/office/drawing/2014/main" val="1000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9709365"/>
              </p:ext>
            </p:extLst>
          </p:nvPr>
        </p:nvGraphicFramePr>
        <p:xfrm>
          <a:off x="9061068" y="3675066"/>
          <a:ext cx="3008610" cy="1798320"/>
        </p:xfrm>
        <a:graphic>
          <a:graphicData uri="http://schemas.openxmlformats.org/drawingml/2006/table">
            <a:tbl>
              <a:tblPr firstRow="1" bandRow="1">
                <a:tableStyleId>{7DF18680-E054-41AD-8BC1-D1AEF772440D}</a:tableStyleId>
              </a:tblPr>
              <a:tblGrid>
                <a:gridCol w="1130060">
                  <a:extLst>
                    <a:ext uri="{9D8B030D-6E8A-4147-A177-3AD203B41FA5}">
                      <a16:colId xmlns="" xmlns:a16="http://schemas.microsoft.com/office/drawing/2014/main" val="20000"/>
                    </a:ext>
                  </a:extLst>
                </a:gridCol>
                <a:gridCol w="939275">
                  <a:extLst>
                    <a:ext uri="{9D8B030D-6E8A-4147-A177-3AD203B41FA5}">
                      <a16:colId xmlns="" xmlns:a16="http://schemas.microsoft.com/office/drawing/2014/main" val="20001"/>
                    </a:ext>
                  </a:extLst>
                </a:gridCol>
                <a:gridCol w="939275">
                  <a:extLst>
                    <a:ext uri="{9D8B030D-6E8A-4147-A177-3AD203B41FA5}">
                      <a16:colId xmlns="" xmlns:a16="http://schemas.microsoft.com/office/drawing/2014/main" val="20002"/>
                    </a:ext>
                  </a:extLst>
                </a:gridCol>
              </a:tblGrid>
              <a:tr h="523646">
                <a:tc>
                  <a:txBody>
                    <a:bodyPr/>
                    <a:lstStyle/>
                    <a:p>
                      <a:pPr algn="ctr"/>
                      <a:r>
                        <a:rPr lang="en-US" sz="1600" dirty="0"/>
                        <a:t>Universal </a:t>
                      </a:r>
                      <a:r>
                        <a:rPr lang="en-US" sz="1600" dirty="0" err="1"/>
                        <a:t>LifeEvents</a:t>
                      </a:r>
                      <a:endParaRPr lang="en-US" sz="1600" b="1" dirty="0"/>
                    </a:p>
                  </a:txBody>
                  <a:tcPr anchor="ctr"/>
                </a:tc>
                <a:tc>
                  <a:txBody>
                    <a:bodyPr/>
                    <a:lstStyle/>
                    <a:p>
                      <a:pPr algn="ctr"/>
                      <a:r>
                        <a:rPr lang="en-US" sz="1600" dirty="0"/>
                        <a:t>Death Benefit</a:t>
                      </a:r>
                      <a:endParaRPr lang="en-US" sz="1600" b="1" dirty="0"/>
                    </a:p>
                  </a:txBody>
                  <a:tcPr anchor="ctr"/>
                </a:tc>
                <a:tc>
                  <a:txBody>
                    <a:bodyPr/>
                    <a:lstStyle/>
                    <a:p>
                      <a:pPr algn="ctr"/>
                      <a:r>
                        <a:rPr lang="en-US" sz="1200" dirty="0"/>
                        <a:t>Accelerated Death Benefit</a:t>
                      </a:r>
                      <a:endParaRPr lang="en-US" sz="1200" b="1" dirty="0"/>
                    </a:p>
                  </a:txBody>
                  <a:tcPr anchor="ctr"/>
                </a:tc>
                <a:extLst>
                  <a:ext uri="{0D108BD9-81ED-4DB2-BD59-A6C34878D82A}">
                    <a16:rowId xmlns="" xmlns:a16="http://schemas.microsoft.com/office/drawing/2014/main" val="10000"/>
                  </a:ext>
                </a:extLst>
              </a:tr>
              <a:tr h="526912">
                <a:tc>
                  <a:txBody>
                    <a:bodyPr/>
                    <a:lstStyle/>
                    <a:p>
                      <a:pPr algn="ctr"/>
                      <a:r>
                        <a:rPr lang="en-US" sz="1600" b="1" dirty="0"/>
                        <a:t>Before</a:t>
                      </a:r>
                      <a:r>
                        <a:rPr lang="en-US" sz="1600" b="1" baseline="0" dirty="0"/>
                        <a:t> Age 70</a:t>
                      </a:r>
                      <a:endParaRPr lang="en-US" sz="1600" b="1" dirty="0"/>
                    </a:p>
                  </a:txBody>
                  <a:tcPr anchor="ctr"/>
                </a:tc>
                <a:tc>
                  <a:txBody>
                    <a:bodyPr/>
                    <a:lstStyle/>
                    <a:p>
                      <a:pPr algn="ctr"/>
                      <a:r>
                        <a:rPr lang="en-US" sz="1600" b="1" dirty="0"/>
                        <a:t>$50,000</a:t>
                      </a:r>
                    </a:p>
                  </a:txBody>
                  <a:tcPr anchor="ctr"/>
                </a:tc>
                <a:tc>
                  <a:txBody>
                    <a:bodyPr/>
                    <a:lstStyle/>
                    <a:p>
                      <a:pPr algn="ctr"/>
                      <a:r>
                        <a:rPr lang="en-US" sz="1600" b="1" dirty="0"/>
                        <a:t>$50,000</a:t>
                      </a:r>
                    </a:p>
                  </a:txBody>
                  <a:tcPr anchor="ctr"/>
                </a:tc>
                <a:extLst>
                  <a:ext uri="{0D108BD9-81ED-4DB2-BD59-A6C34878D82A}">
                    <a16:rowId xmlns="" xmlns:a16="http://schemas.microsoft.com/office/drawing/2014/main" val="10001"/>
                  </a:ext>
                </a:extLst>
              </a:tr>
              <a:tr h="526912">
                <a:tc>
                  <a:txBody>
                    <a:bodyPr/>
                    <a:lstStyle/>
                    <a:p>
                      <a:pPr algn="ctr"/>
                      <a:r>
                        <a:rPr lang="en-US" sz="1600" b="1" dirty="0"/>
                        <a:t>After</a:t>
                      </a:r>
                    </a:p>
                    <a:p>
                      <a:pPr algn="ctr"/>
                      <a:r>
                        <a:rPr lang="en-US" sz="1600" b="1" dirty="0"/>
                        <a:t>Age 70</a:t>
                      </a:r>
                    </a:p>
                  </a:txBody>
                  <a:tcPr anchor="ctr"/>
                </a:tc>
                <a:tc>
                  <a:txBody>
                    <a:bodyPr/>
                    <a:lstStyle/>
                    <a:p>
                      <a:pPr algn="ctr"/>
                      <a:r>
                        <a:rPr lang="en-US" sz="1600" b="1" dirty="0"/>
                        <a:t>$16,667</a:t>
                      </a:r>
                    </a:p>
                  </a:txBody>
                  <a:tcPr anchor="ctr"/>
                </a:tc>
                <a:tc>
                  <a:txBody>
                    <a:bodyPr/>
                    <a:lstStyle/>
                    <a:p>
                      <a:pPr algn="ctr"/>
                      <a:r>
                        <a:rPr lang="en-US" sz="1600" b="1" dirty="0"/>
                        <a:t>$50,000</a:t>
                      </a:r>
                    </a:p>
                  </a:txBody>
                  <a:tcPr anchor="ctr"/>
                </a:tc>
                <a:extLst>
                  <a:ext uri="{0D108BD9-81ED-4DB2-BD59-A6C34878D82A}">
                    <a16:rowId xmlns="" xmlns:a16="http://schemas.microsoft.com/office/drawing/2014/main" val="10002"/>
                  </a:ext>
                </a:extLst>
              </a:tr>
            </a:tbl>
          </a:graphicData>
        </a:graphic>
      </p:graphicFrame>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2061" r="30021"/>
          <a:stretch/>
        </p:blipFill>
        <p:spPr>
          <a:xfrm>
            <a:off x="548871" y="15156"/>
            <a:ext cx="5290820" cy="6172200"/>
          </a:xfrm>
          <a:prstGeom prst="rect">
            <a:avLst/>
          </a:prstGeom>
        </p:spPr>
      </p:pic>
      <p:sp>
        <p:nvSpPr>
          <p:cNvPr id="14" name="Content Placeholder 2"/>
          <p:cNvSpPr txBox="1">
            <a:spLocks/>
          </p:cNvSpPr>
          <p:nvPr/>
        </p:nvSpPr>
        <p:spPr>
          <a:xfrm>
            <a:off x="6324599" y="5522139"/>
            <a:ext cx="5562601" cy="1046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i="1" dirty="0"/>
              <a:t>Benefit amounts shown are samples and not a guarantee.</a:t>
            </a:r>
          </a:p>
          <a:p>
            <a:pPr marL="0" indent="0" algn="ctr">
              <a:spcBef>
                <a:spcPts val="0"/>
              </a:spcBef>
              <a:buNone/>
            </a:pPr>
            <a:r>
              <a:rPr lang="en-US" sz="1300" i="1" dirty="0"/>
              <a:t>Universal </a:t>
            </a:r>
            <a:r>
              <a:rPr lang="en-US" sz="1300" i="1" dirty="0" err="1"/>
              <a:t>LifeEvents</a:t>
            </a:r>
            <a:r>
              <a:rPr lang="en-US" sz="1300" i="1" dirty="0"/>
              <a:t> death benefit reduces to one-third at the latter of age 70 or the 15th policy anniversary. Universal </a:t>
            </a:r>
            <a:r>
              <a:rPr lang="en-US" sz="1300" i="1" dirty="0" err="1"/>
              <a:t>LifeEvents</a:t>
            </a:r>
            <a:r>
              <a:rPr lang="en-US" sz="1300" i="1" dirty="0"/>
              <a:t> issue age is 18-64.</a:t>
            </a:r>
          </a:p>
          <a:p>
            <a:pPr marL="0" indent="0" algn="ctr">
              <a:spcBef>
                <a:spcPts val="0"/>
              </a:spcBef>
              <a:buNone/>
            </a:pPr>
            <a:r>
              <a:rPr lang="en-US" sz="1300" i="1" dirty="0" err="1"/>
              <a:t>LifeEvents</a:t>
            </a:r>
            <a:r>
              <a:rPr lang="en-US" sz="1300" i="1" dirty="0"/>
              <a:t>® is a registered trademark of Trustmark Insurance Company.</a:t>
            </a:r>
          </a:p>
        </p:txBody>
      </p:sp>
      <p:sp>
        <p:nvSpPr>
          <p:cNvPr id="10" name="Text Placeholder 7"/>
          <p:cNvSpPr txBox="1">
            <a:spLocks/>
          </p:cNvSpPr>
          <p:nvPr/>
        </p:nvSpPr>
        <p:spPr>
          <a:xfrm>
            <a:off x="6324600" y="1612065"/>
            <a:ext cx="5345624"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 Florida:</a:t>
            </a:r>
          </a:p>
        </p:txBody>
      </p:sp>
      <p:sp>
        <p:nvSpPr>
          <p:cNvPr id="4" name="Slide Number Placeholder 3">
            <a:extLst>
              <a:ext uri="{FF2B5EF4-FFF2-40B4-BE49-F238E27FC236}">
                <a16:creationId xmlns="" xmlns:a16="http://schemas.microsoft.com/office/drawing/2014/main" id="{A48D6931-860C-9F40-8021-F1095A2DABD1}"/>
              </a:ext>
            </a:extLst>
          </p:cNvPr>
          <p:cNvSpPr>
            <a:spLocks noGrp="1"/>
          </p:cNvSpPr>
          <p:nvPr>
            <p:ph type="sldNum" sz="quarter" idx="12"/>
          </p:nvPr>
        </p:nvSpPr>
        <p:spPr/>
        <p:txBody>
          <a:bodyPr/>
          <a:lstStyle/>
          <a:p>
            <a:r>
              <a:rPr lang="en-US"/>
              <a:t>[</a:t>
            </a:r>
            <a:fld id="{7AE4C957-3C63-4C7F-8F09-0C9817055DDE}" type="slidenum">
              <a:rPr lang="en-US" smtClean="0"/>
              <a:pPr/>
              <a:t>24</a:t>
            </a:fld>
            <a:r>
              <a:rPr lang="en-US"/>
              <a:t>]</a:t>
            </a:r>
            <a:endParaRPr lang="en-US" dirty="0"/>
          </a:p>
        </p:txBody>
      </p:sp>
    </p:spTree>
    <p:extLst>
      <p:ext uri="{BB962C8B-B14F-4D97-AF65-F5344CB8AC3E}">
        <p14:creationId xmlns:p14="http://schemas.microsoft.com/office/powerpoint/2010/main" val="2096688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324599" y="467140"/>
            <a:ext cx="5190641" cy="760344"/>
          </a:xfrm>
        </p:spPr>
        <p:txBody>
          <a:bodyPr>
            <a:noAutofit/>
          </a:bodyPr>
          <a:lstStyle/>
          <a:p>
            <a:pPr algn="l"/>
            <a:r>
              <a:rPr lang="en-US" sz="4000" b="1" dirty="0">
                <a:solidFill>
                  <a:srgbClr val="002060"/>
                </a:solidFill>
              </a:rPr>
              <a:t>Universal </a:t>
            </a:r>
            <a:r>
              <a:rPr lang="en-US" sz="4000" b="1" dirty="0" err="1">
                <a:solidFill>
                  <a:srgbClr val="002060"/>
                </a:solidFill>
              </a:rPr>
              <a:t>LifeEvents</a:t>
            </a:r>
            <a:r>
              <a:rPr lang="en-US" sz="4000" b="1" dirty="0">
                <a:solidFill>
                  <a:srgbClr val="002060"/>
                </a:solidFill>
              </a:rPr>
              <a:t>®</a:t>
            </a:r>
          </a:p>
        </p:txBody>
      </p:sp>
      <p:sp>
        <p:nvSpPr>
          <p:cNvPr id="12" name="Text Placeholder 7"/>
          <p:cNvSpPr>
            <a:spLocks noGrp="1"/>
          </p:cNvSpPr>
          <p:nvPr>
            <p:ph type="body" sz="quarter" idx="13"/>
          </p:nvPr>
        </p:nvSpPr>
        <p:spPr>
          <a:xfrm>
            <a:off x="6324600" y="1148619"/>
            <a:ext cx="5345624" cy="624871"/>
          </a:xfrm>
        </p:spPr>
        <p:txBody>
          <a:bodyPr>
            <a:normAutofit/>
          </a:bodyPr>
          <a:lstStyle/>
          <a:p>
            <a:r>
              <a:rPr lang="en-US" dirty="0"/>
              <a:t>A higher benefit when you need it most.</a:t>
            </a:r>
          </a:p>
        </p:txBody>
      </p:sp>
      <p:sp>
        <p:nvSpPr>
          <p:cNvPr id="13" name="Content Placeholder 2"/>
          <p:cNvSpPr>
            <a:spLocks noGrp="1"/>
          </p:cNvSpPr>
          <p:nvPr>
            <p:ph idx="1"/>
          </p:nvPr>
        </p:nvSpPr>
        <p:spPr>
          <a:xfrm>
            <a:off x="6169620" y="2021205"/>
            <a:ext cx="5867400" cy="1823490"/>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Charlie’s policy is a </a:t>
            </a:r>
            <a:r>
              <a:rPr lang="en-US" b="1" dirty="0">
                <a:solidFill>
                  <a:schemeClr val="tx1">
                    <a:lumMod val="50000"/>
                    <a:lumOff val="50000"/>
                  </a:schemeClr>
                </a:solidFill>
                <a:ea typeface="Sharp Sans Display No1 Book" pitchFamily="2" charset="77"/>
                <a:cs typeface="Sharp Sans Display No1 Book" pitchFamily="2" charset="77"/>
              </a:rPr>
              <a:t>Universal </a:t>
            </a:r>
            <a:r>
              <a:rPr lang="en-US" b="1" dirty="0" err="1">
                <a:solidFill>
                  <a:schemeClr val="tx1">
                    <a:lumMod val="50000"/>
                    <a:lumOff val="50000"/>
                  </a:schemeClr>
                </a:solidFill>
                <a:ea typeface="Sharp Sans Display No1 Book" pitchFamily="2" charset="77"/>
                <a:cs typeface="Sharp Sans Display No1 Book" pitchFamily="2" charset="77"/>
              </a:rPr>
              <a:t>LifeEvents</a:t>
            </a:r>
            <a:r>
              <a:rPr lang="en-US" dirty="0">
                <a:solidFill>
                  <a:schemeClr val="tx1">
                    <a:lumMod val="50000"/>
                    <a:lumOff val="50000"/>
                  </a:schemeClr>
                </a:solidFill>
                <a:ea typeface="Sharp Sans Display No1 Book" pitchFamily="2" charset="77"/>
                <a:cs typeface="Sharp Sans Display No1 Book" pitchFamily="2" charset="77"/>
              </a:rPr>
              <a:t> policy. During his working years, he needs more protection, so he has a </a:t>
            </a:r>
            <a:r>
              <a:rPr lang="en-US" b="1" dirty="0">
                <a:solidFill>
                  <a:schemeClr val="tx1">
                    <a:lumMod val="50000"/>
                    <a:lumOff val="50000"/>
                  </a:schemeClr>
                </a:solidFill>
                <a:ea typeface="Sharp Sans Display No1 Book" pitchFamily="2" charset="77"/>
                <a:cs typeface="Sharp Sans Display No1 Book" pitchFamily="2" charset="77"/>
              </a:rPr>
              <a:t>higher death benefit</a:t>
            </a:r>
            <a:r>
              <a:rPr lang="en-US" dirty="0">
                <a:solidFill>
                  <a:schemeClr val="tx1">
                    <a:lumMod val="50000"/>
                    <a:lumOff val="50000"/>
                  </a:schemeClr>
                </a:solidFill>
                <a:ea typeface="Sharp Sans Display No1 Book" pitchFamily="2" charset="77"/>
                <a:cs typeface="Sharp Sans Display No1 Book" pitchFamily="2" charset="77"/>
              </a:rPr>
              <a:t>.</a:t>
            </a: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After age 70, his death benefit reduces to 1/3, but his </a:t>
            </a:r>
            <a:r>
              <a:rPr lang="en-US" b="1" dirty="0">
                <a:solidFill>
                  <a:schemeClr val="tx1">
                    <a:lumMod val="50000"/>
                    <a:lumOff val="50000"/>
                  </a:schemeClr>
                </a:solidFill>
                <a:ea typeface="Sharp Sans Display No1 Book" pitchFamily="2" charset="77"/>
                <a:cs typeface="Sharp Sans Display No1 Book" pitchFamily="2" charset="77"/>
              </a:rPr>
              <a:t>accelerated death benefit stays the same.</a:t>
            </a:r>
          </a:p>
        </p:txBody>
      </p:sp>
      <p:graphicFrame>
        <p:nvGraphicFramePr>
          <p:cNvPr id="14" name="Table 13"/>
          <p:cNvGraphicFramePr>
            <a:graphicFrameLocks noGrp="1"/>
          </p:cNvGraphicFramePr>
          <p:nvPr>
            <p:extLst>
              <p:ext uri="{D42A27DB-BD31-4B8C-83A1-F6EECF244321}">
                <p14:modId xmlns:p14="http://schemas.microsoft.com/office/powerpoint/2010/main" val="2702135320"/>
              </p:ext>
            </p:extLst>
          </p:nvPr>
        </p:nvGraphicFramePr>
        <p:xfrm>
          <a:off x="6457192" y="3849929"/>
          <a:ext cx="5292255" cy="1501020"/>
        </p:xfrm>
        <a:graphic>
          <a:graphicData uri="http://schemas.openxmlformats.org/drawingml/2006/table">
            <a:tbl>
              <a:tblPr firstRow="1" bandRow="1">
                <a:tableStyleId>{5C22544A-7EE6-4342-B048-85BDC9FD1C3A}</a:tableStyleId>
              </a:tblPr>
              <a:tblGrid>
                <a:gridCol w="1764085">
                  <a:extLst>
                    <a:ext uri="{9D8B030D-6E8A-4147-A177-3AD203B41FA5}">
                      <a16:colId xmlns="" xmlns:a16="http://schemas.microsoft.com/office/drawing/2014/main" val="20000"/>
                    </a:ext>
                  </a:extLst>
                </a:gridCol>
                <a:gridCol w="1764085">
                  <a:extLst>
                    <a:ext uri="{9D8B030D-6E8A-4147-A177-3AD203B41FA5}">
                      <a16:colId xmlns="" xmlns:a16="http://schemas.microsoft.com/office/drawing/2014/main" val="20001"/>
                    </a:ext>
                  </a:extLst>
                </a:gridCol>
                <a:gridCol w="1764085">
                  <a:extLst>
                    <a:ext uri="{9D8B030D-6E8A-4147-A177-3AD203B41FA5}">
                      <a16:colId xmlns="" xmlns:a16="http://schemas.microsoft.com/office/drawing/2014/main" val="20002"/>
                    </a:ext>
                  </a:extLst>
                </a:gridCol>
              </a:tblGrid>
              <a:tr h="430470">
                <a:tc>
                  <a:txBody>
                    <a:bodyPr/>
                    <a:lstStyle/>
                    <a:p>
                      <a:pPr algn="ctr"/>
                      <a:r>
                        <a:rPr lang="en-US" dirty="0">
                          <a:latin typeface="+mj-lt"/>
                        </a:rPr>
                        <a:t>$50,000 policy</a:t>
                      </a:r>
                    </a:p>
                  </a:txBody>
                  <a:tcPr anchor="ctr"/>
                </a:tc>
                <a:tc>
                  <a:txBody>
                    <a:bodyPr/>
                    <a:lstStyle/>
                    <a:p>
                      <a:pPr algn="ctr"/>
                      <a:r>
                        <a:rPr lang="en-US" dirty="0">
                          <a:latin typeface="+mj-lt"/>
                        </a:rPr>
                        <a:t>Death Benefit</a:t>
                      </a:r>
                    </a:p>
                  </a:txBody>
                  <a:tcPr anchor="ctr"/>
                </a:tc>
                <a:tc>
                  <a:txBody>
                    <a:bodyPr/>
                    <a:lstStyle/>
                    <a:p>
                      <a:pPr algn="ctr"/>
                      <a:r>
                        <a:rPr lang="en-US" dirty="0">
                          <a:latin typeface="+mj-lt"/>
                        </a:rPr>
                        <a:t>Accelerated</a:t>
                      </a:r>
                      <a:r>
                        <a:rPr lang="en-US" baseline="0" dirty="0">
                          <a:latin typeface="+mj-lt"/>
                        </a:rPr>
                        <a:t> Death</a:t>
                      </a:r>
                      <a:r>
                        <a:rPr lang="en-US" dirty="0">
                          <a:latin typeface="+mj-lt"/>
                        </a:rPr>
                        <a:t> Benefit</a:t>
                      </a:r>
                    </a:p>
                  </a:txBody>
                  <a:tcPr anchor="ctr"/>
                </a:tc>
                <a:extLst>
                  <a:ext uri="{0D108BD9-81ED-4DB2-BD59-A6C34878D82A}">
                    <a16:rowId xmlns="" xmlns:a16="http://schemas.microsoft.com/office/drawing/2014/main" val="10000"/>
                  </a:ext>
                </a:extLst>
              </a:tr>
              <a:tr h="430470">
                <a:tc>
                  <a:txBody>
                    <a:bodyPr/>
                    <a:lstStyle/>
                    <a:p>
                      <a:pPr algn="ctr"/>
                      <a:r>
                        <a:rPr lang="en-US" b="1" dirty="0">
                          <a:latin typeface="+mj-lt"/>
                        </a:rPr>
                        <a:t>Before age 70</a:t>
                      </a:r>
                    </a:p>
                  </a:txBody>
                  <a:tcPr/>
                </a:tc>
                <a:tc>
                  <a:txBody>
                    <a:bodyPr/>
                    <a:lstStyle/>
                    <a:p>
                      <a:pPr algn="ctr"/>
                      <a:r>
                        <a:rPr lang="en-US" b="1" dirty="0">
                          <a:latin typeface="+mj-lt"/>
                        </a:rPr>
                        <a:t>$50,000</a:t>
                      </a:r>
                    </a:p>
                  </a:txBody>
                  <a:tcPr/>
                </a:tc>
                <a:tc>
                  <a:txBody>
                    <a:bodyPr/>
                    <a:lstStyle/>
                    <a:p>
                      <a:pPr algn="ctr"/>
                      <a:r>
                        <a:rPr lang="en-US" b="1" dirty="0">
                          <a:latin typeface="+mj-lt"/>
                        </a:rPr>
                        <a:t>$50,000</a:t>
                      </a:r>
                    </a:p>
                  </a:txBody>
                  <a:tcPr/>
                </a:tc>
                <a:extLst>
                  <a:ext uri="{0D108BD9-81ED-4DB2-BD59-A6C34878D82A}">
                    <a16:rowId xmlns="" xmlns:a16="http://schemas.microsoft.com/office/drawing/2014/main" val="10001"/>
                  </a:ext>
                </a:extLst>
              </a:tr>
              <a:tr h="430470">
                <a:tc>
                  <a:txBody>
                    <a:bodyPr/>
                    <a:lstStyle/>
                    <a:p>
                      <a:pPr algn="ctr"/>
                      <a:r>
                        <a:rPr lang="en-US" b="1" dirty="0">
                          <a:latin typeface="+mj-lt"/>
                        </a:rPr>
                        <a:t>After age 70</a:t>
                      </a:r>
                    </a:p>
                  </a:txBody>
                  <a:tcPr/>
                </a:tc>
                <a:tc>
                  <a:txBody>
                    <a:bodyPr/>
                    <a:lstStyle/>
                    <a:p>
                      <a:pPr algn="ctr"/>
                      <a:r>
                        <a:rPr lang="en-US" b="1" dirty="0">
                          <a:latin typeface="+mj-lt"/>
                        </a:rPr>
                        <a:t>$16,667</a:t>
                      </a:r>
                    </a:p>
                  </a:txBody>
                  <a:tcPr/>
                </a:tc>
                <a:tc>
                  <a:txBody>
                    <a:bodyPr/>
                    <a:lstStyle/>
                    <a:p>
                      <a:pPr algn="ctr"/>
                      <a:r>
                        <a:rPr lang="en-US" b="1" dirty="0">
                          <a:latin typeface="+mj-lt"/>
                        </a:rPr>
                        <a:t>$50,000</a:t>
                      </a:r>
                    </a:p>
                  </a:txBody>
                  <a:tcPr/>
                </a:tc>
                <a:extLst>
                  <a:ext uri="{0D108BD9-81ED-4DB2-BD59-A6C34878D82A}">
                    <a16:rowId xmlns="" xmlns:a16="http://schemas.microsoft.com/office/drawing/2014/main" val="10002"/>
                  </a:ext>
                </a:extLst>
              </a:tr>
            </a:tbl>
          </a:graphicData>
        </a:graphic>
      </p:graphicFrame>
      <p:sp>
        <p:nvSpPr>
          <p:cNvPr id="15" name="Content Placeholder 2"/>
          <p:cNvSpPr txBox="1">
            <a:spLocks/>
          </p:cNvSpPr>
          <p:nvPr/>
        </p:nvSpPr>
        <p:spPr>
          <a:xfrm>
            <a:off x="6324599" y="5424165"/>
            <a:ext cx="5562601" cy="1046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i="1" dirty="0"/>
              <a:t>Benefit amounts shown are samples and not a guarantee.</a:t>
            </a:r>
          </a:p>
          <a:p>
            <a:pPr marL="0" indent="0" algn="ctr">
              <a:spcBef>
                <a:spcPts val="0"/>
              </a:spcBef>
              <a:buNone/>
            </a:pPr>
            <a:r>
              <a:rPr lang="en-US" sz="1400" i="1" dirty="0"/>
              <a:t>Universal </a:t>
            </a:r>
            <a:r>
              <a:rPr lang="en-US" sz="1400" i="1" dirty="0" err="1"/>
              <a:t>LifeEvents</a:t>
            </a:r>
            <a:r>
              <a:rPr lang="en-US" sz="1400" i="1" dirty="0"/>
              <a:t> death benefit reduces to one-third at the latter of age 70 or the 15th policy anniversary. Universal </a:t>
            </a:r>
            <a:r>
              <a:rPr lang="en-US" sz="1400" i="1" dirty="0" err="1"/>
              <a:t>LifeEvents</a:t>
            </a:r>
            <a:r>
              <a:rPr lang="en-US" sz="1400" i="1" dirty="0"/>
              <a:t> issue age is 18-64.</a:t>
            </a:r>
          </a:p>
          <a:p>
            <a:pPr marL="0" indent="0" algn="ctr">
              <a:spcBef>
                <a:spcPts val="0"/>
              </a:spcBef>
              <a:buNone/>
            </a:pPr>
            <a:r>
              <a:rPr lang="en-US" sz="1400" i="1" dirty="0" err="1"/>
              <a:t>LifeEvents</a:t>
            </a:r>
            <a:r>
              <a:rPr lang="en-US" sz="1400" i="1" dirty="0"/>
              <a:t>® is a registered trademark of Trustmark Insurance Company.</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2061" r="30021"/>
          <a:stretch/>
        </p:blipFill>
        <p:spPr>
          <a:xfrm>
            <a:off x="548871" y="15156"/>
            <a:ext cx="5290820" cy="6172200"/>
          </a:xfrm>
          <a:prstGeom prst="rect">
            <a:avLst/>
          </a:prstGeom>
        </p:spPr>
      </p:pic>
      <p:sp>
        <p:nvSpPr>
          <p:cNvPr id="9" name="Text Placeholder 7"/>
          <p:cNvSpPr txBox="1">
            <a:spLocks/>
          </p:cNvSpPr>
          <p:nvPr/>
        </p:nvSpPr>
        <p:spPr>
          <a:xfrm>
            <a:off x="6324600" y="1612065"/>
            <a:ext cx="5345624"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 Massachusetts:</a:t>
            </a:r>
          </a:p>
        </p:txBody>
      </p:sp>
      <p:sp>
        <p:nvSpPr>
          <p:cNvPr id="3" name="Slide Number Placeholder 2">
            <a:extLst>
              <a:ext uri="{FF2B5EF4-FFF2-40B4-BE49-F238E27FC236}">
                <a16:creationId xmlns="" xmlns:a16="http://schemas.microsoft.com/office/drawing/2014/main" id="{E807C084-C6DA-6F45-B4A4-DA5501AF1580}"/>
              </a:ext>
            </a:extLst>
          </p:cNvPr>
          <p:cNvSpPr>
            <a:spLocks noGrp="1"/>
          </p:cNvSpPr>
          <p:nvPr>
            <p:ph type="sldNum" sz="quarter" idx="12"/>
          </p:nvPr>
        </p:nvSpPr>
        <p:spPr/>
        <p:txBody>
          <a:bodyPr/>
          <a:lstStyle/>
          <a:p>
            <a:r>
              <a:rPr lang="en-US"/>
              <a:t>[</a:t>
            </a:r>
            <a:fld id="{7AE4C957-3C63-4C7F-8F09-0C9817055DDE}" type="slidenum">
              <a:rPr lang="en-US" smtClean="0"/>
              <a:pPr/>
              <a:t>25</a:t>
            </a:fld>
            <a:r>
              <a:rPr lang="en-US"/>
              <a:t>]</a:t>
            </a:r>
            <a:endParaRPr lang="en-US" dirty="0"/>
          </a:p>
        </p:txBody>
      </p:sp>
    </p:spTree>
    <p:extLst>
      <p:ext uri="{BB962C8B-B14F-4D97-AF65-F5344CB8AC3E}">
        <p14:creationId xmlns:p14="http://schemas.microsoft.com/office/powerpoint/2010/main" val="1608468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324600" y="467140"/>
            <a:ext cx="4555210" cy="760344"/>
          </a:xfrm>
        </p:spPr>
        <p:txBody>
          <a:bodyPr>
            <a:noAutofit/>
          </a:bodyPr>
          <a:lstStyle/>
          <a:p>
            <a:pPr algn="l"/>
            <a:r>
              <a:rPr lang="en-US" sz="4000" b="1" dirty="0">
                <a:solidFill>
                  <a:srgbClr val="002060"/>
                </a:solidFill>
              </a:rPr>
              <a:t>Universal </a:t>
            </a:r>
            <a:r>
              <a:rPr lang="en-US" sz="4000" b="1" dirty="0" err="1">
                <a:solidFill>
                  <a:srgbClr val="002060"/>
                </a:solidFill>
              </a:rPr>
              <a:t>LifeEvents</a:t>
            </a:r>
            <a:r>
              <a:rPr lang="en-US" sz="4000" b="1" dirty="0">
                <a:solidFill>
                  <a:srgbClr val="002060"/>
                </a:solidFill>
              </a:rPr>
              <a:t>®</a:t>
            </a:r>
          </a:p>
        </p:txBody>
      </p:sp>
      <p:sp>
        <p:nvSpPr>
          <p:cNvPr id="12" name="Text Placeholder 7"/>
          <p:cNvSpPr>
            <a:spLocks noGrp="1"/>
          </p:cNvSpPr>
          <p:nvPr>
            <p:ph type="body" sz="quarter" idx="13"/>
          </p:nvPr>
        </p:nvSpPr>
        <p:spPr>
          <a:xfrm>
            <a:off x="6324600" y="1148619"/>
            <a:ext cx="5345624" cy="624871"/>
          </a:xfrm>
        </p:spPr>
        <p:txBody>
          <a:bodyPr>
            <a:normAutofit/>
          </a:bodyPr>
          <a:lstStyle/>
          <a:p>
            <a:r>
              <a:rPr lang="en-US" dirty="0"/>
              <a:t>A higher benefit when you need it most.</a:t>
            </a:r>
          </a:p>
        </p:txBody>
      </p:sp>
      <p:sp>
        <p:nvSpPr>
          <p:cNvPr id="13" name="Content Placeholder 2"/>
          <p:cNvSpPr>
            <a:spLocks noGrp="1"/>
          </p:cNvSpPr>
          <p:nvPr>
            <p:ph idx="1"/>
          </p:nvPr>
        </p:nvSpPr>
        <p:spPr>
          <a:xfrm>
            <a:off x="6169620" y="2021203"/>
            <a:ext cx="5867400" cy="3069232"/>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Charlie can choose between </a:t>
            </a:r>
            <a:r>
              <a:rPr lang="en-US" b="1" dirty="0">
                <a:solidFill>
                  <a:schemeClr val="tx1">
                    <a:lumMod val="50000"/>
                    <a:lumOff val="50000"/>
                  </a:schemeClr>
                </a:solidFill>
                <a:ea typeface="Sharp Sans Display No1 Book" pitchFamily="2" charset="77"/>
                <a:cs typeface="Sharp Sans Display No1 Book" pitchFamily="2" charset="77"/>
              </a:rPr>
              <a:t>Universal Life </a:t>
            </a:r>
            <a:r>
              <a:rPr lang="en-US" dirty="0">
                <a:solidFill>
                  <a:schemeClr val="tx1">
                    <a:lumMod val="50000"/>
                    <a:lumOff val="50000"/>
                  </a:schemeClr>
                </a:solidFill>
                <a:ea typeface="Sharp Sans Display No1 Book" pitchFamily="2" charset="77"/>
                <a:cs typeface="Sharp Sans Display No1 Book" pitchFamily="2" charset="77"/>
              </a:rPr>
              <a:t>and </a:t>
            </a:r>
            <a:r>
              <a:rPr lang="en-US" b="1" dirty="0">
                <a:solidFill>
                  <a:schemeClr val="tx1">
                    <a:lumMod val="50000"/>
                    <a:lumOff val="50000"/>
                  </a:schemeClr>
                </a:solidFill>
                <a:ea typeface="Sharp Sans Display No1 Book" pitchFamily="2" charset="77"/>
                <a:cs typeface="Sharp Sans Display No1 Book" pitchFamily="2" charset="77"/>
              </a:rPr>
              <a:t>Universal </a:t>
            </a:r>
            <a:r>
              <a:rPr lang="en-US" b="1" dirty="0" err="1">
                <a:solidFill>
                  <a:schemeClr val="tx1">
                    <a:lumMod val="50000"/>
                    <a:lumOff val="50000"/>
                  </a:schemeClr>
                </a:solidFill>
                <a:ea typeface="Sharp Sans Display No1 Book" pitchFamily="2" charset="77"/>
                <a:cs typeface="Sharp Sans Display No1 Book" pitchFamily="2" charset="77"/>
              </a:rPr>
              <a:t>LifeEvents</a:t>
            </a:r>
            <a:r>
              <a:rPr lang="en-US" b="1" dirty="0">
                <a:solidFill>
                  <a:schemeClr val="tx1">
                    <a:lumMod val="50000"/>
                    <a:lumOff val="50000"/>
                  </a:schemeClr>
                </a:solidFill>
                <a:ea typeface="Sharp Sans Display No1 Book" pitchFamily="2" charset="77"/>
                <a:cs typeface="Sharp Sans Display No1 Book" pitchFamily="2" charset="77"/>
              </a:rPr>
              <a:t>. </a:t>
            </a:r>
            <a:r>
              <a:rPr lang="en-US" dirty="0">
                <a:solidFill>
                  <a:schemeClr val="tx1">
                    <a:lumMod val="50000"/>
                    <a:lumOff val="50000"/>
                  </a:schemeClr>
                </a:solidFill>
                <a:ea typeface="Sharp Sans Display No1 Book" pitchFamily="2" charset="77"/>
                <a:cs typeface="Sharp Sans Display No1 Book" pitchFamily="2" charset="77"/>
              </a:rPr>
              <a:t>Universal </a:t>
            </a:r>
            <a:r>
              <a:rPr lang="en-US" dirty="0" err="1">
                <a:solidFill>
                  <a:schemeClr val="tx1">
                    <a:lumMod val="50000"/>
                    <a:lumOff val="50000"/>
                  </a:schemeClr>
                </a:solidFill>
                <a:ea typeface="Sharp Sans Display No1 Book" pitchFamily="2" charset="77"/>
                <a:cs typeface="Sharp Sans Display No1 Book" pitchFamily="2" charset="77"/>
              </a:rPr>
              <a:t>LifeEvents</a:t>
            </a:r>
            <a:r>
              <a:rPr lang="en-US" dirty="0">
                <a:solidFill>
                  <a:schemeClr val="tx1">
                    <a:lumMod val="50000"/>
                    <a:lumOff val="50000"/>
                  </a:schemeClr>
                </a:solidFill>
                <a:ea typeface="Sharp Sans Display No1 Book" pitchFamily="2" charset="77"/>
                <a:cs typeface="Sharp Sans Display No1 Book" pitchFamily="2" charset="77"/>
              </a:rPr>
              <a:t> offers a </a:t>
            </a:r>
            <a:r>
              <a:rPr lang="en-US" b="1" dirty="0">
                <a:solidFill>
                  <a:schemeClr val="tx1">
                    <a:lumMod val="50000"/>
                    <a:lumOff val="50000"/>
                  </a:schemeClr>
                </a:solidFill>
                <a:ea typeface="Sharp Sans Display No1 Book" pitchFamily="2" charset="77"/>
                <a:cs typeface="Sharp Sans Display No1 Book" pitchFamily="2" charset="77"/>
              </a:rPr>
              <a:t>higher benefit during working years</a:t>
            </a:r>
            <a:r>
              <a:rPr lang="en-US" dirty="0">
                <a:solidFill>
                  <a:schemeClr val="tx1">
                    <a:lumMod val="50000"/>
                    <a:lumOff val="50000"/>
                  </a:schemeClr>
                </a:solidFill>
                <a:ea typeface="Sharp Sans Display No1 Book" pitchFamily="2" charset="77"/>
                <a:cs typeface="Sharp Sans Display No1 Book" pitchFamily="2" charset="77"/>
              </a:rPr>
              <a:t> (before age 70) for the same rate, with an </a:t>
            </a:r>
            <a:r>
              <a:rPr lang="en-US" b="1" dirty="0">
                <a:solidFill>
                  <a:schemeClr val="tx1">
                    <a:lumMod val="50000"/>
                    <a:lumOff val="50000"/>
                  </a:schemeClr>
                </a:solidFill>
                <a:ea typeface="Sharp Sans Display No1 Book" pitchFamily="2" charset="77"/>
                <a:cs typeface="Sharp Sans Display No1 Book" pitchFamily="2" charset="77"/>
              </a:rPr>
              <a:t>accelerated death benefit that never reduces</a:t>
            </a:r>
            <a:r>
              <a:rPr lang="en-US" dirty="0">
                <a:solidFill>
                  <a:schemeClr val="tx1">
                    <a:lumMod val="50000"/>
                    <a:lumOff val="50000"/>
                  </a:schemeClr>
                </a:solidFill>
                <a:ea typeface="Sharp Sans Display No1 Book" pitchFamily="2" charset="77"/>
                <a:cs typeface="Sharp Sans Display No1 Book" pitchFamily="2" charset="77"/>
              </a:rPr>
              <a:t>:</a:t>
            </a:r>
          </a:p>
        </p:txBody>
      </p:sp>
      <p:graphicFrame>
        <p:nvGraphicFramePr>
          <p:cNvPr id="2" name="Table 1"/>
          <p:cNvGraphicFramePr>
            <a:graphicFrameLocks noGrp="1"/>
          </p:cNvGraphicFramePr>
          <p:nvPr>
            <p:extLst>
              <p:ext uri="{D42A27DB-BD31-4B8C-83A1-F6EECF244321}">
                <p14:modId xmlns:p14="http://schemas.microsoft.com/office/powerpoint/2010/main" val="1992129970"/>
              </p:ext>
            </p:extLst>
          </p:nvPr>
        </p:nvGraphicFramePr>
        <p:xfrm>
          <a:off x="5992583" y="3675066"/>
          <a:ext cx="3019497" cy="1798320"/>
        </p:xfrm>
        <a:graphic>
          <a:graphicData uri="http://schemas.openxmlformats.org/drawingml/2006/table">
            <a:tbl>
              <a:tblPr firstRow="1" bandRow="1">
                <a:tableStyleId>{5C22544A-7EE6-4342-B048-85BDC9FD1C3A}</a:tableStyleId>
              </a:tblPr>
              <a:tblGrid>
                <a:gridCol w="1134149">
                  <a:extLst>
                    <a:ext uri="{9D8B030D-6E8A-4147-A177-3AD203B41FA5}">
                      <a16:colId xmlns="" xmlns:a16="http://schemas.microsoft.com/office/drawing/2014/main" val="20000"/>
                    </a:ext>
                  </a:extLst>
                </a:gridCol>
                <a:gridCol w="942674">
                  <a:extLst>
                    <a:ext uri="{9D8B030D-6E8A-4147-A177-3AD203B41FA5}">
                      <a16:colId xmlns="" xmlns:a16="http://schemas.microsoft.com/office/drawing/2014/main" val="20001"/>
                    </a:ext>
                  </a:extLst>
                </a:gridCol>
                <a:gridCol w="942674">
                  <a:extLst>
                    <a:ext uri="{9D8B030D-6E8A-4147-A177-3AD203B41FA5}">
                      <a16:colId xmlns="" xmlns:a16="http://schemas.microsoft.com/office/drawing/2014/main" val="20002"/>
                    </a:ext>
                  </a:extLst>
                </a:gridCol>
              </a:tblGrid>
              <a:tr h="523646">
                <a:tc>
                  <a:txBody>
                    <a:bodyPr/>
                    <a:lstStyle/>
                    <a:p>
                      <a:pPr algn="ctr"/>
                      <a:r>
                        <a:rPr lang="en-US" sz="1600" b="1" dirty="0"/>
                        <a:t>Universal Life</a:t>
                      </a:r>
                    </a:p>
                  </a:txBody>
                  <a:tcPr anchor="ctr"/>
                </a:tc>
                <a:tc>
                  <a:txBody>
                    <a:bodyPr/>
                    <a:lstStyle/>
                    <a:p>
                      <a:pPr algn="ctr"/>
                      <a:r>
                        <a:rPr lang="en-US" sz="1600" b="1" dirty="0"/>
                        <a:t>Death Benefit</a:t>
                      </a:r>
                    </a:p>
                  </a:txBody>
                  <a:tcPr anchor="ctr"/>
                </a:tc>
                <a:tc>
                  <a:txBody>
                    <a:bodyPr/>
                    <a:lstStyle/>
                    <a:p>
                      <a:pPr algn="ctr"/>
                      <a:r>
                        <a:rPr lang="en-US" sz="1200" b="1" dirty="0"/>
                        <a:t>Accelerated</a:t>
                      </a:r>
                      <a:r>
                        <a:rPr lang="en-US" sz="1200" b="1" baseline="0" dirty="0"/>
                        <a:t> Death</a:t>
                      </a:r>
                      <a:r>
                        <a:rPr lang="en-US" sz="1200" b="1" dirty="0"/>
                        <a:t> Benefit</a:t>
                      </a:r>
                    </a:p>
                  </a:txBody>
                  <a:tcPr anchor="ctr"/>
                </a:tc>
                <a:extLst>
                  <a:ext uri="{0D108BD9-81ED-4DB2-BD59-A6C34878D82A}">
                    <a16:rowId xmlns="" xmlns:a16="http://schemas.microsoft.com/office/drawing/2014/main" val="10000"/>
                  </a:ext>
                </a:extLst>
              </a:tr>
              <a:tr h="526912">
                <a:tc>
                  <a:txBody>
                    <a:bodyPr/>
                    <a:lstStyle/>
                    <a:p>
                      <a:pPr algn="ctr"/>
                      <a:r>
                        <a:rPr lang="en-US" sz="1600" b="1" dirty="0"/>
                        <a:t>Before</a:t>
                      </a:r>
                      <a:r>
                        <a:rPr lang="en-US" sz="1600" b="1" baseline="0" dirty="0"/>
                        <a:t> Age 70</a:t>
                      </a:r>
                      <a:endParaRPr lang="en-US" sz="1600" b="1" dirty="0"/>
                    </a:p>
                  </a:txBody>
                  <a:tcPr anchor="ctr"/>
                </a:tc>
                <a:tc>
                  <a:txBody>
                    <a:bodyPr/>
                    <a:lstStyle/>
                    <a:p>
                      <a:pPr algn="ctr"/>
                      <a:r>
                        <a:rPr lang="en-US" sz="1600" b="1" dirty="0"/>
                        <a:t>$31,016</a:t>
                      </a:r>
                    </a:p>
                  </a:txBody>
                  <a:tcPr anchor="ctr"/>
                </a:tc>
                <a:tc>
                  <a:txBody>
                    <a:bodyPr/>
                    <a:lstStyle/>
                    <a:p>
                      <a:pPr algn="ctr"/>
                      <a:r>
                        <a:rPr lang="en-US" sz="1600" b="1" dirty="0"/>
                        <a:t>$31,016</a:t>
                      </a:r>
                    </a:p>
                  </a:txBody>
                  <a:tcPr anchor="ctr"/>
                </a:tc>
                <a:extLst>
                  <a:ext uri="{0D108BD9-81ED-4DB2-BD59-A6C34878D82A}">
                    <a16:rowId xmlns="" xmlns:a16="http://schemas.microsoft.com/office/drawing/2014/main" val="10001"/>
                  </a:ext>
                </a:extLst>
              </a:tr>
              <a:tr h="526912">
                <a:tc>
                  <a:txBody>
                    <a:bodyPr/>
                    <a:lstStyle/>
                    <a:p>
                      <a:pPr algn="ctr"/>
                      <a:r>
                        <a:rPr lang="en-US" sz="1600" b="1" dirty="0"/>
                        <a:t>After</a:t>
                      </a:r>
                    </a:p>
                    <a:p>
                      <a:pPr algn="ctr"/>
                      <a:r>
                        <a:rPr lang="en-US" sz="1600" b="1" dirty="0"/>
                        <a:t>Age 70</a:t>
                      </a:r>
                    </a:p>
                  </a:txBody>
                  <a:tcPr anchor="ctr"/>
                </a:tc>
                <a:tc>
                  <a:txBody>
                    <a:bodyPr/>
                    <a:lstStyle/>
                    <a:p>
                      <a:pPr algn="ctr"/>
                      <a:r>
                        <a:rPr lang="en-US" sz="1600" b="1" dirty="0"/>
                        <a:t>$31,016</a:t>
                      </a:r>
                    </a:p>
                  </a:txBody>
                  <a:tcPr anchor="ctr"/>
                </a:tc>
                <a:tc>
                  <a:txBody>
                    <a:bodyPr/>
                    <a:lstStyle/>
                    <a:p>
                      <a:pPr algn="ctr"/>
                      <a:r>
                        <a:rPr lang="en-US" sz="1600" b="1" dirty="0"/>
                        <a:t>$31,016</a:t>
                      </a:r>
                    </a:p>
                  </a:txBody>
                  <a:tcPr anchor="ctr"/>
                </a:tc>
                <a:extLst>
                  <a:ext uri="{0D108BD9-81ED-4DB2-BD59-A6C34878D82A}">
                    <a16:rowId xmlns="" xmlns:a16="http://schemas.microsoft.com/office/drawing/2014/main" val="1000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9709365"/>
              </p:ext>
            </p:extLst>
          </p:nvPr>
        </p:nvGraphicFramePr>
        <p:xfrm>
          <a:off x="9061068" y="3675066"/>
          <a:ext cx="3008610" cy="1798320"/>
        </p:xfrm>
        <a:graphic>
          <a:graphicData uri="http://schemas.openxmlformats.org/drawingml/2006/table">
            <a:tbl>
              <a:tblPr firstRow="1" bandRow="1">
                <a:tableStyleId>{7DF18680-E054-41AD-8BC1-D1AEF772440D}</a:tableStyleId>
              </a:tblPr>
              <a:tblGrid>
                <a:gridCol w="1130060">
                  <a:extLst>
                    <a:ext uri="{9D8B030D-6E8A-4147-A177-3AD203B41FA5}">
                      <a16:colId xmlns="" xmlns:a16="http://schemas.microsoft.com/office/drawing/2014/main" val="20000"/>
                    </a:ext>
                  </a:extLst>
                </a:gridCol>
                <a:gridCol w="939275">
                  <a:extLst>
                    <a:ext uri="{9D8B030D-6E8A-4147-A177-3AD203B41FA5}">
                      <a16:colId xmlns="" xmlns:a16="http://schemas.microsoft.com/office/drawing/2014/main" val="20001"/>
                    </a:ext>
                  </a:extLst>
                </a:gridCol>
                <a:gridCol w="939275">
                  <a:extLst>
                    <a:ext uri="{9D8B030D-6E8A-4147-A177-3AD203B41FA5}">
                      <a16:colId xmlns="" xmlns:a16="http://schemas.microsoft.com/office/drawing/2014/main" val="20002"/>
                    </a:ext>
                  </a:extLst>
                </a:gridCol>
              </a:tblGrid>
              <a:tr h="523646">
                <a:tc>
                  <a:txBody>
                    <a:bodyPr/>
                    <a:lstStyle/>
                    <a:p>
                      <a:pPr algn="ctr"/>
                      <a:r>
                        <a:rPr lang="en-US" sz="1600" dirty="0"/>
                        <a:t>Universal </a:t>
                      </a:r>
                      <a:r>
                        <a:rPr lang="en-US" sz="1600" dirty="0" err="1"/>
                        <a:t>LifeEvents</a:t>
                      </a:r>
                      <a:endParaRPr lang="en-US" sz="1600" b="1" dirty="0"/>
                    </a:p>
                  </a:txBody>
                  <a:tcPr anchor="ctr"/>
                </a:tc>
                <a:tc>
                  <a:txBody>
                    <a:bodyPr/>
                    <a:lstStyle/>
                    <a:p>
                      <a:pPr algn="ctr"/>
                      <a:r>
                        <a:rPr lang="en-US" sz="1600" dirty="0"/>
                        <a:t>Death Benefit</a:t>
                      </a:r>
                      <a:endParaRPr lang="en-US" sz="1600" b="1" dirty="0"/>
                    </a:p>
                  </a:txBody>
                  <a:tcPr anchor="ctr"/>
                </a:tc>
                <a:tc>
                  <a:txBody>
                    <a:bodyPr/>
                    <a:lstStyle/>
                    <a:p>
                      <a:pPr algn="ctr"/>
                      <a:r>
                        <a:rPr lang="en-US" sz="1200" dirty="0"/>
                        <a:t>Accelerated Death Benefit</a:t>
                      </a:r>
                      <a:endParaRPr lang="en-US" sz="1200" b="1" dirty="0"/>
                    </a:p>
                  </a:txBody>
                  <a:tcPr anchor="ctr"/>
                </a:tc>
                <a:extLst>
                  <a:ext uri="{0D108BD9-81ED-4DB2-BD59-A6C34878D82A}">
                    <a16:rowId xmlns="" xmlns:a16="http://schemas.microsoft.com/office/drawing/2014/main" val="10000"/>
                  </a:ext>
                </a:extLst>
              </a:tr>
              <a:tr h="526912">
                <a:tc>
                  <a:txBody>
                    <a:bodyPr/>
                    <a:lstStyle/>
                    <a:p>
                      <a:pPr algn="ctr"/>
                      <a:r>
                        <a:rPr lang="en-US" sz="1600" b="1" dirty="0"/>
                        <a:t>Before</a:t>
                      </a:r>
                      <a:r>
                        <a:rPr lang="en-US" sz="1600" b="1" baseline="0" dirty="0"/>
                        <a:t> Age 70</a:t>
                      </a:r>
                      <a:endParaRPr lang="en-US" sz="1600" b="1" dirty="0"/>
                    </a:p>
                  </a:txBody>
                  <a:tcPr anchor="ctr"/>
                </a:tc>
                <a:tc>
                  <a:txBody>
                    <a:bodyPr/>
                    <a:lstStyle/>
                    <a:p>
                      <a:pPr algn="ctr"/>
                      <a:r>
                        <a:rPr lang="en-US" sz="1600" b="1" dirty="0"/>
                        <a:t>$50,000</a:t>
                      </a:r>
                    </a:p>
                  </a:txBody>
                  <a:tcPr anchor="ctr"/>
                </a:tc>
                <a:tc>
                  <a:txBody>
                    <a:bodyPr/>
                    <a:lstStyle/>
                    <a:p>
                      <a:pPr algn="ctr"/>
                      <a:r>
                        <a:rPr lang="en-US" sz="1600" b="1" dirty="0"/>
                        <a:t>$50,000</a:t>
                      </a:r>
                    </a:p>
                  </a:txBody>
                  <a:tcPr anchor="ctr"/>
                </a:tc>
                <a:extLst>
                  <a:ext uri="{0D108BD9-81ED-4DB2-BD59-A6C34878D82A}">
                    <a16:rowId xmlns="" xmlns:a16="http://schemas.microsoft.com/office/drawing/2014/main" val="10001"/>
                  </a:ext>
                </a:extLst>
              </a:tr>
              <a:tr h="526912">
                <a:tc>
                  <a:txBody>
                    <a:bodyPr/>
                    <a:lstStyle/>
                    <a:p>
                      <a:pPr algn="ctr"/>
                      <a:r>
                        <a:rPr lang="en-US" sz="1600" b="1" dirty="0"/>
                        <a:t>After</a:t>
                      </a:r>
                    </a:p>
                    <a:p>
                      <a:pPr algn="ctr"/>
                      <a:r>
                        <a:rPr lang="en-US" sz="1600" b="1" dirty="0"/>
                        <a:t>Age 70</a:t>
                      </a:r>
                    </a:p>
                  </a:txBody>
                  <a:tcPr anchor="ctr"/>
                </a:tc>
                <a:tc>
                  <a:txBody>
                    <a:bodyPr/>
                    <a:lstStyle/>
                    <a:p>
                      <a:pPr algn="ctr"/>
                      <a:r>
                        <a:rPr lang="en-US" sz="1600" b="1" dirty="0"/>
                        <a:t>$16,667</a:t>
                      </a:r>
                    </a:p>
                  </a:txBody>
                  <a:tcPr anchor="ctr"/>
                </a:tc>
                <a:tc>
                  <a:txBody>
                    <a:bodyPr/>
                    <a:lstStyle/>
                    <a:p>
                      <a:pPr algn="ctr"/>
                      <a:r>
                        <a:rPr lang="en-US" sz="1600" b="1" dirty="0"/>
                        <a:t>$50,000</a:t>
                      </a:r>
                    </a:p>
                  </a:txBody>
                  <a:tcPr anchor="ctr"/>
                </a:tc>
                <a:extLst>
                  <a:ext uri="{0D108BD9-81ED-4DB2-BD59-A6C34878D82A}">
                    <a16:rowId xmlns="" xmlns:a16="http://schemas.microsoft.com/office/drawing/2014/main" val="10002"/>
                  </a:ext>
                </a:extLst>
              </a:tr>
            </a:tbl>
          </a:graphicData>
        </a:graphic>
      </p:graphicFrame>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2061" r="30021"/>
          <a:stretch/>
        </p:blipFill>
        <p:spPr>
          <a:xfrm>
            <a:off x="548871" y="15156"/>
            <a:ext cx="5290820" cy="6172200"/>
          </a:xfrm>
          <a:prstGeom prst="rect">
            <a:avLst/>
          </a:prstGeom>
        </p:spPr>
      </p:pic>
      <p:sp>
        <p:nvSpPr>
          <p:cNvPr id="10" name="Text Placeholder 7"/>
          <p:cNvSpPr txBox="1">
            <a:spLocks/>
          </p:cNvSpPr>
          <p:nvPr/>
        </p:nvSpPr>
        <p:spPr>
          <a:xfrm>
            <a:off x="6324600" y="1612065"/>
            <a:ext cx="5345624"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 Massachusetts:</a:t>
            </a:r>
          </a:p>
        </p:txBody>
      </p:sp>
      <p:sp>
        <p:nvSpPr>
          <p:cNvPr id="15" name="Content Placeholder 2"/>
          <p:cNvSpPr txBox="1">
            <a:spLocks/>
          </p:cNvSpPr>
          <p:nvPr/>
        </p:nvSpPr>
        <p:spPr>
          <a:xfrm>
            <a:off x="6324599" y="5522139"/>
            <a:ext cx="5562601" cy="1046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300" i="1" dirty="0"/>
              <a:t>Benefit amounts shown are samples and not a guarantee.</a:t>
            </a:r>
          </a:p>
          <a:p>
            <a:pPr marL="0" indent="0" algn="ctr">
              <a:spcBef>
                <a:spcPts val="0"/>
              </a:spcBef>
              <a:buNone/>
            </a:pPr>
            <a:r>
              <a:rPr lang="en-US" sz="1300" i="1" dirty="0"/>
              <a:t>Universal </a:t>
            </a:r>
            <a:r>
              <a:rPr lang="en-US" sz="1300" i="1" dirty="0" err="1"/>
              <a:t>LifeEvents</a:t>
            </a:r>
            <a:r>
              <a:rPr lang="en-US" sz="1300" i="1" dirty="0"/>
              <a:t> death benefit reduces to one-third at the latter of age 70 or the 15th policy anniversary. Universal </a:t>
            </a:r>
            <a:r>
              <a:rPr lang="en-US" sz="1300" i="1" dirty="0" err="1"/>
              <a:t>LifeEvents</a:t>
            </a:r>
            <a:r>
              <a:rPr lang="en-US" sz="1300" i="1" dirty="0"/>
              <a:t> issue age is 18-64.</a:t>
            </a:r>
          </a:p>
          <a:p>
            <a:pPr marL="0" indent="0" algn="ctr">
              <a:spcBef>
                <a:spcPts val="0"/>
              </a:spcBef>
              <a:buNone/>
            </a:pPr>
            <a:r>
              <a:rPr lang="en-US" sz="1300" i="1" dirty="0" err="1"/>
              <a:t>LifeEvents</a:t>
            </a:r>
            <a:r>
              <a:rPr lang="en-US" sz="1300" i="1" dirty="0"/>
              <a:t>® is a registered trademark of Trustmark Insurance Company.</a:t>
            </a:r>
          </a:p>
        </p:txBody>
      </p:sp>
      <p:sp>
        <p:nvSpPr>
          <p:cNvPr id="4" name="Slide Number Placeholder 3">
            <a:extLst>
              <a:ext uri="{FF2B5EF4-FFF2-40B4-BE49-F238E27FC236}">
                <a16:creationId xmlns="" xmlns:a16="http://schemas.microsoft.com/office/drawing/2014/main" id="{4128F3D0-28A5-0048-9606-E4FBF0F635FA}"/>
              </a:ext>
            </a:extLst>
          </p:cNvPr>
          <p:cNvSpPr>
            <a:spLocks noGrp="1"/>
          </p:cNvSpPr>
          <p:nvPr>
            <p:ph type="sldNum" sz="quarter" idx="12"/>
          </p:nvPr>
        </p:nvSpPr>
        <p:spPr/>
        <p:txBody>
          <a:bodyPr/>
          <a:lstStyle/>
          <a:p>
            <a:r>
              <a:rPr lang="en-US"/>
              <a:t>[</a:t>
            </a:r>
            <a:fld id="{7AE4C957-3C63-4C7F-8F09-0C9817055DDE}" type="slidenum">
              <a:rPr lang="en-US" smtClean="0"/>
              <a:pPr/>
              <a:t>26</a:t>
            </a:fld>
            <a:r>
              <a:rPr lang="en-US"/>
              <a:t>]</a:t>
            </a:r>
            <a:endParaRPr lang="en-US" dirty="0"/>
          </a:p>
        </p:txBody>
      </p:sp>
    </p:spTree>
    <p:extLst>
      <p:ext uri="{BB962C8B-B14F-4D97-AF65-F5344CB8AC3E}">
        <p14:creationId xmlns:p14="http://schemas.microsoft.com/office/powerpoint/2010/main" val="1949721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324600" y="467140"/>
            <a:ext cx="4428281" cy="760344"/>
          </a:xfrm>
        </p:spPr>
        <p:txBody>
          <a:bodyPr>
            <a:normAutofit/>
          </a:bodyPr>
          <a:lstStyle/>
          <a:p>
            <a:pPr algn="l"/>
            <a:r>
              <a:rPr lang="en-US" b="1" dirty="0">
                <a:solidFill>
                  <a:srgbClr val="002060"/>
                </a:solidFill>
              </a:rPr>
              <a:t>Age 65+ Charlie</a:t>
            </a:r>
          </a:p>
        </p:txBody>
      </p:sp>
      <p:sp>
        <p:nvSpPr>
          <p:cNvPr id="12" name="Text Placeholder 7"/>
          <p:cNvSpPr>
            <a:spLocks noGrp="1"/>
          </p:cNvSpPr>
          <p:nvPr>
            <p:ph type="body" sz="quarter" idx="13"/>
          </p:nvPr>
        </p:nvSpPr>
        <p:spPr>
          <a:xfrm>
            <a:off x="6324600" y="1148619"/>
            <a:ext cx="5029200" cy="624871"/>
          </a:xfrm>
        </p:spPr>
        <p:txBody>
          <a:bodyPr>
            <a:normAutofit/>
          </a:bodyPr>
          <a:lstStyle/>
          <a:p>
            <a:r>
              <a:rPr lang="en-US" dirty="0"/>
              <a:t>Option for employees age 65-75.</a:t>
            </a:r>
          </a:p>
        </p:txBody>
      </p:sp>
      <p:sp>
        <p:nvSpPr>
          <p:cNvPr id="13" name="Content Placeholder 2"/>
          <p:cNvSpPr>
            <a:spLocks noGrp="1"/>
          </p:cNvSpPr>
          <p:nvPr>
            <p:ph idx="1"/>
          </p:nvPr>
        </p:nvSpPr>
        <p:spPr>
          <a:xfrm>
            <a:off x="6169620" y="1694625"/>
            <a:ext cx="5867400" cy="4482340"/>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The issue age for Universal </a:t>
            </a:r>
            <a:r>
              <a:rPr lang="en-US" dirty="0" err="1">
                <a:solidFill>
                  <a:schemeClr val="tx1">
                    <a:lumMod val="50000"/>
                    <a:lumOff val="50000"/>
                  </a:schemeClr>
                </a:solidFill>
                <a:ea typeface="Sharp Sans Display No1 Book" pitchFamily="2" charset="77"/>
                <a:cs typeface="Sharp Sans Display No1 Book" pitchFamily="2" charset="77"/>
              </a:rPr>
              <a:t>LifeEvents</a:t>
            </a:r>
            <a:r>
              <a:rPr lang="en-US" dirty="0">
                <a:solidFill>
                  <a:schemeClr val="tx1">
                    <a:lumMod val="50000"/>
                    <a:lumOff val="50000"/>
                  </a:schemeClr>
                </a:solidFill>
                <a:ea typeface="Sharp Sans Display No1 Book" pitchFamily="2" charset="77"/>
                <a:cs typeface="Sharp Sans Display No1 Book" pitchFamily="2" charset="77"/>
              </a:rPr>
              <a:t> is 18-64.</a:t>
            </a: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If Charlie is an employee </a:t>
            </a:r>
            <a:r>
              <a:rPr lang="en-US" b="1" dirty="0">
                <a:solidFill>
                  <a:schemeClr val="tx1">
                    <a:lumMod val="50000"/>
                    <a:lumOff val="50000"/>
                  </a:schemeClr>
                </a:solidFill>
                <a:ea typeface="Sharp Sans Display No1 Book" pitchFamily="2" charset="77"/>
                <a:cs typeface="Sharp Sans Display No1 Book" pitchFamily="2" charset="77"/>
              </a:rPr>
              <a:t>age 65 to 75</a:t>
            </a:r>
            <a:r>
              <a:rPr lang="en-US" dirty="0">
                <a:solidFill>
                  <a:schemeClr val="tx1">
                    <a:lumMod val="50000"/>
                    <a:lumOff val="50000"/>
                  </a:schemeClr>
                </a:solidFill>
                <a:ea typeface="Sharp Sans Display No1 Book" pitchFamily="2" charset="77"/>
                <a:cs typeface="Sharp Sans Display No1 Book" pitchFamily="2" charset="77"/>
              </a:rPr>
              <a:t>, he can instead apply for a </a:t>
            </a:r>
            <a:r>
              <a:rPr lang="en-US" b="1" dirty="0">
                <a:solidFill>
                  <a:schemeClr val="tx1">
                    <a:lumMod val="50000"/>
                    <a:lumOff val="50000"/>
                  </a:schemeClr>
                </a:solidFill>
                <a:ea typeface="Sharp Sans Display No1 Book" pitchFamily="2" charset="77"/>
                <a:cs typeface="Sharp Sans Display No1 Book" pitchFamily="2" charset="77"/>
              </a:rPr>
              <a:t>standard Universal Life</a:t>
            </a:r>
            <a:r>
              <a:rPr lang="en-US" dirty="0">
                <a:solidFill>
                  <a:schemeClr val="tx1">
                    <a:lumMod val="50000"/>
                    <a:lumOff val="50000"/>
                  </a:schemeClr>
                </a:solidFill>
                <a:ea typeface="Sharp Sans Display No1 Book" pitchFamily="2" charset="77"/>
                <a:cs typeface="Sharp Sans Display No1 Book" pitchFamily="2" charset="77"/>
              </a:rPr>
              <a:t> policy.</a:t>
            </a: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With a standard Universal Life policy, Charlie’s death benefit will never reduce due to age.</a:t>
            </a:r>
          </a:p>
        </p:txBody>
      </p:sp>
      <p:pic>
        <p:nvPicPr>
          <p:cNvPr id="9" name="Picture Placeholder 10">
            <a:extLst>
              <a:ext uri="{FF2B5EF4-FFF2-40B4-BE49-F238E27FC236}">
                <a16:creationId xmlns="" xmlns:a16="http://schemas.microsoft.com/office/drawing/2014/main" id="{05CA666C-4138-C24E-9EAE-9EDDF8F0F0B7}"/>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4117" t="8130" r="-51432" b="1437"/>
          <a:stretch/>
        </p:blipFill>
        <p:spPr>
          <a:xfrm>
            <a:off x="541338" y="0"/>
            <a:ext cx="5361921" cy="6176963"/>
          </a:xfrm>
        </p:spPr>
      </p:pic>
      <p:sp>
        <p:nvSpPr>
          <p:cNvPr id="3" name="Slide Number Placeholder 2">
            <a:extLst>
              <a:ext uri="{FF2B5EF4-FFF2-40B4-BE49-F238E27FC236}">
                <a16:creationId xmlns="" xmlns:a16="http://schemas.microsoft.com/office/drawing/2014/main" id="{AFEFC58E-6C7B-9449-B467-4556196E1AEE}"/>
              </a:ext>
            </a:extLst>
          </p:cNvPr>
          <p:cNvSpPr>
            <a:spLocks noGrp="1"/>
          </p:cNvSpPr>
          <p:nvPr>
            <p:ph type="sldNum" sz="quarter" idx="12"/>
          </p:nvPr>
        </p:nvSpPr>
        <p:spPr/>
        <p:txBody>
          <a:bodyPr/>
          <a:lstStyle/>
          <a:p>
            <a:r>
              <a:rPr lang="en-US"/>
              <a:t>[</a:t>
            </a:r>
            <a:fld id="{7AE4C957-3C63-4C7F-8F09-0C9817055DDE}" type="slidenum">
              <a:rPr lang="en-US" smtClean="0"/>
              <a:pPr/>
              <a:t>27</a:t>
            </a:fld>
            <a:r>
              <a:rPr lang="en-US"/>
              <a:t>]</a:t>
            </a:r>
            <a:endParaRPr lang="en-US" dirty="0"/>
          </a:p>
        </p:txBody>
      </p:sp>
    </p:spTree>
    <p:extLst>
      <p:ext uri="{BB962C8B-B14F-4D97-AF65-F5344CB8AC3E}">
        <p14:creationId xmlns:p14="http://schemas.microsoft.com/office/powerpoint/2010/main" val="2229969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324600" y="464417"/>
            <a:ext cx="4679197" cy="760344"/>
          </a:xfrm>
        </p:spPr>
        <p:txBody>
          <a:bodyPr>
            <a:normAutofit/>
          </a:bodyPr>
          <a:lstStyle/>
          <a:p>
            <a:pPr algn="l"/>
            <a:r>
              <a:rPr lang="en-US" b="1" dirty="0">
                <a:solidFill>
                  <a:srgbClr val="002060"/>
                </a:solidFill>
              </a:rPr>
              <a:t>Additional Benefits</a:t>
            </a:r>
          </a:p>
        </p:txBody>
      </p:sp>
      <p:sp>
        <p:nvSpPr>
          <p:cNvPr id="8" name="Content Placeholder 2"/>
          <p:cNvSpPr txBox="1">
            <a:spLocks/>
          </p:cNvSpPr>
          <p:nvPr/>
        </p:nvSpPr>
        <p:spPr>
          <a:xfrm>
            <a:off x="6106978" y="5416294"/>
            <a:ext cx="5873858" cy="773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400" i="1" dirty="0"/>
          </a:p>
        </p:txBody>
      </p:sp>
      <p:sp>
        <p:nvSpPr>
          <p:cNvPr id="9" name="Text Placeholder 8"/>
          <p:cNvSpPr>
            <a:spLocks noGrp="1"/>
          </p:cNvSpPr>
          <p:nvPr>
            <p:ph type="body" sz="quarter" idx="13"/>
          </p:nvPr>
        </p:nvSpPr>
        <p:spPr/>
        <p:txBody>
          <a:bodyPr/>
          <a:lstStyle/>
          <a:p>
            <a:r>
              <a:rPr lang="en-US" dirty="0"/>
              <a:t>Your policy may also include:</a:t>
            </a:r>
          </a:p>
        </p:txBody>
      </p:sp>
      <p:sp>
        <p:nvSpPr>
          <p:cNvPr id="22" name="Content Placeholder 2"/>
          <p:cNvSpPr>
            <a:spLocks noGrp="1"/>
          </p:cNvSpPr>
          <p:nvPr>
            <p:ph idx="1"/>
          </p:nvPr>
        </p:nvSpPr>
        <p:spPr>
          <a:xfrm>
            <a:off x="6583660" y="2239135"/>
            <a:ext cx="4511080" cy="4482340"/>
          </a:xfrm>
        </p:spPr>
        <p:txBody>
          <a:bodyPr/>
          <a:lstStyle/>
          <a:p>
            <a:pPr marL="0" indent="0">
              <a:lnSpc>
                <a:spcPts val="2400"/>
              </a:lnSpc>
              <a:buNone/>
            </a:pPr>
            <a:r>
              <a:rPr lang="en-US" b="1" u="sng" dirty="0">
                <a:solidFill>
                  <a:schemeClr val="tx1">
                    <a:lumMod val="50000"/>
                    <a:lumOff val="50000"/>
                  </a:schemeClr>
                </a:solidFill>
                <a:ea typeface="Sharp Sans Display No1 Book" pitchFamily="2" charset="77"/>
                <a:cs typeface="Sharp Sans Display No1 Book" pitchFamily="2" charset="77"/>
              </a:rPr>
              <a:t>Accidental Death Benefit</a:t>
            </a: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a:p>
            <a:pPr marL="0" indent="0">
              <a:lnSpc>
                <a:spcPts val="2400"/>
              </a:lnSpc>
              <a:buNone/>
            </a:pPr>
            <a:r>
              <a:rPr lang="en-US" b="1" dirty="0">
                <a:solidFill>
                  <a:schemeClr val="tx1">
                    <a:lumMod val="50000"/>
                    <a:lumOff val="50000"/>
                  </a:schemeClr>
                </a:solidFill>
                <a:ea typeface="Sharp Sans Display No1 Book" pitchFamily="2" charset="77"/>
                <a:cs typeface="Sharp Sans Display No1 Book" pitchFamily="2" charset="77"/>
              </a:rPr>
              <a:t>Double your death benefit </a:t>
            </a:r>
            <a:r>
              <a:rPr lang="en-US" dirty="0">
                <a:solidFill>
                  <a:schemeClr val="tx1">
                    <a:lumMod val="50000"/>
                    <a:lumOff val="50000"/>
                  </a:schemeClr>
                </a:solidFill>
                <a:ea typeface="Sharp Sans Display No1 Book" pitchFamily="2" charset="77"/>
                <a:cs typeface="Sharp Sans Display No1 Book" pitchFamily="2" charset="77"/>
              </a:rPr>
              <a:t>if you die in a covered accident before age 75.</a:t>
            </a:r>
          </a:p>
        </p:txBody>
      </p:sp>
      <p:pic>
        <p:nvPicPr>
          <p:cNvPr id="24" name="Picture Placeholder 2">
            <a:extLst>
              <a:ext uri="{FF2B5EF4-FFF2-40B4-BE49-F238E27FC236}">
                <a16:creationId xmlns="" xmlns:a16="http://schemas.microsoft.com/office/drawing/2014/main" id="{99666DEF-8D65-4E42-9FF0-63E5C3DC91F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3509" t="1440" r="-1181" b="35803"/>
          <a:stretch/>
        </p:blipFill>
        <p:spPr>
          <a:xfrm>
            <a:off x="594175" y="800100"/>
            <a:ext cx="5201366" cy="5122532"/>
          </a:xfrm>
        </p:spPr>
      </p:pic>
      <p:sp>
        <p:nvSpPr>
          <p:cNvPr id="10" name="Content Placeholder 2"/>
          <p:cNvSpPr txBox="1">
            <a:spLocks/>
          </p:cNvSpPr>
          <p:nvPr/>
        </p:nvSpPr>
        <p:spPr>
          <a:xfrm>
            <a:off x="8839200" y="5504553"/>
            <a:ext cx="3171331" cy="431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i="1" dirty="0"/>
              <a:t>Benefit not available in all states.</a:t>
            </a:r>
          </a:p>
        </p:txBody>
      </p:sp>
      <p:sp>
        <p:nvSpPr>
          <p:cNvPr id="3" name="Slide Number Placeholder 2">
            <a:extLst>
              <a:ext uri="{FF2B5EF4-FFF2-40B4-BE49-F238E27FC236}">
                <a16:creationId xmlns="" xmlns:a16="http://schemas.microsoft.com/office/drawing/2014/main" id="{1698514B-839D-3A4C-AAC2-B9F77D438459}"/>
              </a:ext>
            </a:extLst>
          </p:cNvPr>
          <p:cNvSpPr>
            <a:spLocks noGrp="1"/>
          </p:cNvSpPr>
          <p:nvPr>
            <p:ph type="sldNum" sz="quarter" idx="12"/>
          </p:nvPr>
        </p:nvSpPr>
        <p:spPr/>
        <p:txBody>
          <a:bodyPr/>
          <a:lstStyle/>
          <a:p>
            <a:r>
              <a:rPr lang="en-US"/>
              <a:t>[</a:t>
            </a:r>
            <a:fld id="{7AE4C957-3C63-4C7F-8F09-0C9817055DDE}" type="slidenum">
              <a:rPr lang="en-US" smtClean="0"/>
              <a:pPr/>
              <a:t>28</a:t>
            </a:fld>
            <a:r>
              <a:rPr lang="en-US"/>
              <a:t>]</a:t>
            </a:r>
            <a:endParaRPr lang="en-US" dirty="0"/>
          </a:p>
        </p:txBody>
      </p:sp>
    </p:spTree>
    <p:extLst>
      <p:ext uri="{BB962C8B-B14F-4D97-AF65-F5344CB8AC3E}">
        <p14:creationId xmlns:p14="http://schemas.microsoft.com/office/powerpoint/2010/main" val="4108444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324600" y="464417"/>
            <a:ext cx="4679197" cy="760344"/>
          </a:xfrm>
        </p:spPr>
        <p:txBody>
          <a:bodyPr>
            <a:normAutofit/>
          </a:bodyPr>
          <a:lstStyle/>
          <a:p>
            <a:pPr algn="l"/>
            <a:r>
              <a:rPr lang="en-US" b="1" dirty="0">
                <a:solidFill>
                  <a:srgbClr val="002060"/>
                </a:solidFill>
              </a:rPr>
              <a:t>Additional Benefits</a:t>
            </a:r>
          </a:p>
        </p:txBody>
      </p:sp>
      <p:sp>
        <p:nvSpPr>
          <p:cNvPr id="8" name="Content Placeholder 2"/>
          <p:cNvSpPr txBox="1">
            <a:spLocks/>
          </p:cNvSpPr>
          <p:nvPr/>
        </p:nvSpPr>
        <p:spPr>
          <a:xfrm>
            <a:off x="6106978" y="5416294"/>
            <a:ext cx="5873858" cy="773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400" i="1" dirty="0"/>
          </a:p>
        </p:txBody>
      </p:sp>
      <p:sp>
        <p:nvSpPr>
          <p:cNvPr id="9" name="Text Placeholder 8"/>
          <p:cNvSpPr>
            <a:spLocks noGrp="1"/>
          </p:cNvSpPr>
          <p:nvPr>
            <p:ph type="body" sz="quarter" idx="13"/>
          </p:nvPr>
        </p:nvSpPr>
        <p:spPr/>
        <p:txBody>
          <a:bodyPr/>
          <a:lstStyle/>
          <a:p>
            <a:r>
              <a:rPr lang="en-US" dirty="0"/>
              <a:t>Your policy may also include:</a:t>
            </a:r>
          </a:p>
        </p:txBody>
      </p:sp>
      <p:sp>
        <p:nvSpPr>
          <p:cNvPr id="22" name="Content Placeholder 2"/>
          <p:cNvSpPr>
            <a:spLocks noGrp="1"/>
          </p:cNvSpPr>
          <p:nvPr>
            <p:ph idx="1"/>
          </p:nvPr>
        </p:nvSpPr>
        <p:spPr>
          <a:xfrm>
            <a:off x="6670517" y="2239135"/>
            <a:ext cx="4333280" cy="4482340"/>
          </a:xfrm>
        </p:spPr>
        <p:txBody>
          <a:bodyPr/>
          <a:lstStyle/>
          <a:p>
            <a:pPr marL="0" indent="0">
              <a:lnSpc>
                <a:spcPts val="2400"/>
              </a:lnSpc>
              <a:buNone/>
            </a:pPr>
            <a:r>
              <a:rPr lang="en-US" b="1" u="sng" dirty="0">
                <a:solidFill>
                  <a:schemeClr val="tx1">
                    <a:lumMod val="50000"/>
                    <a:lumOff val="50000"/>
                  </a:schemeClr>
                </a:solidFill>
                <a:ea typeface="Sharp Sans Display No1 Book" pitchFamily="2" charset="77"/>
                <a:cs typeface="Sharp Sans Display No1 Book" pitchFamily="2" charset="77"/>
              </a:rPr>
              <a:t>Waiver of Premium</a:t>
            </a: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a:p>
            <a:pPr marL="0" indent="0">
              <a:lnSpc>
                <a:spcPts val="2400"/>
              </a:lnSpc>
              <a:buNone/>
            </a:pPr>
            <a:r>
              <a:rPr lang="en-US" b="1" dirty="0">
                <a:solidFill>
                  <a:schemeClr val="tx1">
                    <a:lumMod val="50000"/>
                    <a:lumOff val="50000"/>
                  </a:schemeClr>
                </a:solidFill>
                <a:ea typeface="Sharp Sans Display No1 Book" pitchFamily="2" charset="77"/>
                <a:cs typeface="Sharp Sans Display No1 Book" pitchFamily="2" charset="77"/>
              </a:rPr>
              <a:t>Waive your policy payments</a:t>
            </a:r>
            <a:r>
              <a:rPr lang="en-US" dirty="0">
                <a:solidFill>
                  <a:schemeClr val="tx1">
                    <a:lumMod val="50000"/>
                    <a:lumOff val="50000"/>
                  </a:schemeClr>
                </a:solidFill>
                <a:ea typeface="Sharp Sans Display No1 Book" pitchFamily="2" charset="77"/>
                <a:cs typeface="Sharp Sans Display No1 Book" pitchFamily="2" charset="77"/>
              </a:rPr>
              <a:t> if your doctor says you’re totally disabled prior to age 70.</a:t>
            </a:r>
            <a:endParaRPr lang="en-US" b="1" dirty="0">
              <a:solidFill>
                <a:schemeClr val="tx1">
                  <a:lumMod val="50000"/>
                  <a:lumOff val="50000"/>
                </a:schemeClr>
              </a:solidFill>
              <a:ea typeface="Sharp Sans Display No1 Book" pitchFamily="2" charset="77"/>
              <a:cs typeface="Sharp Sans Display No1 Book" pitchFamily="2" charset="77"/>
            </a:endParaRPr>
          </a:p>
        </p:txBody>
      </p:sp>
      <p:pic>
        <p:nvPicPr>
          <p:cNvPr id="10" name="Picture Placeholder 2">
            <a:extLst>
              <a:ext uri="{FF2B5EF4-FFF2-40B4-BE49-F238E27FC236}">
                <a16:creationId xmlns="" xmlns:a16="http://schemas.microsoft.com/office/drawing/2014/main" id="{99666DEF-8D65-4E42-9FF0-63E5C3DC91F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3509" t="1440" r="-1181" b="35803"/>
          <a:stretch/>
        </p:blipFill>
        <p:spPr>
          <a:xfrm>
            <a:off x="594175" y="800100"/>
            <a:ext cx="5201366" cy="5122532"/>
          </a:xfrm>
        </p:spPr>
      </p:pic>
      <p:sp>
        <p:nvSpPr>
          <p:cNvPr id="11" name="Content Placeholder 2"/>
          <p:cNvSpPr txBox="1">
            <a:spLocks/>
          </p:cNvSpPr>
          <p:nvPr/>
        </p:nvSpPr>
        <p:spPr>
          <a:xfrm>
            <a:off x="8182469" y="5309862"/>
            <a:ext cx="3836709" cy="1046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i="1" dirty="0"/>
              <a:t>Disability occurring from age 60 on will waive payments for a maximum of two years.</a:t>
            </a:r>
          </a:p>
        </p:txBody>
      </p:sp>
      <p:sp>
        <p:nvSpPr>
          <p:cNvPr id="3" name="Slide Number Placeholder 2">
            <a:extLst>
              <a:ext uri="{FF2B5EF4-FFF2-40B4-BE49-F238E27FC236}">
                <a16:creationId xmlns="" xmlns:a16="http://schemas.microsoft.com/office/drawing/2014/main" id="{199040FF-9E84-8248-9C60-4963879111EE}"/>
              </a:ext>
            </a:extLst>
          </p:cNvPr>
          <p:cNvSpPr>
            <a:spLocks noGrp="1"/>
          </p:cNvSpPr>
          <p:nvPr>
            <p:ph type="sldNum" sz="quarter" idx="12"/>
          </p:nvPr>
        </p:nvSpPr>
        <p:spPr/>
        <p:txBody>
          <a:bodyPr/>
          <a:lstStyle/>
          <a:p>
            <a:r>
              <a:rPr lang="en-US"/>
              <a:t>[</a:t>
            </a:r>
            <a:fld id="{7AE4C957-3C63-4C7F-8F09-0C9817055DDE}" type="slidenum">
              <a:rPr lang="en-US" smtClean="0"/>
              <a:pPr/>
              <a:t>29</a:t>
            </a:fld>
            <a:r>
              <a:rPr lang="en-US"/>
              <a:t>]</a:t>
            </a:r>
            <a:endParaRPr lang="en-US" dirty="0"/>
          </a:p>
        </p:txBody>
      </p:sp>
    </p:spTree>
    <p:extLst>
      <p:ext uri="{BB962C8B-B14F-4D97-AF65-F5344CB8AC3E}">
        <p14:creationId xmlns:p14="http://schemas.microsoft.com/office/powerpoint/2010/main" val="363888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37866" y="3166154"/>
            <a:ext cx="8354134" cy="1396133"/>
          </a:xfrm>
        </p:spPr>
        <p:txBody>
          <a:bodyPr>
            <a:normAutofit fontScale="90000"/>
          </a:bodyPr>
          <a:lstStyle/>
          <a:p>
            <a:r>
              <a:rPr lang="en-US" dirty="0"/>
              <a:t>Trustmark Universal Life Insurance</a:t>
            </a:r>
            <a:br>
              <a:rPr lang="en-US" dirty="0"/>
            </a:br>
            <a:r>
              <a:rPr lang="en-US" dirty="0"/>
              <a:t>	with Accelerated Death Benefit</a:t>
            </a:r>
            <a:br>
              <a:rPr lang="en-US" dirty="0"/>
            </a:br>
            <a:r>
              <a:rPr lang="en-US" dirty="0"/>
              <a:t>		for Long-Term Care Services</a:t>
            </a:r>
          </a:p>
        </p:txBody>
      </p:sp>
      <p:sp>
        <p:nvSpPr>
          <p:cNvPr id="2" name="Rectangle 1"/>
          <p:cNvSpPr/>
          <p:nvPr/>
        </p:nvSpPr>
        <p:spPr>
          <a:xfrm>
            <a:off x="566586" y="423642"/>
            <a:ext cx="6542560" cy="646331"/>
          </a:xfrm>
          <a:prstGeom prst="rect">
            <a:avLst/>
          </a:prstGeom>
        </p:spPr>
        <p:txBody>
          <a:bodyPr wrap="none">
            <a:spAutoFit/>
          </a:bodyPr>
          <a:lstStyle/>
          <a:p>
            <a:r>
              <a:rPr lang="en-US" sz="3600" dirty="0">
                <a:solidFill>
                  <a:schemeClr val="bg1"/>
                </a:solidFill>
                <a:latin typeface="+mj-lt"/>
              </a:rPr>
              <a:t>Introducing your special benefits…</a:t>
            </a:r>
          </a:p>
        </p:txBody>
      </p:sp>
      <p:sp>
        <p:nvSpPr>
          <p:cNvPr id="9" name="Title 5"/>
          <p:cNvSpPr txBox="1">
            <a:spLocks/>
          </p:cNvSpPr>
          <p:nvPr/>
        </p:nvSpPr>
        <p:spPr>
          <a:xfrm>
            <a:off x="5759655" y="4104476"/>
            <a:ext cx="8354134" cy="927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2000" i="1" dirty="0"/>
              <a:t>Two important coverages in one to help protect you for life.</a:t>
            </a:r>
          </a:p>
        </p:txBody>
      </p:sp>
      <p:sp>
        <p:nvSpPr>
          <p:cNvPr id="7" name="Title 5"/>
          <p:cNvSpPr txBox="1">
            <a:spLocks/>
          </p:cNvSpPr>
          <p:nvPr/>
        </p:nvSpPr>
        <p:spPr>
          <a:xfrm>
            <a:off x="3837866" y="2189533"/>
            <a:ext cx="8354134" cy="927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2000" i="1" dirty="0"/>
              <a:t>In Florida:</a:t>
            </a:r>
          </a:p>
        </p:txBody>
      </p:sp>
      <p:sp>
        <p:nvSpPr>
          <p:cNvPr id="10" name="Content Placeholder 2">
            <a:extLst>
              <a:ext uri="{FF2B5EF4-FFF2-40B4-BE49-F238E27FC236}">
                <a16:creationId xmlns="" xmlns:a16="http://schemas.microsoft.com/office/drawing/2014/main" id="{E9921220-D091-F647-91E1-CE1A3CF1DB17}"/>
              </a:ext>
            </a:extLst>
          </p:cNvPr>
          <p:cNvSpPr txBox="1">
            <a:spLocks/>
          </p:cNvSpPr>
          <p:nvPr/>
        </p:nvSpPr>
        <p:spPr>
          <a:xfrm>
            <a:off x="4327845" y="6463161"/>
            <a:ext cx="5562601" cy="2811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i="1" dirty="0"/>
              <a:t>Trustmark® is a registered trademark of Trustmark Insurance Company.</a:t>
            </a:r>
          </a:p>
        </p:txBody>
      </p:sp>
      <p:sp>
        <p:nvSpPr>
          <p:cNvPr id="11" name="Slide Number Placeholder 3">
            <a:extLst>
              <a:ext uri="{FF2B5EF4-FFF2-40B4-BE49-F238E27FC236}">
                <a16:creationId xmlns="" xmlns:a16="http://schemas.microsoft.com/office/drawing/2014/main" id="{17820FFE-6226-5242-996F-F4C6C00A821B}"/>
              </a:ext>
            </a:extLst>
          </p:cNvPr>
          <p:cNvSpPr txBox="1">
            <a:spLocks/>
          </p:cNvSpPr>
          <p:nvPr/>
        </p:nvSpPr>
        <p:spPr>
          <a:xfrm>
            <a:off x="9890446" y="6463161"/>
            <a:ext cx="23932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1400" dirty="0"/>
              <a:t>[</a:t>
            </a:r>
            <a:fld id="{7AE4C957-3C63-4C7F-8F09-0C9817055DDE}" type="slidenum">
              <a:rPr lang="en-US" sz="1400" smtClean="0"/>
              <a:pPr/>
              <a:t>3</a:t>
            </a:fld>
            <a:r>
              <a:rPr lang="en-US" sz="1400" dirty="0"/>
              <a:t>]</a:t>
            </a:r>
          </a:p>
        </p:txBody>
      </p:sp>
    </p:spTree>
    <p:extLst>
      <p:ext uri="{BB962C8B-B14F-4D97-AF65-F5344CB8AC3E}">
        <p14:creationId xmlns:p14="http://schemas.microsoft.com/office/powerpoint/2010/main" val="246945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324600" y="464417"/>
            <a:ext cx="4679197" cy="760344"/>
          </a:xfrm>
        </p:spPr>
        <p:txBody>
          <a:bodyPr>
            <a:normAutofit/>
          </a:bodyPr>
          <a:lstStyle/>
          <a:p>
            <a:pPr algn="l"/>
            <a:r>
              <a:rPr lang="en-US" b="1" dirty="0">
                <a:solidFill>
                  <a:srgbClr val="002060"/>
                </a:solidFill>
              </a:rPr>
              <a:t>Additional Benefits</a:t>
            </a:r>
          </a:p>
        </p:txBody>
      </p:sp>
      <p:sp>
        <p:nvSpPr>
          <p:cNvPr id="8" name="Content Placeholder 2"/>
          <p:cNvSpPr txBox="1">
            <a:spLocks/>
          </p:cNvSpPr>
          <p:nvPr/>
        </p:nvSpPr>
        <p:spPr>
          <a:xfrm>
            <a:off x="6106978" y="5416294"/>
            <a:ext cx="5873858" cy="773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400" i="1" dirty="0"/>
          </a:p>
        </p:txBody>
      </p:sp>
      <p:sp>
        <p:nvSpPr>
          <p:cNvPr id="9" name="Text Placeholder 8"/>
          <p:cNvSpPr>
            <a:spLocks noGrp="1"/>
          </p:cNvSpPr>
          <p:nvPr>
            <p:ph type="body" sz="quarter" idx="13"/>
          </p:nvPr>
        </p:nvSpPr>
        <p:spPr/>
        <p:txBody>
          <a:bodyPr/>
          <a:lstStyle/>
          <a:p>
            <a:r>
              <a:rPr lang="en-US" dirty="0" smtClean="0"/>
              <a:t>You may also buy:</a:t>
            </a:r>
            <a:endParaRPr lang="en-US" dirty="0"/>
          </a:p>
        </p:txBody>
      </p:sp>
      <p:sp>
        <p:nvSpPr>
          <p:cNvPr id="22" name="Content Placeholder 2"/>
          <p:cNvSpPr>
            <a:spLocks noGrp="1"/>
          </p:cNvSpPr>
          <p:nvPr>
            <p:ph idx="1"/>
          </p:nvPr>
        </p:nvSpPr>
        <p:spPr>
          <a:xfrm>
            <a:off x="6762967" y="2239135"/>
            <a:ext cx="4561880" cy="4482340"/>
          </a:xfrm>
        </p:spPr>
        <p:txBody>
          <a:bodyPr/>
          <a:lstStyle/>
          <a:p>
            <a:pPr marL="0" indent="0">
              <a:lnSpc>
                <a:spcPts val="2400"/>
              </a:lnSpc>
              <a:buNone/>
            </a:pPr>
            <a:r>
              <a:rPr lang="en-US" b="1" u="sng" dirty="0">
                <a:solidFill>
                  <a:schemeClr val="tx1">
                    <a:lumMod val="50000"/>
                    <a:lumOff val="50000"/>
                  </a:schemeClr>
                </a:solidFill>
                <a:ea typeface="Sharp Sans Display No1 Book" pitchFamily="2" charset="77"/>
                <a:cs typeface="Sharp Sans Display No1 Book" pitchFamily="2" charset="77"/>
              </a:rPr>
              <a:t>T</a:t>
            </a:r>
            <a:r>
              <a:rPr lang="en-US" b="1" u="sng" dirty="0" smtClean="0">
                <a:solidFill>
                  <a:schemeClr val="tx1">
                    <a:lumMod val="50000"/>
                    <a:lumOff val="50000"/>
                  </a:schemeClr>
                </a:solidFill>
                <a:ea typeface="Sharp Sans Display No1 Book" pitchFamily="2" charset="77"/>
                <a:cs typeface="Sharp Sans Display No1 Book" pitchFamily="2" charset="77"/>
              </a:rPr>
              <a:t>erm </a:t>
            </a:r>
            <a:r>
              <a:rPr lang="en-US" b="1" u="sng" dirty="0">
                <a:solidFill>
                  <a:schemeClr val="tx1">
                    <a:lumMod val="50000"/>
                    <a:lumOff val="50000"/>
                  </a:schemeClr>
                </a:solidFill>
                <a:ea typeface="Sharp Sans Display No1 Book" pitchFamily="2" charset="77"/>
                <a:cs typeface="Sharp Sans Display No1 Book" pitchFamily="2" charset="77"/>
              </a:rPr>
              <a:t>life insurance for your </a:t>
            </a:r>
            <a:r>
              <a:rPr lang="en-US" b="1" u="sng" dirty="0" smtClean="0">
                <a:solidFill>
                  <a:schemeClr val="tx1">
                    <a:lumMod val="50000"/>
                    <a:lumOff val="50000"/>
                  </a:schemeClr>
                </a:solidFill>
                <a:ea typeface="Sharp Sans Display No1 Book" pitchFamily="2" charset="77"/>
                <a:cs typeface="Sharp Sans Display No1 Book" pitchFamily="2" charset="77"/>
              </a:rPr>
              <a:t>children</a:t>
            </a:r>
          </a:p>
          <a:p>
            <a:pPr marL="0" indent="0">
              <a:lnSpc>
                <a:spcPts val="2400"/>
              </a:lnSpc>
              <a:buNone/>
            </a:pPr>
            <a:endParaRPr lang="en-US" u="sng" dirty="0">
              <a:solidFill>
                <a:schemeClr val="tx1">
                  <a:lumMod val="50000"/>
                  <a:lumOff val="50000"/>
                </a:schemeClr>
              </a:solidFill>
              <a:ea typeface="Sharp Sans Display No1 Book" pitchFamily="2" charset="77"/>
              <a:cs typeface="Sharp Sans Display No1 Book" pitchFamily="2" charset="77"/>
            </a:endParaRPr>
          </a:p>
          <a:p>
            <a:pPr marL="0" indent="0">
              <a:lnSpc>
                <a:spcPts val="2400"/>
              </a:lnSpc>
              <a:buNone/>
            </a:pPr>
            <a:r>
              <a:rPr lang="en-US" dirty="0" smtClean="0">
                <a:solidFill>
                  <a:schemeClr val="tx1">
                    <a:lumMod val="50000"/>
                    <a:lumOff val="50000"/>
                  </a:schemeClr>
                </a:solidFill>
                <a:ea typeface="Sharp Sans Display No1 Book" pitchFamily="2" charset="77"/>
                <a:cs typeface="Sharp Sans Display No1 Book" pitchFamily="2" charset="77"/>
              </a:rPr>
              <a:t>Cover </a:t>
            </a:r>
            <a:r>
              <a:rPr lang="en-US" dirty="0">
                <a:solidFill>
                  <a:schemeClr val="tx1">
                    <a:lumMod val="50000"/>
                    <a:lumOff val="50000"/>
                  </a:schemeClr>
                </a:solidFill>
                <a:ea typeface="Sharp Sans Display No1 Book" pitchFamily="2" charset="77"/>
                <a:cs typeface="Sharp Sans Display No1 Book" pitchFamily="2" charset="77"/>
              </a:rPr>
              <a:t>all your children for a single fixed rate. Each child can later simply convert it to a permanent Universal Life policy.</a:t>
            </a:r>
          </a:p>
        </p:txBody>
      </p:sp>
      <p:pic>
        <p:nvPicPr>
          <p:cNvPr id="12" name="Picture Placeholder 2">
            <a:extLst>
              <a:ext uri="{FF2B5EF4-FFF2-40B4-BE49-F238E27FC236}">
                <a16:creationId xmlns="" xmlns:a16="http://schemas.microsoft.com/office/drawing/2014/main" id="{99666DEF-8D65-4E42-9FF0-63E5C3DC91F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3509" t="1440" r="-1181" b="35803"/>
          <a:stretch/>
        </p:blipFill>
        <p:spPr>
          <a:xfrm>
            <a:off x="594175" y="800100"/>
            <a:ext cx="5201366" cy="5122532"/>
          </a:xfrm>
        </p:spPr>
      </p:pic>
      <p:sp>
        <p:nvSpPr>
          <p:cNvPr id="3" name="Slide Number Placeholder 2">
            <a:extLst>
              <a:ext uri="{FF2B5EF4-FFF2-40B4-BE49-F238E27FC236}">
                <a16:creationId xmlns="" xmlns:a16="http://schemas.microsoft.com/office/drawing/2014/main" id="{D614141E-D451-EF4A-B545-B748C718E268}"/>
              </a:ext>
            </a:extLst>
          </p:cNvPr>
          <p:cNvSpPr>
            <a:spLocks noGrp="1"/>
          </p:cNvSpPr>
          <p:nvPr>
            <p:ph type="sldNum" sz="quarter" idx="12"/>
          </p:nvPr>
        </p:nvSpPr>
        <p:spPr/>
        <p:txBody>
          <a:bodyPr/>
          <a:lstStyle/>
          <a:p>
            <a:r>
              <a:rPr lang="en-US"/>
              <a:t>[</a:t>
            </a:r>
            <a:fld id="{7AE4C957-3C63-4C7F-8F09-0C9817055DDE}" type="slidenum">
              <a:rPr lang="en-US" smtClean="0"/>
              <a:pPr/>
              <a:t>30</a:t>
            </a:fld>
            <a:r>
              <a:rPr lang="en-US"/>
              <a:t>]</a:t>
            </a:r>
            <a:endParaRPr lang="en-US" dirty="0"/>
          </a:p>
        </p:txBody>
      </p:sp>
    </p:spTree>
    <p:extLst>
      <p:ext uri="{BB962C8B-B14F-4D97-AF65-F5344CB8AC3E}">
        <p14:creationId xmlns:p14="http://schemas.microsoft.com/office/powerpoint/2010/main" val="1479065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3695" t="-128" b="35095"/>
          <a:stretch/>
        </p:blipFill>
        <p:spPr>
          <a:xfrm>
            <a:off x="540327" y="0"/>
            <a:ext cx="5288974" cy="6180137"/>
          </a:xfrm>
        </p:spPr>
      </p:pic>
      <p:sp>
        <p:nvSpPr>
          <p:cNvPr id="5" name="Title 1"/>
          <p:cNvSpPr>
            <a:spLocks noGrp="1"/>
          </p:cNvSpPr>
          <p:nvPr>
            <p:ph type="title"/>
          </p:nvPr>
        </p:nvSpPr>
        <p:spPr>
          <a:xfrm>
            <a:off x="6324600" y="464417"/>
            <a:ext cx="4679197" cy="760344"/>
          </a:xfrm>
        </p:spPr>
        <p:txBody>
          <a:bodyPr>
            <a:normAutofit/>
          </a:bodyPr>
          <a:lstStyle/>
          <a:p>
            <a:pPr algn="l"/>
            <a:r>
              <a:rPr lang="en-US" b="1" dirty="0">
                <a:solidFill>
                  <a:srgbClr val="002060"/>
                </a:solidFill>
              </a:rPr>
              <a:t>EZ Value</a:t>
            </a:r>
          </a:p>
        </p:txBody>
      </p:sp>
      <p:sp>
        <p:nvSpPr>
          <p:cNvPr id="6" name="Text Placeholder 7"/>
          <p:cNvSpPr>
            <a:spLocks noGrp="1"/>
          </p:cNvSpPr>
          <p:nvPr>
            <p:ph type="body" sz="quarter" idx="13"/>
          </p:nvPr>
        </p:nvSpPr>
        <p:spPr>
          <a:xfrm>
            <a:off x="6324600" y="1148619"/>
            <a:ext cx="5438614" cy="624871"/>
          </a:xfrm>
        </p:spPr>
        <p:txBody>
          <a:bodyPr>
            <a:normAutofit/>
          </a:bodyPr>
          <a:lstStyle/>
          <a:p>
            <a:r>
              <a:rPr lang="en-US" dirty="0"/>
              <a:t>Increase your benefit over time.</a:t>
            </a:r>
          </a:p>
        </p:txBody>
      </p:sp>
      <p:sp>
        <p:nvSpPr>
          <p:cNvPr id="7" name="Content Placeholder 2"/>
          <p:cNvSpPr>
            <a:spLocks noGrp="1"/>
          </p:cNvSpPr>
          <p:nvPr>
            <p:ph idx="1"/>
          </p:nvPr>
        </p:nvSpPr>
        <p:spPr>
          <a:xfrm>
            <a:off x="6169620" y="1694625"/>
            <a:ext cx="5867400" cy="4482340"/>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Charlie’s need for financial protection is likely to increase over time.</a:t>
            </a: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The EZ Value option can automatically </a:t>
            </a:r>
            <a:r>
              <a:rPr lang="en-US" b="1" dirty="0">
                <a:solidFill>
                  <a:schemeClr val="tx1">
                    <a:lumMod val="50000"/>
                    <a:lumOff val="50000"/>
                  </a:schemeClr>
                </a:solidFill>
                <a:ea typeface="Sharp Sans Display No1 Book" pitchFamily="2" charset="77"/>
                <a:cs typeface="Sharp Sans Display No1 Book" pitchFamily="2" charset="77"/>
              </a:rPr>
              <a:t>increase his benefit amount over time </a:t>
            </a:r>
            <a:r>
              <a:rPr lang="en-US" dirty="0">
                <a:solidFill>
                  <a:schemeClr val="tx1">
                    <a:lumMod val="50000"/>
                    <a:lumOff val="50000"/>
                  </a:schemeClr>
                </a:solidFill>
                <a:ea typeface="Sharp Sans Display No1 Book" pitchFamily="2" charset="77"/>
                <a:cs typeface="Sharp Sans Display No1 Book" pitchFamily="2" charset="77"/>
              </a:rPr>
              <a:t>– without any medical questions.</a:t>
            </a: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p:txBody>
      </p:sp>
      <p:sp>
        <p:nvSpPr>
          <p:cNvPr id="8" name="Content Placeholder 2"/>
          <p:cNvSpPr txBox="1">
            <a:spLocks/>
          </p:cNvSpPr>
          <p:nvPr/>
        </p:nvSpPr>
        <p:spPr>
          <a:xfrm>
            <a:off x="6106978" y="5416294"/>
            <a:ext cx="5873858" cy="773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400" i="1" dirty="0"/>
          </a:p>
        </p:txBody>
      </p:sp>
      <p:sp>
        <p:nvSpPr>
          <p:cNvPr id="2" name="Rectangle 1"/>
          <p:cNvSpPr/>
          <p:nvPr/>
        </p:nvSpPr>
        <p:spPr>
          <a:xfrm>
            <a:off x="6352923" y="4547452"/>
            <a:ext cx="1769076" cy="745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247105" y="4286650"/>
            <a:ext cx="1769076" cy="1006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56224" y="3956539"/>
            <a:ext cx="1769076" cy="133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6958512" y="3486675"/>
            <a:ext cx="4423611" cy="799976"/>
          </a:xfrm>
          <a:prstGeom prst="straightConnector1">
            <a:avLst/>
          </a:prstGeom>
          <a:ln w="76200">
            <a:gradFill flip="none" rotWithShape="1">
              <a:gsLst>
                <a:gs pos="0">
                  <a:schemeClr val="accent1">
                    <a:lumMod val="40000"/>
                    <a:lumOff val="60000"/>
                  </a:schemeClr>
                </a:gs>
                <a:gs pos="23000">
                  <a:schemeClr val="accent1">
                    <a:lumMod val="60000"/>
                    <a:lumOff val="40000"/>
                  </a:schemeClr>
                </a:gs>
                <a:gs pos="69000">
                  <a:schemeClr val="accent1">
                    <a:lumMod val="75000"/>
                  </a:schemeClr>
                </a:gs>
                <a:gs pos="97000">
                  <a:schemeClr val="accent1">
                    <a:lumMod val="70000"/>
                  </a:schemeClr>
                </a:gs>
              </a:gsLst>
              <a:lin ang="270000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638579" y="4547452"/>
            <a:ext cx="1197764" cy="461665"/>
          </a:xfrm>
          <a:prstGeom prst="rect">
            <a:avLst/>
          </a:prstGeom>
          <a:noFill/>
        </p:spPr>
        <p:txBody>
          <a:bodyPr wrap="none" lIns="91440" tIns="45720" rIns="91440" bIns="45720">
            <a:spAutoFit/>
          </a:bodyPr>
          <a:lstStyle/>
          <a:p>
            <a:pPr algn="ctr"/>
            <a:r>
              <a:rPr lang="en-US" sz="2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$25,000</a:t>
            </a:r>
          </a:p>
        </p:txBody>
      </p:sp>
      <p:sp>
        <p:nvSpPr>
          <p:cNvPr id="16" name="Rectangle 15"/>
          <p:cNvSpPr/>
          <p:nvPr/>
        </p:nvSpPr>
        <p:spPr>
          <a:xfrm>
            <a:off x="8454138" y="4343196"/>
            <a:ext cx="1374095" cy="523220"/>
          </a:xfrm>
          <a:prstGeom prst="rect">
            <a:avLst/>
          </a:prstGeom>
          <a:noFill/>
        </p:spPr>
        <p:txBody>
          <a:bodyPr wrap="none" lIns="91440" tIns="45720" rIns="91440" bIns="45720">
            <a:spAutoFit/>
          </a:bodyPr>
          <a:lstStyle/>
          <a:p>
            <a:pPr algn="ctr"/>
            <a:r>
              <a:rPr lang="en-US" sz="28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$42,462</a:t>
            </a:r>
          </a:p>
        </p:txBody>
      </p:sp>
      <p:sp>
        <p:nvSpPr>
          <p:cNvPr id="17" name="Rectangle 16"/>
          <p:cNvSpPr/>
          <p:nvPr/>
        </p:nvSpPr>
        <p:spPr>
          <a:xfrm>
            <a:off x="10192546" y="4118895"/>
            <a:ext cx="1707519" cy="646331"/>
          </a:xfrm>
          <a:prstGeom prst="rect">
            <a:avLst/>
          </a:prstGeom>
          <a:noFill/>
        </p:spPr>
        <p:txBody>
          <a:bodyPr wrap="none" lIns="91440" tIns="45720" rIns="91440" bIns="45720">
            <a:spAutoFit/>
          </a:bodyPr>
          <a:lstStyle/>
          <a:p>
            <a:pPr algn="ctr"/>
            <a:r>
              <a:rPr lang="en-US" sz="3600" b="1" dirty="0">
                <a:ln w="10160">
                  <a:solidFill>
                    <a:schemeClr val="bg1"/>
                  </a:solidFill>
                  <a:prstDash val="solid"/>
                </a:ln>
                <a:solidFill>
                  <a:srgbClr val="FFFFFF"/>
                </a:solidFill>
                <a:effectLst>
                  <a:outerShdw blurRad="38100" dist="22860" dir="5400000" algn="tl" rotWithShape="0">
                    <a:srgbClr val="000000">
                      <a:alpha val="30000"/>
                    </a:srgbClr>
                  </a:outerShdw>
                </a:effectLst>
              </a:rPr>
              <a:t>$55,982</a:t>
            </a:r>
            <a:endParaRPr lang="en-US" sz="36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
        <p:nvSpPr>
          <p:cNvPr id="19" name="TextBox 18"/>
          <p:cNvSpPr txBox="1"/>
          <p:nvPr/>
        </p:nvSpPr>
        <p:spPr>
          <a:xfrm>
            <a:off x="6602010" y="4931365"/>
            <a:ext cx="1327736" cy="338554"/>
          </a:xfrm>
          <a:prstGeom prst="rect">
            <a:avLst/>
          </a:prstGeom>
          <a:noFill/>
        </p:spPr>
        <p:txBody>
          <a:bodyPr wrap="none" rtlCol="0">
            <a:spAutoFit/>
          </a:bodyPr>
          <a:lstStyle/>
          <a:p>
            <a:r>
              <a:rPr lang="en-US" sz="1600" b="1" dirty="0">
                <a:solidFill>
                  <a:schemeClr val="bg1"/>
                </a:solidFill>
              </a:rPr>
              <a:t>Initial benefit</a:t>
            </a:r>
          </a:p>
        </p:txBody>
      </p:sp>
      <p:sp>
        <p:nvSpPr>
          <p:cNvPr id="20" name="TextBox 19"/>
          <p:cNvSpPr txBox="1"/>
          <p:nvPr/>
        </p:nvSpPr>
        <p:spPr>
          <a:xfrm>
            <a:off x="8527147" y="4843081"/>
            <a:ext cx="1269002" cy="338554"/>
          </a:xfrm>
          <a:prstGeom prst="rect">
            <a:avLst/>
          </a:prstGeom>
          <a:noFill/>
        </p:spPr>
        <p:txBody>
          <a:bodyPr wrap="none" rtlCol="0">
            <a:spAutoFit/>
          </a:bodyPr>
          <a:lstStyle/>
          <a:p>
            <a:r>
              <a:rPr lang="en-US" sz="1600" b="1" dirty="0">
                <a:solidFill>
                  <a:schemeClr val="bg1"/>
                </a:solidFill>
              </a:rPr>
              <a:t>After 5 years</a:t>
            </a:r>
          </a:p>
        </p:txBody>
      </p:sp>
      <p:sp>
        <p:nvSpPr>
          <p:cNvPr id="21" name="TextBox 20"/>
          <p:cNvSpPr txBox="1"/>
          <p:nvPr/>
        </p:nvSpPr>
        <p:spPr>
          <a:xfrm>
            <a:off x="10406261" y="4691587"/>
            <a:ext cx="1373196" cy="338554"/>
          </a:xfrm>
          <a:prstGeom prst="rect">
            <a:avLst/>
          </a:prstGeom>
          <a:noFill/>
        </p:spPr>
        <p:txBody>
          <a:bodyPr wrap="none" rtlCol="0">
            <a:spAutoFit/>
          </a:bodyPr>
          <a:lstStyle/>
          <a:p>
            <a:r>
              <a:rPr lang="en-US" sz="1600" b="1" dirty="0">
                <a:solidFill>
                  <a:schemeClr val="bg1"/>
                </a:solidFill>
              </a:rPr>
              <a:t>After 10 years</a:t>
            </a:r>
          </a:p>
        </p:txBody>
      </p:sp>
      <p:sp>
        <p:nvSpPr>
          <p:cNvPr id="23" name="Content Placeholder 2"/>
          <p:cNvSpPr txBox="1">
            <a:spLocks/>
          </p:cNvSpPr>
          <p:nvPr/>
        </p:nvSpPr>
        <p:spPr>
          <a:xfrm>
            <a:off x="6169620" y="5403079"/>
            <a:ext cx="5717580" cy="773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i="1" dirty="0"/>
              <a:t>Example is for standard Universal Life, age 40, non-smoker coverage with no long-term care or additional features. Actual values will vary by product, age, smoking status, benefits selected and interest rates</a:t>
            </a:r>
            <a:r>
              <a:rPr lang="en-US" sz="1400" i="1" dirty="0" smtClean="0"/>
              <a:t>.</a:t>
            </a:r>
            <a:endParaRPr lang="en-US" sz="1400" i="1" dirty="0"/>
          </a:p>
          <a:p>
            <a:pPr marL="0" indent="0" algn="ctr">
              <a:buNone/>
            </a:pPr>
            <a:endParaRPr lang="en-US" sz="1400" i="1" dirty="0"/>
          </a:p>
        </p:txBody>
      </p:sp>
      <p:sp>
        <p:nvSpPr>
          <p:cNvPr id="25" name="TextBox 24"/>
          <p:cNvSpPr txBox="1"/>
          <p:nvPr/>
        </p:nvSpPr>
        <p:spPr>
          <a:xfrm rot="20987436">
            <a:off x="7205943" y="3410738"/>
            <a:ext cx="2496389" cy="523220"/>
          </a:xfrm>
          <a:prstGeom prst="rect">
            <a:avLst/>
          </a:prstGeom>
          <a:noFill/>
        </p:spPr>
        <p:txBody>
          <a:bodyPr wrap="none" rtlCol="0">
            <a:spAutoFit/>
          </a:bodyPr>
          <a:lstStyle/>
          <a:p>
            <a:pPr algn="ctr"/>
            <a:r>
              <a:rPr lang="en-US" sz="1400" b="1" dirty="0"/>
              <a:t>Example: $1 increase in weekly</a:t>
            </a:r>
          </a:p>
          <a:p>
            <a:pPr algn="ctr"/>
            <a:r>
              <a:rPr lang="en-US" sz="1400" b="1" dirty="0"/>
              <a:t>rate each year, for 10 years:</a:t>
            </a:r>
          </a:p>
        </p:txBody>
      </p:sp>
      <p:sp>
        <p:nvSpPr>
          <p:cNvPr id="4" name="Slide Number Placeholder 3">
            <a:extLst>
              <a:ext uri="{FF2B5EF4-FFF2-40B4-BE49-F238E27FC236}">
                <a16:creationId xmlns="" xmlns:a16="http://schemas.microsoft.com/office/drawing/2014/main" id="{33C4B028-2F86-B042-A159-AE8D2234324F}"/>
              </a:ext>
            </a:extLst>
          </p:cNvPr>
          <p:cNvSpPr>
            <a:spLocks noGrp="1"/>
          </p:cNvSpPr>
          <p:nvPr>
            <p:ph type="sldNum" sz="quarter" idx="12"/>
          </p:nvPr>
        </p:nvSpPr>
        <p:spPr/>
        <p:txBody>
          <a:bodyPr/>
          <a:lstStyle/>
          <a:p>
            <a:r>
              <a:rPr lang="en-US"/>
              <a:t>[</a:t>
            </a:r>
            <a:fld id="{7AE4C957-3C63-4C7F-8F09-0C9817055DDE}" type="slidenum">
              <a:rPr lang="en-US" smtClean="0"/>
              <a:pPr/>
              <a:t>31</a:t>
            </a:fld>
            <a:r>
              <a:rPr lang="en-US"/>
              <a:t>]</a:t>
            </a:r>
            <a:endParaRPr lang="en-US" dirty="0"/>
          </a:p>
        </p:txBody>
      </p:sp>
    </p:spTree>
    <p:extLst>
      <p:ext uri="{BB962C8B-B14F-4D97-AF65-F5344CB8AC3E}">
        <p14:creationId xmlns:p14="http://schemas.microsoft.com/office/powerpoint/2010/main" val="1304758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3695" t="-128" b="35095"/>
          <a:stretch/>
        </p:blipFill>
        <p:spPr>
          <a:xfrm>
            <a:off x="540327" y="0"/>
            <a:ext cx="5288974" cy="6180137"/>
          </a:xfrm>
        </p:spPr>
      </p:pic>
      <p:sp>
        <p:nvSpPr>
          <p:cNvPr id="5" name="Title 1"/>
          <p:cNvSpPr>
            <a:spLocks noGrp="1"/>
          </p:cNvSpPr>
          <p:nvPr>
            <p:ph type="title"/>
          </p:nvPr>
        </p:nvSpPr>
        <p:spPr>
          <a:xfrm>
            <a:off x="6324600" y="464417"/>
            <a:ext cx="4679197" cy="760344"/>
          </a:xfrm>
        </p:spPr>
        <p:txBody>
          <a:bodyPr>
            <a:normAutofit/>
          </a:bodyPr>
          <a:lstStyle/>
          <a:p>
            <a:pPr algn="l"/>
            <a:r>
              <a:rPr lang="en-US" b="1" dirty="0">
                <a:solidFill>
                  <a:srgbClr val="002060"/>
                </a:solidFill>
              </a:rPr>
              <a:t>EZ Value</a:t>
            </a:r>
          </a:p>
        </p:txBody>
      </p:sp>
      <p:sp>
        <p:nvSpPr>
          <p:cNvPr id="6" name="Text Placeholder 7"/>
          <p:cNvSpPr>
            <a:spLocks noGrp="1"/>
          </p:cNvSpPr>
          <p:nvPr>
            <p:ph type="body" sz="quarter" idx="13"/>
          </p:nvPr>
        </p:nvSpPr>
        <p:spPr>
          <a:xfrm>
            <a:off x="6324600" y="1148619"/>
            <a:ext cx="5438614" cy="624871"/>
          </a:xfrm>
        </p:spPr>
        <p:txBody>
          <a:bodyPr>
            <a:normAutofit/>
          </a:bodyPr>
          <a:lstStyle/>
          <a:p>
            <a:r>
              <a:rPr lang="en-US" dirty="0"/>
              <a:t>Increase your benefit over time.</a:t>
            </a:r>
          </a:p>
        </p:txBody>
      </p:sp>
      <p:sp>
        <p:nvSpPr>
          <p:cNvPr id="7" name="Content Placeholder 2"/>
          <p:cNvSpPr>
            <a:spLocks noGrp="1"/>
          </p:cNvSpPr>
          <p:nvPr>
            <p:ph idx="1"/>
          </p:nvPr>
        </p:nvSpPr>
        <p:spPr>
          <a:xfrm>
            <a:off x="6169620" y="1694625"/>
            <a:ext cx="5867400" cy="4482340"/>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Charlie’s need for financial protection is likely to increase over time.</a:t>
            </a: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The EZ Value option can automatically </a:t>
            </a:r>
            <a:r>
              <a:rPr lang="en-US" b="1" dirty="0">
                <a:solidFill>
                  <a:schemeClr val="tx1">
                    <a:lumMod val="50000"/>
                    <a:lumOff val="50000"/>
                  </a:schemeClr>
                </a:solidFill>
                <a:ea typeface="Sharp Sans Display No1 Book" pitchFamily="2" charset="77"/>
                <a:cs typeface="Sharp Sans Display No1 Book" pitchFamily="2" charset="77"/>
              </a:rPr>
              <a:t>increase his benefit amount over time </a:t>
            </a:r>
            <a:r>
              <a:rPr lang="en-US" dirty="0">
                <a:solidFill>
                  <a:schemeClr val="tx1">
                    <a:lumMod val="50000"/>
                    <a:lumOff val="50000"/>
                  </a:schemeClr>
                </a:solidFill>
                <a:ea typeface="Sharp Sans Display No1 Book" pitchFamily="2" charset="77"/>
                <a:cs typeface="Sharp Sans Display No1 Book" pitchFamily="2" charset="77"/>
              </a:rPr>
              <a:t>– without any medical questions.</a:t>
            </a: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p:txBody>
      </p:sp>
      <p:sp>
        <p:nvSpPr>
          <p:cNvPr id="8" name="Content Placeholder 2"/>
          <p:cNvSpPr txBox="1">
            <a:spLocks/>
          </p:cNvSpPr>
          <p:nvPr/>
        </p:nvSpPr>
        <p:spPr>
          <a:xfrm>
            <a:off x="6106978" y="5416294"/>
            <a:ext cx="5873858" cy="773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400" i="1" dirty="0"/>
          </a:p>
        </p:txBody>
      </p:sp>
      <p:sp>
        <p:nvSpPr>
          <p:cNvPr id="2" name="Rectangle 1"/>
          <p:cNvSpPr/>
          <p:nvPr/>
        </p:nvSpPr>
        <p:spPr>
          <a:xfrm>
            <a:off x="7258739" y="4547452"/>
            <a:ext cx="1769076" cy="745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152921" y="4286650"/>
            <a:ext cx="1769076" cy="1006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7478951" y="3816627"/>
            <a:ext cx="2867684" cy="470023"/>
          </a:xfrm>
          <a:prstGeom prst="straightConnector1">
            <a:avLst/>
          </a:prstGeom>
          <a:ln w="76200">
            <a:gradFill flip="none" rotWithShape="1">
              <a:gsLst>
                <a:gs pos="0">
                  <a:schemeClr val="accent1">
                    <a:lumMod val="40000"/>
                    <a:lumOff val="60000"/>
                  </a:schemeClr>
                </a:gs>
                <a:gs pos="23000">
                  <a:schemeClr val="accent1">
                    <a:lumMod val="60000"/>
                    <a:lumOff val="40000"/>
                  </a:schemeClr>
                </a:gs>
                <a:gs pos="69000">
                  <a:schemeClr val="accent1">
                    <a:lumMod val="75000"/>
                  </a:schemeClr>
                </a:gs>
                <a:gs pos="97000">
                  <a:schemeClr val="accent1">
                    <a:lumMod val="70000"/>
                  </a:schemeClr>
                </a:gs>
              </a:gsLst>
              <a:lin ang="270000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515520" y="4547452"/>
            <a:ext cx="1197764" cy="461665"/>
          </a:xfrm>
          <a:prstGeom prst="rect">
            <a:avLst/>
          </a:prstGeom>
          <a:noFill/>
        </p:spPr>
        <p:txBody>
          <a:bodyPr wrap="none" lIns="91440" tIns="45720" rIns="91440" bIns="45720">
            <a:spAutoFit/>
          </a:bodyPr>
          <a:lstStyle/>
          <a:p>
            <a:pPr algn="ctr"/>
            <a:r>
              <a:rPr lang="en-US" sz="2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$25,000</a:t>
            </a:r>
          </a:p>
        </p:txBody>
      </p:sp>
      <p:sp>
        <p:nvSpPr>
          <p:cNvPr id="16" name="Rectangle 15"/>
          <p:cNvSpPr/>
          <p:nvPr/>
        </p:nvSpPr>
        <p:spPr>
          <a:xfrm>
            <a:off x="9331079" y="4343196"/>
            <a:ext cx="1374095" cy="523220"/>
          </a:xfrm>
          <a:prstGeom prst="rect">
            <a:avLst/>
          </a:prstGeom>
          <a:noFill/>
        </p:spPr>
        <p:txBody>
          <a:bodyPr wrap="none" lIns="91440" tIns="45720" rIns="91440" bIns="45720">
            <a:spAutoFit/>
          </a:bodyPr>
          <a:lstStyle/>
          <a:p>
            <a:pPr algn="ctr"/>
            <a:r>
              <a:rPr lang="en-US" sz="28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rPr>
              <a:t>$42,462</a:t>
            </a:r>
          </a:p>
        </p:txBody>
      </p:sp>
      <p:sp>
        <p:nvSpPr>
          <p:cNvPr id="19" name="TextBox 18"/>
          <p:cNvSpPr txBox="1"/>
          <p:nvPr/>
        </p:nvSpPr>
        <p:spPr>
          <a:xfrm>
            <a:off x="7478951" y="4931365"/>
            <a:ext cx="1327736" cy="338554"/>
          </a:xfrm>
          <a:prstGeom prst="rect">
            <a:avLst/>
          </a:prstGeom>
          <a:noFill/>
        </p:spPr>
        <p:txBody>
          <a:bodyPr wrap="none" rtlCol="0">
            <a:spAutoFit/>
          </a:bodyPr>
          <a:lstStyle/>
          <a:p>
            <a:r>
              <a:rPr lang="en-US" sz="1600" b="1" dirty="0">
                <a:solidFill>
                  <a:schemeClr val="bg1"/>
                </a:solidFill>
              </a:rPr>
              <a:t>Initial benefit</a:t>
            </a:r>
          </a:p>
        </p:txBody>
      </p:sp>
      <p:sp>
        <p:nvSpPr>
          <p:cNvPr id="20" name="TextBox 19"/>
          <p:cNvSpPr txBox="1"/>
          <p:nvPr/>
        </p:nvSpPr>
        <p:spPr>
          <a:xfrm>
            <a:off x="9404088" y="4843081"/>
            <a:ext cx="1269002" cy="338554"/>
          </a:xfrm>
          <a:prstGeom prst="rect">
            <a:avLst/>
          </a:prstGeom>
          <a:noFill/>
        </p:spPr>
        <p:txBody>
          <a:bodyPr wrap="none" rtlCol="0">
            <a:spAutoFit/>
          </a:bodyPr>
          <a:lstStyle/>
          <a:p>
            <a:r>
              <a:rPr lang="en-US" sz="1600" b="1" dirty="0">
                <a:solidFill>
                  <a:schemeClr val="bg1"/>
                </a:solidFill>
              </a:rPr>
              <a:t>After 5 years</a:t>
            </a:r>
          </a:p>
        </p:txBody>
      </p:sp>
      <p:sp>
        <p:nvSpPr>
          <p:cNvPr id="23" name="Content Placeholder 2"/>
          <p:cNvSpPr txBox="1">
            <a:spLocks/>
          </p:cNvSpPr>
          <p:nvPr/>
        </p:nvSpPr>
        <p:spPr>
          <a:xfrm>
            <a:off x="6169620" y="5403079"/>
            <a:ext cx="5717580" cy="773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i="1" dirty="0"/>
              <a:t>Example is for standard Universal Life, age 40, non-smoker coverage with no long-term care or additional features. Actual values will vary by product, age, smoking status, benefits selected and interest rates</a:t>
            </a:r>
            <a:r>
              <a:rPr lang="en-US" sz="1400" i="1" dirty="0" smtClean="0"/>
              <a:t>.</a:t>
            </a:r>
            <a:endParaRPr lang="en-US" sz="1400" i="1" dirty="0"/>
          </a:p>
          <a:p>
            <a:pPr marL="0" indent="0" algn="ctr">
              <a:buNone/>
            </a:pPr>
            <a:endParaRPr lang="en-US" sz="1400" i="1" dirty="0"/>
          </a:p>
        </p:txBody>
      </p:sp>
      <p:sp>
        <p:nvSpPr>
          <p:cNvPr id="25" name="TextBox 24"/>
          <p:cNvSpPr txBox="1"/>
          <p:nvPr/>
        </p:nvSpPr>
        <p:spPr>
          <a:xfrm rot="21073031">
            <a:off x="7285345" y="3472479"/>
            <a:ext cx="2496389" cy="523220"/>
          </a:xfrm>
          <a:prstGeom prst="rect">
            <a:avLst/>
          </a:prstGeom>
          <a:noFill/>
        </p:spPr>
        <p:txBody>
          <a:bodyPr wrap="none" rtlCol="0">
            <a:spAutoFit/>
          </a:bodyPr>
          <a:lstStyle/>
          <a:p>
            <a:pPr algn="ctr"/>
            <a:r>
              <a:rPr lang="en-US" sz="1400" b="1" dirty="0"/>
              <a:t>Example: $1 increase in weekly</a:t>
            </a:r>
          </a:p>
          <a:p>
            <a:pPr algn="ctr"/>
            <a:r>
              <a:rPr lang="en-US" sz="1400" b="1" dirty="0"/>
              <a:t>rate each year, for 5 years:</a:t>
            </a:r>
          </a:p>
        </p:txBody>
      </p:sp>
      <p:sp>
        <p:nvSpPr>
          <p:cNvPr id="4" name="Slide Number Placeholder 3">
            <a:extLst>
              <a:ext uri="{FF2B5EF4-FFF2-40B4-BE49-F238E27FC236}">
                <a16:creationId xmlns="" xmlns:a16="http://schemas.microsoft.com/office/drawing/2014/main" id="{9252767A-E724-2D45-9C96-742C9A75BD8A}"/>
              </a:ext>
            </a:extLst>
          </p:cNvPr>
          <p:cNvSpPr>
            <a:spLocks noGrp="1"/>
          </p:cNvSpPr>
          <p:nvPr>
            <p:ph type="sldNum" sz="quarter" idx="12"/>
          </p:nvPr>
        </p:nvSpPr>
        <p:spPr/>
        <p:txBody>
          <a:bodyPr/>
          <a:lstStyle/>
          <a:p>
            <a:r>
              <a:rPr lang="en-US"/>
              <a:t>[</a:t>
            </a:r>
            <a:fld id="{7AE4C957-3C63-4C7F-8F09-0C9817055DDE}" type="slidenum">
              <a:rPr lang="en-US" smtClean="0"/>
              <a:pPr/>
              <a:t>32</a:t>
            </a:fld>
            <a:r>
              <a:rPr lang="en-US"/>
              <a:t>]</a:t>
            </a:r>
            <a:endParaRPr lang="en-US" dirty="0"/>
          </a:p>
        </p:txBody>
      </p:sp>
    </p:spTree>
    <p:extLst>
      <p:ext uri="{BB962C8B-B14F-4D97-AF65-F5344CB8AC3E}">
        <p14:creationId xmlns:p14="http://schemas.microsoft.com/office/powerpoint/2010/main" val="2719545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1" y="-4756"/>
            <a:ext cx="5297250" cy="6206387"/>
          </a:xfrm>
          <a:prstGeom prst="rect">
            <a:avLst/>
          </a:prstGeom>
        </p:spPr>
      </p:pic>
      <p:sp>
        <p:nvSpPr>
          <p:cNvPr id="10" name="Title 1"/>
          <p:cNvSpPr>
            <a:spLocks noGrp="1"/>
          </p:cNvSpPr>
          <p:nvPr>
            <p:ph type="title"/>
          </p:nvPr>
        </p:nvSpPr>
        <p:spPr>
          <a:xfrm>
            <a:off x="6324600" y="467140"/>
            <a:ext cx="4428281" cy="760344"/>
          </a:xfrm>
        </p:spPr>
        <p:txBody>
          <a:bodyPr>
            <a:normAutofit/>
          </a:bodyPr>
          <a:lstStyle/>
          <a:p>
            <a:pPr algn="l"/>
            <a:r>
              <a:rPr lang="en-US" b="1" dirty="0">
                <a:solidFill>
                  <a:srgbClr val="002060"/>
                </a:solidFill>
              </a:rPr>
              <a:t>Family Coverage</a:t>
            </a:r>
          </a:p>
        </p:txBody>
      </p:sp>
      <p:sp>
        <p:nvSpPr>
          <p:cNvPr id="11" name="Text Placeholder 7"/>
          <p:cNvSpPr>
            <a:spLocks noGrp="1"/>
          </p:cNvSpPr>
          <p:nvPr>
            <p:ph type="body" sz="quarter" idx="13"/>
          </p:nvPr>
        </p:nvSpPr>
        <p:spPr>
          <a:xfrm>
            <a:off x="6324600" y="1148619"/>
            <a:ext cx="5029200" cy="624871"/>
          </a:xfrm>
        </p:spPr>
        <p:txBody>
          <a:bodyPr/>
          <a:lstStyle/>
          <a:p>
            <a:r>
              <a:rPr lang="en-US" dirty="0"/>
              <a:t>Apply for family members, too!</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77" t="1145" r="1261" b="1135"/>
          <a:stretch/>
        </p:blipFill>
        <p:spPr>
          <a:xfrm>
            <a:off x="797676" y="503538"/>
            <a:ext cx="2205484" cy="1533080"/>
          </a:xfrm>
          <a:prstGeom prst="rect">
            <a:avLst/>
          </a:prstGeom>
        </p:spPr>
      </p:pic>
      <p:sp>
        <p:nvSpPr>
          <p:cNvPr id="7" name="Content Placeholder 2"/>
          <p:cNvSpPr>
            <a:spLocks noGrp="1"/>
          </p:cNvSpPr>
          <p:nvPr>
            <p:ph idx="1"/>
          </p:nvPr>
        </p:nvSpPr>
        <p:spPr>
          <a:xfrm>
            <a:off x="6169620" y="1694625"/>
            <a:ext cx="5867400" cy="4482340"/>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Charlie isn’t the only one in his household who would benefit from financial protection.</a:t>
            </a: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He can also apply for coverage for his </a:t>
            </a:r>
            <a:r>
              <a:rPr lang="en-US" b="1" dirty="0">
                <a:solidFill>
                  <a:schemeClr val="tx1">
                    <a:lumMod val="50000"/>
                    <a:lumOff val="50000"/>
                  </a:schemeClr>
                </a:solidFill>
                <a:ea typeface="Sharp Sans Display No1 Book" pitchFamily="2" charset="77"/>
                <a:cs typeface="Sharp Sans Display No1 Book" pitchFamily="2" charset="77"/>
              </a:rPr>
              <a:t>spouse</a:t>
            </a:r>
            <a:r>
              <a:rPr lang="en-US" dirty="0">
                <a:solidFill>
                  <a:schemeClr val="tx1">
                    <a:lumMod val="50000"/>
                    <a:lumOff val="50000"/>
                  </a:schemeClr>
                </a:solidFill>
                <a:ea typeface="Sharp Sans Display No1 Book" pitchFamily="2" charset="77"/>
                <a:cs typeface="Sharp Sans Display No1 Book" pitchFamily="2" charset="77"/>
              </a:rPr>
              <a:t>, </a:t>
            </a:r>
            <a:r>
              <a:rPr lang="en-US" b="1" dirty="0">
                <a:solidFill>
                  <a:schemeClr val="tx1">
                    <a:lumMod val="50000"/>
                    <a:lumOff val="50000"/>
                  </a:schemeClr>
                </a:solidFill>
                <a:ea typeface="Sharp Sans Display No1 Book" pitchFamily="2" charset="77"/>
                <a:cs typeface="Sharp Sans Display No1 Book" pitchFamily="2" charset="77"/>
              </a:rPr>
              <a:t>children</a:t>
            </a:r>
            <a:r>
              <a:rPr lang="en-US" dirty="0">
                <a:solidFill>
                  <a:schemeClr val="tx1">
                    <a:lumMod val="50000"/>
                    <a:lumOff val="50000"/>
                  </a:schemeClr>
                </a:solidFill>
                <a:ea typeface="Sharp Sans Display No1 Book" pitchFamily="2" charset="77"/>
                <a:cs typeface="Sharp Sans Display No1 Book" pitchFamily="2" charset="77"/>
              </a:rPr>
              <a:t> and </a:t>
            </a:r>
            <a:r>
              <a:rPr lang="en-US" b="1" dirty="0">
                <a:solidFill>
                  <a:schemeClr val="tx1">
                    <a:lumMod val="50000"/>
                    <a:lumOff val="50000"/>
                  </a:schemeClr>
                </a:solidFill>
                <a:ea typeface="Sharp Sans Display No1 Book" pitchFamily="2" charset="77"/>
                <a:cs typeface="Sharp Sans Display No1 Book" pitchFamily="2" charset="77"/>
              </a:rPr>
              <a:t>grandchildren</a:t>
            </a:r>
            <a:r>
              <a:rPr lang="en-US" dirty="0">
                <a:solidFill>
                  <a:schemeClr val="tx1">
                    <a:lumMod val="50000"/>
                    <a:lumOff val="50000"/>
                  </a:schemeClr>
                </a:solidFill>
                <a:ea typeface="Sharp Sans Display No1 Book" pitchFamily="2" charset="77"/>
                <a:cs typeface="Sharp Sans Display No1 Book" pitchFamily="2" charset="77"/>
              </a:rPr>
              <a:t>.</a:t>
            </a:r>
          </a:p>
        </p:txBody>
      </p:sp>
      <p:sp>
        <p:nvSpPr>
          <p:cNvPr id="3" name="Slide Number Placeholder 2">
            <a:extLst>
              <a:ext uri="{FF2B5EF4-FFF2-40B4-BE49-F238E27FC236}">
                <a16:creationId xmlns="" xmlns:a16="http://schemas.microsoft.com/office/drawing/2014/main" id="{75807DA7-90B3-9D45-AFF0-548E5C4A769F}"/>
              </a:ext>
            </a:extLst>
          </p:cNvPr>
          <p:cNvSpPr>
            <a:spLocks noGrp="1"/>
          </p:cNvSpPr>
          <p:nvPr>
            <p:ph type="sldNum" sz="quarter" idx="12"/>
          </p:nvPr>
        </p:nvSpPr>
        <p:spPr/>
        <p:txBody>
          <a:bodyPr/>
          <a:lstStyle/>
          <a:p>
            <a:r>
              <a:rPr lang="en-US"/>
              <a:t>[</a:t>
            </a:r>
            <a:fld id="{7AE4C957-3C63-4C7F-8F09-0C9817055DDE}" type="slidenum">
              <a:rPr lang="en-US" smtClean="0"/>
              <a:pPr/>
              <a:t>33</a:t>
            </a:fld>
            <a:r>
              <a:rPr lang="en-US"/>
              <a:t>]</a:t>
            </a:r>
            <a:endParaRPr lang="en-US" dirty="0"/>
          </a:p>
        </p:txBody>
      </p:sp>
      <p:sp>
        <p:nvSpPr>
          <p:cNvPr id="9" name="Content Placeholder 2"/>
          <p:cNvSpPr txBox="1">
            <a:spLocks/>
          </p:cNvSpPr>
          <p:nvPr/>
        </p:nvSpPr>
        <p:spPr>
          <a:xfrm>
            <a:off x="7084193" y="5309862"/>
            <a:ext cx="4934985" cy="1046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US" sz="1400" i="1" dirty="0"/>
              <a:t>Grandchildren must be dependent to qualify for coverage under the rider for purchasing term life insurance for children, if offered.</a:t>
            </a:r>
          </a:p>
        </p:txBody>
      </p:sp>
    </p:spTree>
    <p:extLst>
      <p:ext uri="{BB962C8B-B14F-4D97-AF65-F5344CB8AC3E}">
        <p14:creationId xmlns:p14="http://schemas.microsoft.com/office/powerpoint/2010/main" val="3361662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6004" t="-329" r="26004" b="329"/>
          <a:stretch/>
        </p:blipFill>
        <p:spPr/>
      </p:pic>
      <p:sp>
        <p:nvSpPr>
          <p:cNvPr id="5" name="Title 1"/>
          <p:cNvSpPr>
            <a:spLocks noGrp="1"/>
          </p:cNvSpPr>
          <p:nvPr>
            <p:ph type="title"/>
          </p:nvPr>
        </p:nvSpPr>
        <p:spPr>
          <a:xfrm>
            <a:off x="6324600" y="464417"/>
            <a:ext cx="4679197" cy="760344"/>
          </a:xfrm>
        </p:spPr>
        <p:txBody>
          <a:bodyPr>
            <a:normAutofit fontScale="90000"/>
          </a:bodyPr>
          <a:lstStyle/>
          <a:p>
            <a:pPr algn="l"/>
            <a:r>
              <a:rPr lang="en-US" b="1" dirty="0">
                <a:solidFill>
                  <a:srgbClr val="002060"/>
                </a:solidFill>
              </a:rPr>
              <a:t>Trustmark Advantage</a:t>
            </a:r>
          </a:p>
        </p:txBody>
      </p:sp>
      <p:sp>
        <p:nvSpPr>
          <p:cNvPr id="6" name="Text Placeholder 7"/>
          <p:cNvSpPr>
            <a:spLocks noGrp="1"/>
          </p:cNvSpPr>
          <p:nvPr>
            <p:ph type="body" sz="quarter" idx="13"/>
          </p:nvPr>
        </p:nvSpPr>
        <p:spPr>
          <a:xfrm>
            <a:off x="6324600" y="1148619"/>
            <a:ext cx="5438614" cy="624871"/>
          </a:xfrm>
        </p:spPr>
        <p:txBody>
          <a:bodyPr>
            <a:normAutofit/>
          </a:bodyPr>
          <a:lstStyle/>
          <a:p>
            <a:r>
              <a:rPr lang="en-US" dirty="0"/>
              <a:t>Benefits are simple – and you own them. </a:t>
            </a:r>
          </a:p>
        </p:txBody>
      </p:sp>
      <p:sp>
        <p:nvSpPr>
          <p:cNvPr id="7" name="Content Placeholder 2"/>
          <p:cNvSpPr>
            <a:spLocks noGrp="1"/>
          </p:cNvSpPr>
          <p:nvPr>
            <p:ph idx="1"/>
          </p:nvPr>
        </p:nvSpPr>
        <p:spPr>
          <a:xfrm>
            <a:off x="6169620" y="1694625"/>
            <a:ext cx="5867400" cy="4482340"/>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As a Trustmark Universal Life policyholder, you enjoy several additional advantages:</a:t>
            </a: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  Your rate will </a:t>
            </a:r>
            <a:r>
              <a:rPr lang="en-US" b="1" dirty="0">
                <a:solidFill>
                  <a:schemeClr val="tx1">
                    <a:lumMod val="50000"/>
                    <a:lumOff val="50000"/>
                  </a:schemeClr>
                </a:solidFill>
                <a:ea typeface="Sharp Sans Display No1 Book" pitchFamily="2" charset="77"/>
                <a:cs typeface="Sharp Sans Display No1 Book" pitchFamily="2" charset="77"/>
              </a:rPr>
              <a:t>never increase due to age</a:t>
            </a:r>
            <a:r>
              <a:rPr lang="en-US" dirty="0">
                <a:solidFill>
                  <a:schemeClr val="tx1">
                    <a:lumMod val="50000"/>
                    <a:lumOff val="50000"/>
                  </a:schemeClr>
                </a:solidFill>
                <a:ea typeface="Sharp Sans Display No1 Book" pitchFamily="2" charset="77"/>
                <a:cs typeface="Sharp Sans Display No1 Book" pitchFamily="2" charset="77"/>
              </a:rPr>
              <a:t>.</a:t>
            </a: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  Your payments are </a:t>
            </a:r>
            <a:r>
              <a:rPr lang="en-US" b="1" dirty="0">
                <a:solidFill>
                  <a:schemeClr val="tx1">
                    <a:lumMod val="50000"/>
                    <a:lumOff val="50000"/>
                  </a:schemeClr>
                </a:solidFill>
                <a:ea typeface="Sharp Sans Display No1 Book" pitchFamily="2" charset="77"/>
                <a:cs typeface="Sharp Sans Display No1 Book" pitchFamily="2" charset="77"/>
              </a:rPr>
              <a:t>deducted out of your paycheck</a:t>
            </a:r>
            <a:r>
              <a:rPr lang="en-US" dirty="0">
                <a:solidFill>
                  <a:schemeClr val="tx1">
                    <a:lumMod val="50000"/>
                    <a:lumOff val="50000"/>
                  </a:schemeClr>
                </a:solidFill>
                <a:ea typeface="Sharp Sans Display No1 Book" pitchFamily="2" charset="77"/>
                <a:cs typeface="Sharp Sans Display No1 Book" pitchFamily="2" charset="77"/>
              </a:rPr>
              <a:t> – no bills to remember or deal with.</a:t>
            </a: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  You can </a:t>
            </a:r>
            <a:r>
              <a:rPr lang="en-US" b="1" dirty="0">
                <a:solidFill>
                  <a:schemeClr val="tx1">
                    <a:lumMod val="50000"/>
                    <a:lumOff val="50000"/>
                  </a:schemeClr>
                </a:solidFill>
                <a:ea typeface="Sharp Sans Display No1 Book" pitchFamily="2" charset="77"/>
                <a:cs typeface="Sharp Sans Display No1 Book" pitchFamily="2" charset="77"/>
              </a:rPr>
              <a:t>keep your coverage at the same price and benefits</a:t>
            </a:r>
            <a:r>
              <a:rPr lang="en-US" dirty="0">
                <a:solidFill>
                  <a:schemeClr val="tx1">
                    <a:lumMod val="50000"/>
                    <a:lumOff val="50000"/>
                  </a:schemeClr>
                </a:solidFill>
                <a:ea typeface="Sharp Sans Display No1 Book" pitchFamily="2" charset="77"/>
                <a:cs typeface="Sharp Sans Display No1 Book" pitchFamily="2" charset="77"/>
              </a:rPr>
              <a:t>, even if you change jobs or retire – you can pay by direct bill, automatic deduction or with a credit card.</a:t>
            </a:r>
          </a:p>
        </p:txBody>
      </p:sp>
      <p:sp>
        <p:nvSpPr>
          <p:cNvPr id="3" name="Slide Number Placeholder 2">
            <a:extLst>
              <a:ext uri="{FF2B5EF4-FFF2-40B4-BE49-F238E27FC236}">
                <a16:creationId xmlns="" xmlns:a16="http://schemas.microsoft.com/office/drawing/2014/main" id="{17539316-0A38-9848-A85E-5AE98CD7A603}"/>
              </a:ext>
            </a:extLst>
          </p:cNvPr>
          <p:cNvSpPr>
            <a:spLocks noGrp="1"/>
          </p:cNvSpPr>
          <p:nvPr>
            <p:ph type="sldNum" sz="quarter" idx="12"/>
          </p:nvPr>
        </p:nvSpPr>
        <p:spPr/>
        <p:txBody>
          <a:bodyPr/>
          <a:lstStyle/>
          <a:p>
            <a:r>
              <a:rPr lang="en-US"/>
              <a:t>[</a:t>
            </a:r>
            <a:fld id="{7AE4C957-3C63-4C7F-8F09-0C9817055DDE}" type="slidenum">
              <a:rPr lang="en-US" smtClean="0"/>
              <a:pPr/>
              <a:t>34</a:t>
            </a:fld>
            <a:r>
              <a:rPr lang="en-US"/>
              <a:t>]</a:t>
            </a:r>
            <a:endParaRPr lang="en-US" dirty="0"/>
          </a:p>
        </p:txBody>
      </p:sp>
    </p:spTree>
    <p:extLst>
      <p:ext uri="{BB962C8B-B14F-4D97-AF65-F5344CB8AC3E}">
        <p14:creationId xmlns:p14="http://schemas.microsoft.com/office/powerpoint/2010/main" val="4028491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44893" y="320681"/>
            <a:ext cx="9961345" cy="375385"/>
          </a:xfrm>
        </p:spPr>
        <p:txBody>
          <a:bodyPr>
            <a:normAutofit/>
          </a:bodyPr>
          <a:lstStyle/>
          <a:p>
            <a:r>
              <a:rPr lang="en-US" sz="1800" b="1" dirty="0">
                <a:solidFill>
                  <a:srgbClr val="002060"/>
                </a:solidFill>
              </a:rPr>
              <a:t>Limitations for Long-Term Care (LTC) Insurance Accelerated Death Benefit Rider – Florida </a:t>
            </a:r>
            <a:r>
              <a:rPr lang="en-US" sz="1800" b="1" dirty="0" smtClean="0">
                <a:solidFill>
                  <a:srgbClr val="002060"/>
                </a:solidFill>
              </a:rPr>
              <a:t>Policies</a:t>
            </a:r>
            <a:endParaRPr lang="en-US" sz="1800" b="1" dirty="0">
              <a:solidFill>
                <a:srgbClr val="002060"/>
              </a:solidFill>
            </a:endParaRPr>
          </a:p>
        </p:txBody>
      </p:sp>
      <p:sp>
        <p:nvSpPr>
          <p:cNvPr id="12" name="Content Placeholder 2"/>
          <p:cNvSpPr>
            <a:spLocks noGrp="1"/>
          </p:cNvSpPr>
          <p:nvPr>
            <p:ph idx="1"/>
          </p:nvPr>
        </p:nvSpPr>
        <p:spPr>
          <a:xfrm>
            <a:off x="644893" y="1126160"/>
            <a:ext cx="11315300" cy="5053255"/>
          </a:xfrm>
        </p:spPr>
        <p:txBody>
          <a:bodyPr>
            <a:noAutofit/>
          </a:bodyPr>
          <a:lstStyle/>
          <a:p>
            <a:pPr marL="0" indent="0">
              <a:lnSpc>
                <a:spcPct val="100000"/>
              </a:lnSpc>
              <a:spcBef>
                <a:spcPts val="0"/>
              </a:spcBef>
              <a:buNone/>
            </a:pPr>
            <a:endParaRPr lang="en-US" sz="12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200" dirty="0">
                <a:solidFill>
                  <a:schemeClr val="tx1">
                    <a:lumMod val="50000"/>
                    <a:lumOff val="50000"/>
                  </a:schemeClr>
                </a:solidFill>
                <a:ea typeface="Sharp Sans Display No1 Book" pitchFamily="2" charset="77"/>
                <a:cs typeface="Sharp Sans Display No1 Book" pitchFamily="2" charset="77"/>
              </a:rPr>
              <a:t>There are no deductibles for benefits. The elimination period is the first 90 days of services or confinement during which no benefits are payable.</a:t>
            </a:r>
          </a:p>
          <a:p>
            <a:pPr marL="0" indent="0">
              <a:lnSpc>
                <a:spcPct val="100000"/>
              </a:lnSpc>
              <a:spcBef>
                <a:spcPts val="0"/>
              </a:spcBef>
              <a:buNone/>
            </a:pPr>
            <a:endParaRPr lang="en-US" sz="12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200" b="1" dirty="0">
                <a:solidFill>
                  <a:schemeClr val="tx1">
                    <a:lumMod val="50000"/>
                    <a:lumOff val="50000"/>
                  </a:schemeClr>
                </a:solidFill>
                <a:ea typeface="Sharp Sans Display No1 Book" pitchFamily="2" charset="77"/>
                <a:cs typeface="Sharp Sans Display No1 Book" pitchFamily="2" charset="77"/>
              </a:rPr>
              <a:t>Limitations and Exclusions</a:t>
            </a:r>
          </a:p>
          <a:p>
            <a:pPr marL="0" indent="0">
              <a:lnSpc>
                <a:spcPct val="100000"/>
              </a:lnSpc>
              <a:spcBef>
                <a:spcPts val="0"/>
              </a:spcBef>
              <a:buNone/>
            </a:pPr>
            <a:endParaRPr lang="en-US" sz="1200" b="1"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200" dirty="0">
                <a:solidFill>
                  <a:schemeClr val="tx1">
                    <a:lumMod val="50000"/>
                    <a:lumOff val="50000"/>
                  </a:schemeClr>
                </a:solidFill>
                <a:ea typeface="Sharp Sans Display No1 Book" pitchFamily="2" charset="77"/>
                <a:cs typeface="Sharp Sans Display No1 Book" pitchFamily="2" charset="77"/>
              </a:rPr>
              <a:t>Benefits will not be paid for loss: • Due to mental or nervous disorders other than Alzheimer’s disease and related degenerative and dementing illnesses. • Incurred while residing or confined outside the United States and Canada. • Due to alcohol or drug addiction, unless the addiction results from administration of drugs for treatment taken as directed or as prescribed by a licensed healthcare practitioner. • In any government facility contracted for or operated by the United States government (unless otherwise required by law), services for which benefits are available under Medicare or other governmental program (except Medicaid), any state or federal workers’ compensation, employer’s liability or occupational disease law, or any motor vehicle no-fault law, services provided by a member of the covered person’s immediate family, and services for which there is no cost to the insured. • Due to illness, treatment or medical conditions arising out of: war or act of war (whether declared or undeclared), except for acts of terrorism; participation in a felony, riot or insurrection; service in the armed forces or units auxiliary thereto; or suicide (while sane or insane), attempted suicide or intentionally self-inflicted injury. • Which does not satisfy all the conditions stated in the provision captioned Conditions on Eligibility for Benefits.</a:t>
            </a:r>
          </a:p>
          <a:p>
            <a:pPr marL="0" indent="0">
              <a:lnSpc>
                <a:spcPct val="100000"/>
              </a:lnSpc>
              <a:spcBef>
                <a:spcPts val="0"/>
              </a:spcBef>
              <a:buNone/>
            </a:pPr>
            <a:endParaRPr lang="en-US" sz="12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200" dirty="0">
                <a:solidFill>
                  <a:schemeClr val="tx1">
                    <a:lumMod val="50000"/>
                    <a:lumOff val="50000"/>
                  </a:schemeClr>
                </a:solidFill>
                <a:ea typeface="Sharp Sans Display No1 Book" pitchFamily="2" charset="77"/>
                <a:cs typeface="Sharp Sans Display No1 Book" pitchFamily="2" charset="77"/>
              </a:rPr>
              <a:t>Pre-Existing Condition Limitation: Benefits will not be paid for loss due to a pre-existing condition that starts during the first six months after the effective date.</a:t>
            </a:r>
          </a:p>
          <a:p>
            <a:pPr marL="0" indent="0">
              <a:lnSpc>
                <a:spcPct val="100000"/>
              </a:lnSpc>
              <a:spcBef>
                <a:spcPts val="0"/>
              </a:spcBef>
              <a:buNone/>
            </a:pPr>
            <a:endParaRPr lang="en-US" sz="12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200" dirty="0">
                <a:solidFill>
                  <a:schemeClr val="tx1">
                    <a:lumMod val="50000"/>
                    <a:lumOff val="50000"/>
                  </a:schemeClr>
                </a:solidFill>
                <a:ea typeface="Sharp Sans Display No1 Book" pitchFamily="2" charset="77"/>
                <a:cs typeface="Sharp Sans Display No1 Book" pitchFamily="2" charset="77"/>
              </a:rPr>
              <a:t>BENEFITS MAY NOT COVER ALL THE EXPENSES ASSOCIATED WITH YOUR LONG-TERM CARE NEEDS.</a:t>
            </a:r>
          </a:p>
          <a:p>
            <a:pPr marL="0" indent="0">
              <a:lnSpc>
                <a:spcPct val="100000"/>
              </a:lnSpc>
              <a:spcBef>
                <a:spcPts val="0"/>
              </a:spcBef>
              <a:buNone/>
            </a:pPr>
            <a:endParaRPr lang="en-US" sz="12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200" dirty="0">
                <a:solidFill>
                  <a:schemeClr val="tx1">
                    <a:lumMod val="50000"/>
                    <a:lumOff val="50000"/>
                  </a:schemeClr>
                </a:solidFill>
                <a:ea typeface="Sharp Sans Display No1 Book" pitchFamily="2" charset="77"/>
                <a:cs typeface="Sharp Sans Display No1 Book" pitchFamily="2" charset="77"/>
              </a:rPr>
              <a:t>Guaranteed Renewability: The rider is guaranteed renewable as long as premiums are paid on time, subject to material misrepresentation on the application. The company cannot change the terms of coverage, but it may increase the premiums you pay. Any change in monthly cost will be subject to applicable state laws and regulations.</a:t>
            </a:r>
          </a:p>
          <a:p>
            <a:pPr marL="0" indent="0">
              <a:lnSpc>
                <a:spcPct val="100000"/>
              </a:lnSpc>
              <a:spcBef>
                <a:spcPts val="0"/>
              </a:spcBef>
              <a:buNone/>
            </a:pPr>
            <a:r>
              <a:rPr lang="en-US" sz="1200" dirty="0">
                <a:solidFill>
                  <a:schemeClr val="tx1">
                    <a:lumMod val="50000"/>
                    <a:lumOff val="50000"/>
                  </a:schemeClr>
                </a:solidFill>
                <a:ea typeface="Sharp Sans Display No1 Book" pitchFamily="2" charset="77"/>
                <a:cs typeface="Sharp Sans Display No1 Book" pitchFamily="2" charset="77"/>
              </a:rPr>
              <a:t>The rider terminates on the earliest of: 1) written notice by you; 2) termination of the certificate, or 3) when the company has paid benefits for the maximum number of months.</a:t>
            </a:r>
          </a:p>
          <a:p>
            <a:pPr marL="0" indent="0">
              <a:lnSpc>
                <a:spcPct val="100000"/>
              </a:lnSpc>
              <a:spcBef>
                <a:spcPts val="0"/>
              </a:spcBef>
              <a:buNone/>
            </a:pPr>
            <a:r>
              <a:rPr lang="en-US" sz="1200" dirty="0">
                <a:solidFill>
                  <a:schemeClr val="tx1">
                    <a:lumMod val="50000"/>
                    <a:lumOff val="50000"/>
                  </a:schemeClr>
                </a:solidFill>
                <a:ea typeface="Sharp Sans Display No1 Book" pitchFamily="2" charset="77"/>
                <a:cs typeface="Sharp Sans Display No1 Book" pitchFamily="2" charset="77"/>
              </a:rPr>
              <a:t>Benefits paid under this rider may or may not be taxable. Whether or not you or your beneficiary incurs a tax liability when benefits are paid depends on how the IRS interprets applicable portions of the Tax Code. As with all tax matters, you should consult your personal tax advisor to assess the impact of this benefit. Trustmark Insurance Company has no responsibility for any tax consequences of any benefits paid under this rider. This rider is not intended to be qualified long-term care insurance within the meaning of the Internal Revenue Code of 1986.</a:t>
            </a:r>
          </a:p>
        </p:txBody>
      </p:sp>
      <p:sp>
        <p:nvSpPr>
          <p:cNvPr id="13" name="Rectangle 12"/>
          <p:cNvSpPr/>
          <p:nvPr/>
        </p:nvSpPr>
        <p:spPr>
          <a:xfrm>
            <a:off x="644893" y="784534"/>
            <a:ext cx="10058400" cy="461665"/>
          </a:xfrm>
          <a:prstGeom prst="rect">
            <a:avLst/>
          </a:prstGeom>
        </p:spPr>
        <p:txBody>
          <a:bodyPr wrap="square">
            <a:spAutoFit/>
          </a:bodyPr>
          <a:lstStyle/>
          <a:p>
            <a:r>
              <a:rPr lang="en-US" sz="1200" dirty="0">
                <a:solidFill>
                  <a:schemeClr val="tx1">
                    <a:lumMod val="50000"/>
                    <a:lumOff val="50000"/>
                  </a:schemeClr>
                </a:solidFill>
                <a:ea typeface="Sharp Sans Display No1 Book" pitchFamily="2" charset="77"/>
                <a:cs typeface="Sharp Sans Display No1 Book" pitchFamily="2" charset="77"/>
              </a:rPr>
              <a:t>For benefits to be payable under this LTC insurance rider, you must: • Be certified by a licensed healthcare practitioner as chronically ill and • Be confined in a long-term care facility or assisted living facility; or • Receive services for home healthcare or adult day care.</a:t>
            </a:r>
          </a:p>
        </p:txBody>
      </p:sp>
      <p:sp>
        <p:nvSpPr>
          <p:cNvPr id="3" name="Slide Number Placeholder 2">
            <a:extLst>
              <a:ext uri="{FF2B5EF4-FFF2-40B4-BE49-F238E27FC236}">
                <a16:creationId xmlns="" xmlns:a16="http://schemas.microsoft.com/office/drawing/2014/main" id="{FFB8B184-32E0-8140-ADD9-31BBF6C53457}"/>
              </a:ext>
            </a:extLst>
          </p:cNvPr>
          <p:cNvSpPr>
            <a:spLocks noGrp="1"/>
          </p:cNvSpPr>
          <p:nvPr>
            <p:ph type="sldNum" sz="quarter" idx="12"/>
          </p:nvPr>
        </p:nvSpPr>
        <p:spPr/>
        <p:txBody>
          <a:bodyPr/>
          <a:lstStyle/>
          <a:p>
            <a:r>
              <a:rPr lang="en-US"/>
              <a:t>[</a:t>
            </a:r>
            <a:fld id="{7AE4C957-3C63-4C7F-8F09-0C9817055DDE}" type="slidenum">
              <a:rPr lang="en-US" smtClean="0"/>
              <a:pPr/>
              <a:t>35</a:t>
            </a:fld>
            <a:r>
              <a:rPr lang="en-US"/>
              <a:t>]</a:t>
            </a:r>
            <a:endParaRPr lang="en-US" dirty="0"/>
          </a:p>
        </p:txBody>
      </p:sp>
    </p:spTree>
    <p:extLst>
      <p:ext uri="{BB962C8B-B14F-4D97-AF65-F5344CB8AC3E}">
        <p14:creationId xmlns:p14="http://schemas.microsoft.com/office/powerpoint/2010/main" val="3417532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44893" y="320681"/>
            <a:ext cx="9026645" cy="375385"/>
          </a:xfrm>
        </p:spPr>
        <p:txBody>
          <a:bodyPr>
            <a:normAutofit/>
          </a:bodyPr>
          <a:lstStyle/>
          <a:p>
            <a:r>
              <a:rPr lang="en-US" sz="1800" b="1" dirty="0">
                <a:solidFill>
                  <a:srgbClr val="002060"/>
                </a:solidFill>
              </a:rPr>
              <a:t>Exclusions and Limitations for Home Health and Long Term Care Benefit Rider – Kansas </a:t>
            </a:r>
            <a:r>
              <a:rPr lang="en-US" sz="1800" b="1" dirty="0" smtClean="0">
                <a:solidFill>
                  <a:srgbClr val="002060"/>
                </a:solidFill>
              </a:rPr>
              <a:t>Policies</a:t>
            </a:r>
            <a:endParaRPr lang="en-US" sz="1800" b="1" dirty="0">
              <a:solidFill>
                <a:srgbClr val="002060"/>
              </a:solidFill>
            </a:endParaRPr>
          </a:p>
        </p:txBody>
      </p:sp>
      <p:sp>
        <p:nvSpPr>
          <p:cNvPr id="12" name="Content Placeholder 2"/>
          <p:cNvSpPr>
            <a:spLocks noGrp="1"/>
          </p:cNvSpPr>
          <p:nvPr>
            <p:ph idx="1"/>
          </p:nvPr>
        </p:nvSpPr>
        <p:spPr>
          <a:xfrm>
            <a:off x="644893" y="801573"/>
            <a:ext cx="11315300" cy="5483349"/>
          </a:xfrm>
        </p:spPr>
        <p:txBody>
          <a:bodyPr>
            <a:noAutofit/>
          </a:bodyPr>
          <a:lstStyle/>
          <a:p>
            <a:pPr marL="0" indent="0">
              <a:lnSpc>
                <a:spcPct val="100000"/>
              </a:lnSpc>
              <a:spcBef>
                <a:spcPts val="0"/>
              </a:spcBef>
              <a:buNone/>
            </a:pPr>
            <a:r>
              <a:rPr lang="en-US" sz="1400" b="1" dirty="0">
                <a:solidFill>
                  <a:schemeClr val="tx1">
                    <a:lumMod val="50000"/>
                    <a:lumOff val="50000"/>
                  </a:schemeClr>
                </a:solidFill>
                <a:ea typeface="Sharp Sans Display No1 Book" pitchFamily="2" charset="77"/>
                <a:cs typeface="Sharp Sans Display No1 Book" pitchFamily="2" charset="77"/>
              </a:rPr>
              <a:t>This rider does not pay benefits for loss:</a:t>
            </a:r>
          </a:p>
          <a:p>
            <a:pPr marL="0" indent="0">
              <a:lnSpc>
                <a:spcPct val="100000"/>
              </a:lnSpc>
              <a:spcBef>
                <a:spcPts val="0"/>
              </a:spcBef>
              <a:buNone/>
            </a:pPr>
            <a:endParaRPr lang="en-US" sz="14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400" dirty="0">
                <a:solidFill>
                  <a:schemeClr val="tx1">
                    <a:lumMod val="50000"/>
                    <a:lumOff val="50000"/>
                  </a:schemeClr>
                </a:solidFill>
                <a:ea typeface="Sharp Sans Display No1 Book" pitchFamily="2" charset="77"/>
                <a:cs typeface="Sharp Sans Display No1 Book" pitchFamily="2" charset="77"/>
              </a:rPr>
              <a:t>• Due to a Pre-existing Condition that starts during the first six (6) months after the application date for this rider.</a:t>
            </a:r>
          </a:p>
          <a:p>
            <a:pPr marL="0" indent="0">
              <a:lnSpc>
                <a:spcPct val="100000"/>
              </a:lnSpc>
              <a:spcBef>
                <a:spcPts val="0"/>
              </a:spcBef>
              <a:buNone/>
            </a:pPr>
            <a:endParaRPr lang="en-US" sz="14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400" dirty="0">
                <a:solidFill>
                  <a:schemeClr val="tx1">
                    <a:lumMod val="50000"/>
                    <a:lumOff val="50000"/>
                  </a:schemeClr>
                </a:solidFill>
                <a:ea typeface="Sharp Sans Display No1 Book" pitchFamily="2" charset="77"/>
                <a:cs typeface="Sharp Sans Display No1 Book" pitchFamily="2" charset="77"/>
              </a:rPr>
              <a:t>• Due to mental, psychoneurotic or personality disorders without clinically diagnosed organic disease. However, nervous or mental</a:t>
            </a:r>
          </a:p>
          <a:p>
            <a:pPr marL="0" indent="0">
              <a:lnSpc>
                <a:spcPct val="100000"/>
              </a:lnSpc>
              <a:spcBef>
                <a:spcPts val="0"/>
              </a:spcBef>
              <a:buNone/>
            </a:pPr>
            <a:r>
              <a:rPr lang="en-US" sz="1400" dirty="0">
                <a:solidFill>
                  <a:schemeClr val="tx1">
                    <a:lumMod val="50000"/>
                    <a:lumOff val="50000"/>
                  </a:schemeClr>
                </a:solidFill>
                <a:ea typeface="Sharp Sans Display No1 Book" pitchFamily="2" charset="77"/>
                <a:cs typeface="Sharp Sans Display No1 Book" pitchFamily="2" charset="77"/>
              </a:rPr>
              <a:t>disorders which are caused by clinically diagnosed organic disease, such as Alzheimer’s Disease and related degenerative and dementing</a:t>
            </a:r>
          </a:p>
          <a:p>
            <a:pPr marL="0" indent="0">
              <a:lnSpc>
                <a:spcPct val="100000"/>
              </a:lnSpc>
              <a:spcBef>
                <a:spcPts val="0"/>
              </a:spcBef>
              <a:buNone/>
            </a:pPr>
            <a:r>
              <a:rPr lang="en-US" sz="1400" dirty="0">
                <a:solidFill>
                  <a:schemeClr val="tx1">
                    <a:lumMod val="50000"/>
                    <a:lumOff val="50000"/>
                  </a:schemeClr>
                </a:solidFill>
                <a:ea typeface="Sharp Sans Display No1 Book" pitchFamily="2" charset="77"/>
                <a:cs typeface="Sharp Sans Display No1 Book" pitchFamily="2" charset="77"/>
              </a:rPr>
              <a:t>illnesses are covered.</a:t>
            </a:r>
          </a:p>
          <a:p>
            <a:pPr marL="0" indent="0">
              <a:lnSpc>
                <a:spcPct val="100000"/>
              </a:lnSpc>
              <a:spcBef>
                <a:spcPts val="0"/>
              </a:spcBef>
              <a:buNone/>
            </a:pPr>
            <a:endParaRPr lang="en-US" sz="14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400" dirty="0">
                <a:solidFill>
                  <a:schemeClr val="tx1">
                    <a:lumMod val="50000"/>
                    <a:lumOff val="50000"/>
                  </a:schemeClr>
                </a:solidFill>
                <a:ea typeface="Sharp Sans Display No1 Book" pitchFamily="2" charset="77"/>
                <a:cs typeface="Sharp Sans Display No1 Book" pitchFamily="2" charset="77"/>
              </a:rPr>
              <a:t>• Incurred while residing or confined outside the United States and Canada.</a:t>
            </a:r>
          </a:p>
          <a:p>
            <a:pPr marL="0" indent="0">
              <a:lnSpc>
                <a:spcPct val="100000"/>
              </a:lnSpc>
              <a:spcBef>
                <a:spcPts val="0"/>
              </a:spcBef>
              <a:buNone/>
            </a:pPr>
            <a:endParaRPr lang="en-US" sz="14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400" dirty="0">
                <a:solidFill>
                  <a:schemeClr val="tx1">
                    <a:lumMod val="50000"/>
                    <a:lumOff val="50000"/>
                  </a:schemeClr>
                </a:solidFill>
                <a:ea typeface="Sharp Sans Display No1 Book" pitchFamily="2" charset="77"/>
                <a:cs typeface="Sharp Sans Display No1 Book" pitchFamily="2" charset="77"/>
              </a:rPr>
              <a:t>• Due to chronic alcohol or drug addiction, unless the addiction results from administration of drugs for treatment prescribed by a Physician.</a:t>
            </a:r>
          </a:p>
          <a:p>
            <a:pPr marL="0" indent="0">
              <a:lnSpc>
                <a:spcPct val="100000"/>
              </a:lnSpc>
              <a:spcBef>
                <a:spcPts val="0"/>
              </a:spcBef>
              <a:buNone/>
            </a:pPr>
            <a:endParaRPr lang="en-US" sz="14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400" dirty="0">
                <a:solidFill>
                  <a:schemeClr val="tx1">
                    <a:lumMod val="50000"/>
                    <a:lumOff val="50000"/>
                  </a:schemeClr>
                </a:solidFill>
                <a:ea typeface="Sharp Sans Display No1 Book" pitchFamily="2" charset="77"/>
                <a:cs typeface="Sharp Sans Display No1 Book" pitchFamily="2" charset="77"/>
              </a:rPr>
              <a:t>• In any facility contracted for or operated by the United States Government when there is no cost to the Insured.</a:t>
            </a:r>
          </a:p>
          <a:p>
            <a:pPr marL="0" indent="0">
              <a:lnSpc>
                <a:spcPct val="100000"/>
              </a:lnSpc>
              <a:spcBef>
                <a:spcPts val="0"/>
              </a:spcBef>
              <a:buNone/>
            </a:pPr>
            <a:endParaRPr lang="en-US" sz="14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400" dirty="0">
                <a:solidFill>
                  <a:schemeClr val="tx1">
                    <a:lumMod val="50000"/>
                    <a:lumOff val="50000"/>
                  </a:schemeClr>
                </a:solidFill>
                <a:ea typeface="Sharp Sans Display No1 Book" pitchFamily="2" charset="77"/>
                <a:cs typeface="Sharp Sans Display No1 Book" pitchFamily="2" charset="77"/>
              </a:rPr>
              <a:t>• In any facility for which no charge is made to the Insured.</a:t>
            </a:r>
          </a:p>
          <a:p>
            <a:pPr marL="0" indent="0">
              <a:lnSpc>
                <a:spcPct val="100000"/>
              </a:lnSpc>
              <a:spcBef>
                <a:spcPts val="0"/>
              </a:spcBef>
              <a:buNone/>
            </a:pPr>
            <a:endParaRPr lang="en-US" sz="14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400" dirty="0">
                <a:solidFill>
                  <a:schemeClr val="tx1">
                    <a:lumMod val="50000"/>
                    <a:lumOff val="50000"/>
                  </a:schemeClr>
                </a:solidFill>
                <a:ea typeface="Sharp Sans Display No1 Book" pitchFamily="2" charset="77"/>
                <a:cs typeface="Sharp Sans Display No1 Book" pitchFamily="2" charset="77"/>
              </a:rPr>
              <a:t>• Due to illness, treatment or medical conditions arising out of:</a:t>
            </a:r>
          </a:p>
          <a:p>
            <a:pPr marL="0" indent="0">
              <a:lnSpc>
                <a:spcPct val="100000"/>
              </a:lnSpc>
              <a:spcBef>
                <a:spcPts val="0"/>
              </a:spcBef>
              <a:buNone/>
            </a:pPr>
            <a:endParaRPr lang="en-US" sz="14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400" dirty="0">
                <a:solidFill>
                  <a:schemeClr val="tx1">
                    <a:lumMod val="50000"/>
                    <a:lumOff val="50000"/>
                  </a:schemeClr>
                </a:solidFill>
                <a:ea typeface="Sharp Sans Display No1 Book" pitchFamily="2" charset="77"/>
                <a:cs typeface="Sharp Sans Display No1 Book" pitchFamily="2" charset="77"/>
              </a:rPr>
              <a:t>	• war or act of war (whether declared or undeclared);</a:t>
            </a:r>
          </a:p>
          <a:p>
            <a:pPr marL="0" indent="0">
              <a:lnSpc>
                <a:spcPct val="100000"/>
              </a:lnSpc>
              <a:spcBef>
                <a:spcPts val="0"/>
              </a:spcBef>
              <a:buNone/>
            </a:pPr>
            <a:endParaRPr lang="en-US" sz="14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400" dirty="0">
                <a:solidFill>
                  <a:schemeClr val="tx1">
                    <a:lumMod val="50000"/>
                    <a:lumOff val="50000"/>
                  </a:schemeClr>
                </a:solidFill>
                <a:ea typeface="Sharp Sans Display No1 Book" pitchFamily="2" charset="77"/>
                <a:cs typeface="Sharp Sans Display No1 Book" pitchFamily="2" charset="77"/>
              </a:rPr>
              <a:t>	• participation in a felony, riot or insurrection;</a:t>
            </a:r>
          </a:p>
          <a:p>
            <a:pPr marL="0" indent="0">
              <a:lnSpc>
                <a:spcPct val="100000"/>
              </a:lnSpc>
              <a:spcBef>
                <a:spcPts val="0"/>
              </a:spcBef>
              <a:buNone/>
            </a:pPr>
            <a:endParaRPr lang="en-US" sz="14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400" dirty="0">
                <a:solidFill>
                  <a:schemeClr val="tx1">
                    <a:lumMod val="50000"/>
                    <a:lumOff val="50000"/>
                  </a:schemeClr>
                </a:solidFill>
                <a:ea typeface="Sharp Sans Display No1 Book" pitchFamily="2" charset="77"/>
                <a:cs typeface="Sharp Sans Display No1 Book" pitchFamily="2" charset="77"/>
              </a:rPr>
              <a:t>	• attempted suicide or intentionally self-inflicted Injury; or</a:t>
            </a:r>
          </a:p>
          <a:p>
            <a:pPr marL="0" indent="0">
              <a:lnSpc>
                <a:spcPct val="100000"/>
              </a:lnSpc>
              <a:spcBef>
                <a:spcPts val="0"/>
              </a:spcBef>
              <a:buNone/>
            </a:pPr>
            <a:endParaRPr lang="en-US" sz="14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400" dirty="0">
                <a:solidFill>
                  <a:schemeClr val="tx1">
                    <a:lumMod val="50000"/>
                    <a:lumOff val="50000"/>
                  </a:schemeClr>
                </a:solidFill>
                <a:ea typeface="Sharp Sans Display No1 Book" pitchFamily="2" charset="77"/>
                <a:cs typeface="Sharp Sans Display No1 Book" pitchFamily="2" charset="77"/>
              </a:rPr>
              <a:t>	• normal pregnancy and childbirth. However, Complications of Pregnancy are considered as Sickness under this rider.</a:t>
            </a:r>
          </a:p>
        </p:txBody>
      </p:sp>
      <p:sp>
        <p:nvSpPr>
          <p:cNvPr id="3" name="Slide Number Placeholder 2">
            <a:extLst>
              <a:ext uri="{FF2B5EF4-FFF2-40B4-BE49-F238E27FC236}">
                <a16:creationId xmlns="" xmlns:a16="http://schemas.microsoft.com/office/drawing/2014/main" id="{7D7522CE-6561-CA49-98DF-33C3F127832D}"/>
              </a:ext>
            </a:extLst>
          </p:cNvPr>
          <p:cNvSpPr>
            <a:spLocks noGrp="1"/>
          </p:cNvSpPr>
          <p:nvPr>
            <p:ph type="sldNum" sz="quarter" idx="12"/>
          </p:nvPr>
        </p:nvSpPr>
        <p:spPr/>
        <p:txBody>
          <a:bodyPr/>
          <a:lstStyle/>
          <a:p>
            <a:r>
              <a:rPr lang="en-US"/>
              <a:t>[</a:t>
            </a:r>
            <a:fld id="{7AE4C957-3C63-4C7F-8F09-0C9817055DDE}" type="slidenum">
              <a:rPr lang="en-US" smtClean="0"/>
              <a:pPr/>
              <a:t>36</a:t>
            </a:fld>
            <a:r>
              <a:rPr lang="en-US"/>
              <a:t>]</a:t>
            </a:r>
            <a:endParaRPr lang="en-US" dirty="0"/>
          </a:p>
        </p:txBody>
      </p:sp>
    </p:spTree>
    <p:extLst>
      <p:ext uri="{BB962C8B-B14F-4D97-AF65-F5344CB8AC3E}">
        <p14:creationId xmlns:p14="http://schemas.microsoft.com/office/powerpoint/2010/main" val="1790109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44893" y="320681"/>
            <a:ext cx="9961345" cy="375385"/>
          </a:xfrm>
        </p:spPr>
        <p:txBody>
          <a:bodyPr>
            <a:normAutofit/>
          </a:bodyPr>
          <a:lstStyle/>
          <a:p>
            <a:r>
              <a:rPr lang="en-US" sz="1800" b="1" dirty="0">
                <a:solidFill>
                  <a:srgbClr val="002060"/>
                </a:solidFill>
              </a:rPr>
              <a:t>Limitations for Convalescent Care Benefit Rider – New York </a:t>
            </a:r>
            <a:r>
              <a:rPr lang="en-US" sz="1800" b="1" dirty="0" smtClean="0">
                <a:solidFill>
                  <a:srgbClr val="002060"/>
                </a:solidFill>
              </a:rPr>
              <a:t>Policies</a:t>
            </a:r>
            <a:endParaRPr lang="en-US" sz="1800" b="1" dirty="0">
              <a:solidFill>
                <a:srgbClr val="002060"/>
              </a:solidFill>
            </a:endParaRPr>
          </a:p>
        </p:txBody>
      </p:sp>
      <p:sp>
        <p:nvSpPr>
          <p:cNvPr id="12" name="Content Placeholder 2"/>
          <p:cNvSpPr>
            <a:spLocks noGrp="1"/>
          </p:cNvSpPr>
          <p:nvPr>
            <p:ph idx="1"/>
          </p:nvPr>
        </p:nvSpPr>
        <p:spPr>
          <a:xfrm>
            <a:off x="644893" y="1541688"/>
            <a:ext cx="11315300" cy="4837018"/>
          </a:xfrm>
        </p:spPr>
        <p:txBody>
          <a:bodyPr>
            <a:noAutofit/>
          </a:bodyPr>
          <a:lstStyle/>
          <a:p>
            <a:pPr marL="0" indent="0">
              <a:lnSpc>
                <a:spcPct val="100000"/>
              </a:lnSpc>
              <a:spcBef>
                <a:spcPts val="0"/>
              </a:spcBef>
              <a:buNone/>
            </a:pPr>
            <a:r>
              <a:rPr lang="en-US" sz="1200" b="1" dirty="0">
                <a:solidFill>
                  <a:schemeClr val="tx1">
                    <a:lumMod val="50000"/>
                    <a:lumOff val="50000"/>
                  </a:schemeClr>
                </a:solidFill>
                <a:ea typeface="Sharp Sans Display No1 Book" pitchFamily="2" charset="77"/>
                <a:cs typeface="Sharp Sans Display No1 Book" pitchFamily="2" charset="77"/>
              </a:rPr>
              <a:t>The following conditions must be met to qualify for benefits: </a:t>
            </a:r>
            <a:r>
              <a:rPr lang="en-US" sz="1200" dirty="0">
                <a:solidFill>
                  <a:schemeClr val="tx1">
                    <a:lumMod val="50000"/>
                    <a:lumOff val="50000"/>
                  </a:schemeClr>
                </a:solidFill>
                <a:ea typeface="Sharp Sans Display No1 Book" pitchFamily="2" charset="77"/>
                <a:cs typeface="Sharp Sans Display No1 Book" pitchFamily="2" charset="77"/>
              </a:rPr>
              <a:t>• You are chronically ill. • The licensed health care practitioner must approve a plan of care in writing prescribing services that are to be provided to you. You must receive the services prescribed under the approved plan of care while this rider is in force. • At least once every 12 months following a prior certification of chronic illness, and for as long as you continue to be ill, the licensed health care practitioner: 1. Must again certify that your chronic illness is expected to continue for at least 90 days; and 2. Either approve a new plan of care, or reconfirm the existing plan of care in writing.</a:t>
            </a:r>
          </a:p>
          <a:p>
            <a:pPr marL="0" indent="0">
              <a:lnSpc>
                <a:spcPct val="100000"/>
              </a:lnSpc>
              <a:spcBef>
                <a:spcPts val="0"/>
              </a:spcBef>
              <a:buNone/>
            </a:pPr>
            <a:endParaRPr lang="en-US" sz="12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200" dirty="0">
                <a:solidFill>
                  <a:schemeClr val="tx1">
                    <a:lumMod val="50000"/>
                    <a:lumOff val="50000"/>
                  </a:schemeClr>
                </a:solidFill>
                <a:ea typeface="Sharp Sans Display No1 Book" pitchFamily="2" charset="77"/>
                <a:cs typeface="Sharp Sans Display No1 Book" pitchFamily="2" charset="77"/>
              </a:rPr>
              <a:t>Chronically ill or chronic illness means that you have been certified, within the preceding 12 months, by a licensed health care practitioner as: • being unable to perform without substantial assistance from another individual at least two activities of daily living for a period of at least 90 days as a result of loss of functional capacity; or • requiring substantial supervision to protect you from threats to health and safety caused by severe cognitive impairment</a:t>
            </a:r>
          </a:p>
          <a:p>
            <a:pPr marL="0" indent="0">
              <a:lnSpc>
                <a:spcPct val="100000"/>
              </a:lnSpc>
              <a:spcBef>
                <a:spcPts val="0"/>
              </a:spcBef>
              <a:buNone/>
            </a:pPr>
            <a:endParaRPr lang="en-US" sz="12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200" b="1" dirty="0">
                <a:solidFill>
                  <a:schemeClr val="tx1">
                    <a:lumMod val="50000"/>
                    <a:lumOff val="50000"/>
                  </a:schemeClr>
                </a:solidFill>
                <a:ea typeface="Sharp Sans Display No1 Book" pitchFamily="2" charset="77"/>
                <a:cs typeface="Sharp Sans Display No1 Book" pitchFamily="2" charset="77"/>
              </a:rPr>
              <a:t>This rider does not pay benefits for loss: </a:t>
            </a:r>
            <a:r>
              <a:rPr lang="en-US" sz="1200" dirty="0">
                <a:solidFill>
                  <a:schemeClr val="tx1">
                    <a:lumMod val="50000"/>
                    <a:lumOff val="50000"/>
                  </a:schemeClr>
                </a:solidFill>
                <a:ea typeface="Sharp Sans Display No1 Book" pitchFamily="2" charset="77"/>
                <a:cs typeface="Sharp Sans Display No1 Book" pitchFamily="2" charset="77"/>
              </a:rPr>
              <a:t>• Due to mental, psychoneurotic or personality disorders without clinically diagnosed organic disease. However, nervous or mental disorders which are caused by clinically diagnosed organic disease, such as Alzheimer’s Disease and related degenerative and dementing illnesses are covered. • Due to treatment or care received while outside the United States and its possessions. • Due to alcoholism or drug addiction, unless the addiction results from administration of drugs for treatment prescribed by a licensed health care practitioner. • In any facility contracted for or operated by the United States government when there is no cost to you. • In any facility for which no charge is made to you. • Due to illness, treatment or medical conditions arising out of: war or act of war (whether declared or undeclared); participation in a felony, riot or insurrection; service in the armed forces or units auxiliary thereto; or suicide, attempted suicide or intentionally self-inflicted Injury • Which does not satisfy all the conditions stated in the provision captioned conditions on eligibility for benefits.</a:t>
            </a:r>
          </a:p>
          <a:p>
            <a:pPr marL="0" indent="0">
              <a:lnSpc>
                <a:spcPct val="100000"/>
              </a:lnSpc>
              <a:spcBef>
                <a:spcPts val="0"/>
              </a:spcBef>
              <a:buNone/>
            </a:pPr>
            <a:endParaRPr lang="en-US" sz="12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200" b="1" dirty="0">
                <a:solidFill>
                  <a:schemeClr val="tx1">
                    <a:lumMod val="50000"/>
                    <a:lumOff val="50000"/>
                  </a:schemeClr>
                </a:solidFill>
                <a:ea typeface="Sharp Sans Display No1 Book" pitchFamily="2" charset="77"/>
                <a:cs typeface="Sharp Sans Display No1 Book" pitchFamily="2" charset="77"/>
              </a:rPr>
              <a:t>Premium: </a:t>
            </a:r>
            <a:r>
              <a:rPr lang="en-US" sz="1200" dirty="0">
                <a:solidFill>
                  <a:schemeClr val="tx1">
                    <a:lumMod val="50000"/>
                    <a:lumOff val="50000"/>
                  </a:schemeClr>
                </a:solidFill>
                <a:ea typeface="Sharp Sans Display No1 Book" pitchFamily="2" charset="77"/>
                <a:cs typeface="Sharp Sans Display No1 Book" pitchFamily="2" charset="77"/>
              </a:rPr>
              <a:t>We have the right to adjust the premium rates with notice to the department of insurance. Any increase in premium rates will be done on a class basis. Your maximum premium rate for this rider is shown on your schedule.</a:t>
            </a:r>
          </a:p>
          <a:p>
            <a:pPr marL="0" indent="0">
              <a:lnSpc>
                <a:spcPct val="100000"/>
              </a:lnSpc>
              <a:spcBef>
                <a:spcPts val="0"/>
              </a:spcBef>
              <a:buNone/>
            </a:pPr>
            <a:endParaRPr lang="en-US" sz="1200" dirty="0">
              <a:solidFill>
                <a:schemeClr val="tx1">
                  <a:lumMod val="50000"/>
                  <a:lumOff val="50000"/>
                </a:schemeClr>
              </a:solidFill>
              <a:ea typeface="Sharp Sans Display No1 Book" pitchFamily="2" charset="77"/>
              <a:cs typeface="Sharp Sans Display No1 Book" pitchFamily="2" charset="77"/>
            </a:endParaRPr>
          </a:p>
          <a:p>
            <a:pPr marL="0" indent="0">
              <a:lnSpc>
                <a:spcPct val="100000"/>
              </a:lnSpc>
              <a:spcBef>
                <a:spcPts val="0"/>
              </a:spcBef>
              <a:buNone/>
            </a:pPr>
            <a:r>
              <a:rPr lang="en-US" sz="1200" dirty="0">
                <a:solidFill>
                  <a:schemeClr val="tx1">
                    <a:lumMod val="50000"/>
                    <a:lumOff val="50000"/>
                  </a:schemeClr>
                </a:solidFill>
                <a:ea typeface="Sharp Sans Display No1 Book" pitchFamily="2" charset="77"/>
                <a:cs typeface="Sharp Sans Display No1 Book" pitchFamily="2" charset="77"/>
              </a:rPr>
              <a:t>This rider is intended to be a qualified long-term care insurance contract under Section 7702B(b) of the Internal Revenue Code. This is not a health insurance rider and is not subject to the minimum requirements of New York Law pertaining to long-term care insurance. This rider does not qualify for the New York Long-Term Care Partnership Program, and is not a Medicare Supplement Policy. This rider is intended to be a qualified long-term care insurance contract for federal tax law only. See Rider HH/LTC.205 (I) NY for exact terms, provisions, exclusions and limitations.</a:t>
            </a:r>
          </a:p>
        </p:txBody>
      </p:sp>
      <p:sp>
        <p:nvSpPr>
          <p:cNvPr id="3" name="Rectangle 2"/>
          <p:cNvSpPr/>
          <p:nvPr/>
        </p:nvSpPr>
        <p:spPr>
          <a:xfrm>
            <a:off x="644893" y="825019"/>
            <a:ext cx="9730030" cy="646331"/>
          </a:xfrm>
          <a:prstGeom prst="rect">
            <a:avLst/>
          </a:prstGeom>
        </p:spPr>
        <p:txBody>
          <a:bodyPr wrap="square">
            <a:spAutoFit/>
          </a:bodyPr>
          <a:lstStyle/>
          <a:p>
            <a:r>
              <a:rPr lang="en-US" sz="1200" dirty="0">
                <a:solidFill>
                  <a:schemeClr val="tx1">
                    <a:lumMod val="50000"/>
                    <a:lumOff val="50000"/>
                  </a:schemeClr>
                </a:solidFill>
                <a:ea typeface="Sharp Sans Display No1 Book" pitchFamily="2" charset="77"/>
                <a:cs typeface="Sharp Sans Display No1 Book" pitchFamily="2" charset="77"/>
              </a:rPr>
              <a:t>Provided the conditions for payment are met, and upon certification from a Licensed Health Care Practitioner, benefits are payable after you have received services while confined in a long-term care or assisted living facility or received home health care or adult day care services for 90 days, and benefits are payable retroactive to the first day of service. This 90-day period need not be continuous. It must, however, be entirely within one Benefit Period.</a:t>
            </a:r>
          </a:p>
        </p:txBody>
      </p:sp>
      <p:sp>
        <p:nvSpPr>
          <p:cNvPr id="4" name="Slide Number Placeholder 3">
            <a:extLst>
              <a:ext uri="{FF2B5EF4-FFF2-40B4-BE49-F238E27FC236}">
                <a16:creationId xmlns="" xmlns:a16="http://schemas.microsoft.com/office/drawing/2014/main" id="{E72B0561-98F4-4149-936D-77601BEEA3CA}"/>
              </a:ext>
            </a:extLst>
          </p:cNvPr>
          <p:cNvSpPr>
            <a:spLocks noGrp="1"/>
          </p:cNvSpPr>
          <p:nvPr>
            <p:ph type="sldNum" sz="quarter" idx="12"/>
          </p:nvPr>
        </p:nvSpPr>
        <p:spPr/>
        <p:txBody>
          <a:bodyPr/>
          <a:lstStyle/>
          <a:p>
            <a:r>
              <a:rPr lang="en-US"/>
              <a:t>[</a:t>
            </a:r>
            <a:fld id="{7AE4C957-3C63-4C7F-8F09-0C9817055DDE}" type="slidenum">
              <a:rPr lang="en-US" smtClean="0"/>
              <a:pPr/>
              <a:t>37</a:t>
            </a:fld>
            <a:r>
              <a:rPr lang="en-US"/>
              <a:t>]</a:t>
            </a:r>
            <a:endParaRPr lang="en-US" dirty="0"/>
          </a:p>
        </p:txBody>
      </p:sp>
    </p:spTree>
    <p:extLst>
      <p:ext uri="{BB962C8B-B14F-4D97-AF65-F5344CB8AC3E}">
        <p14:creationId xmlns:p14="http://schemas.microsoft.com/office/powerpoint/2010/main" val="1591000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44893" y="320681"/>
            <a:ext cx="9961345" cy="375385"/>
          </a:xfrm>
        </p:spPr>
        <p:txBody>
          <a:bodyPr>
            <a:normAutofit/>
          </a:bodyPr>
          <a:lstStyle/>
          <a:p>
            <a:r>
              <a:rPr lang="en-US" sz="1800" b="1" dirty="0" smtClean="0">
                <a:solidFill>
                  <a:srgbClr val="002060"/>
                </a:solidFill>
              </a:rPr>
              <a:t>Additional Disclosures  – Massachusetts </a:t>
            </a:r>
            <a:r>
              <a:rPr lang="en-US" sz="1800" b="1" dirty="0" smtClean="0">
                <a:solidFill>
                  <a:srgbClr val="002060"/>
                </a:solidFill>
              </a:rPr>
              <a:t>Policies</a:t>
            </a:r>
            <a:endParaRPr lang="en-US" sz="1800" b="1" dirty="0">
              <a:solidFill>
                <a:srgbClr val="002060"/>
              </a:solidFill>
            </a:endParaRPr>
          </a:p>
        </p:txBody>
      </p:sp>
      <p:sp>
        <p:nvSpPr>
          <p:cNvPr id="3" name="Rectangle 2"/>
          <p:cNvSpPr/>
          <p:nvPr/>
        </p:nvSpPr>
        <p:spPr>
          <a:xfrm>
            <a:off x="644893" y="825019"/>
            <a:ext cx="9730030" cy="2677656"/>
          </a:xfrm>
          <a:prstGeom prst="rect">
            <a:avLst/>
          </a:prstGeom>
        </p:spPr>
        <p:txBody>
          <a:bodyPr wrap="square">
            <a:spAutoFit/>
          </a:bodyPr>
          <a:lstStyle/>
          <a:p>
            <a:r>
              <a:rPr lang="en-US" sz="1200" dirty="0">
                <a:solidFill>
                  <a:schemeClr val="tx1">
                    <a:lumMod val="50000"/>
                    <a:lumOff val="50000"/>
                  </a:schemeClr>
                </a:solidFill>
                <a:ea typeface="Sharp Sans Display No1 Book" pitchFamily="2" charset="77"/>
                <a:cs typeface="Sharp Sans Display No1 Book" pitchFamily="2" charset="77"/>
              </a:rPr>
              <a:t>This is a brief description of benefits under IUL.205 and applicable riders HH/LTC.205 MA, BRR.205 MA, BXR.205 MA, ABR.205 (I) MA, ADB.205 MA, CT.205 </a:t>
            </a:r>
            <a:r>
              <a:rPr lang="en-US" sz="1200" dirty="0" smtClean="0">
                <a:solidFill>
                  <a:schemeClr val="tx1">
                    <a:lumMod val="50000"/>
                    <a:lumOff val="50000"/>
                  </a:schemeClr>
                </a:solidFill>
                <a:ea typeface="Sharp Sans Display No1 Book" pitchFamily="2" charset="77"/>
                <a:cs typeface="Sharp Sans Display No1 Book" pitchFamily="2" charset="77"/>
              </a:rPr>
              <a:t>MA, WP.205 </a:t>
            </a:r>
            <a:r>
              <a:rPr lang="en-US" sz="1200" dirty="0">
                <a:solidFill>
                  <a:schemeClr val="tx1">
                    <a:lumMod val="50000"/>
                    <a:lumOff val="50000"/>
                  </a:schemeClr>
                </a:solidFill>
                <a:ea typeface="Sharp Sans Display No1 Book" pitchFamily="2" charset="77"/>
                <a:cs typeface="Sharp Sans Display No1 Book" pitchFamily="2" charset="77"/>
              </a:rPr>
              <a:t>MA and LW.205 MA. This policy contains a provision that guarantees against lapse for a period of 5 or 10 years, depending on the plan, as long as </a:t>
            </a:r>
            <a:r>
              <a:rPr lang="en-US" sz="1200" dirty="0" smtClean="0">
                <a:solidFill>
                  <a:schemeClr val="tx1">
                    <a:lumMod val="50000"/>
                    <a:lumOff val="50000"/>
                  </a:schemeClr>
                </a:solidFill>
                <a:ea typeface="Sharp Sans Display No1 Book" pitchFamily="2" charset="77"/>
                <a:cs typeface="Sharp Sans Display No1 Book" pitchFamily="2" charset="77"/>
              </a:rPr>
              <a:t>premiums are </a:t>
            </a:r>
            <a:r>
              <a:rPr lang="en-US" sz="1200" dirty="0">
                <a:solidFill>
                  <a:schemeClr val="tx1">
                    <a:lumMod val="50000"/>
                    <a:lumOff val="50000"/>
                  </a:schemeClr>
                </a:solidFill>
                <a:ea typeface="Sharp Sans Display No1 Book" pitchFamily="2" charset="77"/>
                <a:cs typeface="Sharp Sans Display No1 Book" pitchFamily="2" charset="77"/>
              </a:rPr>
              <a:t>paid as planned. If you make changes during this period, or pay only the minimum amount, your cash value may not accumulate, or your death benefit </a:t>
            </a:r>
            <a:r>
              <a:rPr lang="en-US" sz="1200" dirty="0" smtClean="0">
                <a:solidFill>
                  <a:schemeClr val="tx1">
                    <a:lumMod val="50000"/>
                    <a:lumOff val="50000"/>
                  </a:schemeClr>
                </a:solidFill>
                <a:ea typeface="Sharp Sans Display No1 Book" pitchFamily="2" charset="77"/>
                <a:cs typeface="Sharp Sans Display No1 Book" pitchFamily="2" charset="77"/>
              </a:rPr>
              <a:t>may reduce</a:t>
            </a:r>
            <a:r>
              <a:rPr lang="en-US" sz="1200" dirty="0">
                <a:solidFill>
                  <a:schemeClr val="tx1">
                    <a:lumMod val="50000"/>
                    <a:lumOff val="50000"/>
                  </a:schemeClr>
                </a:solidFill>
                <a:ea typeface="Sharp Sans Display No1 Book" pitchFamily="2" charset="77"/>
                <a:cs typeface="Sharp Sans Display No1 Book" pitchFamily="2" charset="77"/>
              </a:rPr>
              <a:t>. If there is negative cash value at the end of your no-lapse period, you must make up the premium to establish positive cash value. You may need to pay </a:t>
            </a:r>
            <a:r>
              <a:rPr lang="en-US" sz="1200" dirty="0" smtClean="0">
                <a:solidFill>
                  <a:schemeClr val="tx1">
                    <a:lumMod val="50000"/>
                    <a:lumOff val="50000"/>
                  </a:schemeClr>
                </a:solidFill>
                <a:ea typeface="Sharp Sans Display No1 Book" pitchFamily="2" charset="77"/>
                <a:cs typeface="Sharp Sans Display No1 Book" pitchFamily="2" charset="77"/>
              </a:rPr>
              <a:t>more premium </a:t>
            </a:r>
            <a:r>
              <a:rPr lang="en-US" sz="1200" dirty="0">
                <a:solidFill>
                  <a:schemeClr val="tx1">
                    <a:lumMod val="50000"/>
                    <a:lumOff val="50000"/>
                  </a:schemeClr>
                </a:solidFill>
                <a:ea typeface="Sharp Sans Display No1 Book" pitchFamily="2" charset="77"/>
                <a:cs typeface="Sharp Sans Display No1 Book" pitchFamily="2" charset="77"/>
              </a:rPr>
              <a:t>to maintain your policy than the rate you paid to keep the no-lapse guarantee, or coverage may </a:t>
            </a:r>
            <a:r>
              <a:rPr lang="en-US" sz="1200" dirty="0" smtClean="0">
                <a:solidFill>
                  <a:schemeClr val="tx1">
                    <a:lumMod val="50000"/>
                    <a:lumOff val="50000"/>
                  </a:schemeClr>
                </a:solidFill>
                <a:ea typeface="Sharp Sans Display No1 Book" pitchFamily="2" charset="77"/>
                <a:cs typeface="Sharp Sans Display No1 Book" pitchFamily="2" charset="77"/>
              </a:rPr>
              <a:t>end before </a:t>
            </a:r>
            <a:r>
              <a:rPr lang="en-US" sz="1200" dirty="0">
                <a:solidFill>
                  <a:schemeClr val="tx1">
                    <a:lumMod val="50000"/>
                    <a:lumOff val="50000"/>
                  </a:schemeClr>
                </a:solidFill>
                <a:ea typeface="Sharp Sans Display No1 Book" pitchFamily="2" charset="77"/>
                <a:cs typeface="Sharp Sans Display No1 Book" pitchFamily="2" charset="77"/>
              </a:rPr>
              <a:t>age 100. An illustration will be delivered </a:t>
            </a:r>
            <a:r>
              <a:rPr lang="en-US" sz="1200" dirty="0" smtClean="0">
                <a:solidFill>
                  <a:schemeClr val="tx1">
                    <a:lumMod val="50000"/>
                    <a:lumOff val="50000"/>
                  </a:schemeClr>
                </a:solidFill>
                <a:ea typeface="Sharp Sans Display No1 Book" pitchFamily="2" charset="77"/>
                <a:cs typeface="Sharp Sans Display No1 Book" pitchFamily="2" charset="77"/>
              </a:rPr>
              <a:t>with your </a:t>
            </a:r>
            <a:r>
              <a:rPr lang="en-US" sz="1200" dirty="0">
                <a:solidFill>
                  <a:schemeClr val="tx1">
                    <a:lumMod val="50000"/>
                    <a:lumOff val="50000"/>
                  </a:schemeClr>
                </a:solidFill>
                <a:ea typeface="Sharp Sans Display No1 Book" pitchFamily="2" charset="77"/>
                <a:cs typeface="Sharp Sans Display No1 Book" pitchFamily="2" charset="77"/>
              </a:rPr>
              <a:t>policy. For costs and coverage detail, including exclusions, reductions, limitations and terms, see your agent or write the company. Underwriting conditions </a:t>
            </a:r>
            <a:r>
              <a:rPr lang="en-US" sz="1200" dirty="0" smtClean="0">
                <a:solidFill>
                  <a:schemeClr val="tx1">
                    <a:lumMod val="50000"/>
                    <a:lumOff val="50000"/>
                  </a:schemeClr>
                </a:solidFill>
                <a:ea typeface="Sharp Sans Display No1 Book" pitchFamily="2" charset="77"/>
                <a:cs typeface="Sharp Sans Display No1 Book" pitchFamily="2" charset="77"/>
              </a:rPr>
              <a:t>may vary</a:t>
            </a:r>
            <a:r>
              <a:rPr lang="en-US" sz="1200" dirty="0">
                <a:solidFill>
                  <a:schemeClr val="tx1">
                    <a:lumMod val="50000"/>
                    <a:lumOff val="50000"/>
                  </a:schemeClr>
                </a:solidFill>
                <a:ea typeface="Sharp Sans Display No1 Book" pitchFamily="2" charset="77"/>
                <a:cs typeface="Sharp Sans Display No1 Book" pitchFamily="2" charset="77"/>
              </a:rPr>
              <a:t>, and determine eligibility for the offer of insurance</a:t>
            </a:r>
            <a:r>
              <a:rPr lang="en-US" sz="1200" dirty="0" smtClean="0">
                <a:solidFill>
                  <a:schemeClr val="tx1">
                    <a:lumMod val="50000"/>
                    <a:lumOff val="50000"/>
                  </a:schemeClr>
                </a:solidFill>
                <a:ea typeface="Sharp Sans Display No1 Book" pitchFamily="2" charset="77"/>
                <a:cs typeface="Sharp Sans Display No1 Book" pitchFamily="2" charset="77"/>
              </a:rPr>
              <a:t>.</a:t>
            </a:r>
          </a:p>
          <a:p>
            <a:endParaRPr lang="en-US" sz="1200" dirty="0">
              <a:solidFill>
                <a:schemeClr val="tx1">
                  <a:lumMod val="50000"/>
                  <a:lumOff val="50000"/>
                </a:schemeClr>
              </a:solidFill>
              <a:ea typeface="Sharp Sans Display No1 Book" pitchFamily="2" charset="77"/>
              <a:cs typeface="Sharp Sans Display No1 Book" pitchFamily="2" charset="77"/>
            </a:endParaRPr>
          </a:p>
          <a:p>
            <a:r>
              <a:rPr lang="en-US" sz="1200" dirty="0">
                <a:solidFill>
                  <a:schemeClr val="tx1">
                    <a:lumMod val="50000"/>
                    <a:lumOff val="50000"/>
                  </a:schemeClr>
                </a:solidFill>
                <a:ea typeface="Sharp Sans Display No1 Book" pitchFamily="2" charset="77"/>
                <a:cs typeface="Sharp Sans Display No1 Book" pitchFamily="2" charset="77"/>
              </a:rPr>
              <a:t>The Accelerated Death Benefit is an acceleration of the death </a:t>
            </a:r>
            <a:r>
              <a:rPr lang="en-US" sz="1200" dirty="0" smtClean="0">
                <a:solidFill>
                  <a:schemeClr val="tx1">
                    <a:lumMod val="50000"/>
                    <a:lumOff val="50000"/>
                  </a:schemeClr>
                </a:solidFill>
                <a:ea typeface="Sharp Sans Display No1 Book" pitchFamily="2" charset="77"/>
                <a:cs typeface="Sharp Sans Display No1 Book" pitchFamily="2" charset="77"/>
              </a:rPr>
              <a:t>benefit and </a:t>
            </a:r>
            <a:r>
              <a:rPr lang="en-US" sz="1200" dirty="0">
                <a:solidFill>
                  <a:schemeClr val="tx1">
                    <a:lumMod val="50000"/>
                    <a:lumOff val="50000"/>
                  </a:schemeClr>
                </a:solidFill>
                <a:ea typeface="Sharp Sans Display No1 Book" pitchFamily="2" charset="77"/>
                <a:cs typeface="Sharp Sans Display No1 Book" pitchFamily="2" charset="77"/>
              </a:rPr>
              <a:t>is not Long-Term Care Insurance. It begins to pay after 90 days </a:t>
            </a:r>
            <a:r>
              <a:rPr lang="en-US" sz="1200" dirty="0" smtClean="0">
                <a:solidFill>
                  <a:schemeClr val="tx1">
                    <a:lumMod val="50000"/>
                    <a:lumOff val="50000"/>
                  </a:schemeClr>
                </a:solidFill>
                <a:ea typeface="Sharp Sans Display No1 Book" pitchFamily="2" charset="77"/>
                <a:cs typeface="Sharp Sans Display No1 Book" pitchFamily="2" charset="77"/>
              </a:rPr>
              <a:t>of confinement </a:t>
            </a:r>
            <a:r>
              <a:rPr lang="en-US" sz="1200" dirty="0">
                <a:solidFill>
                  <a:schemeClr val="tx1">
                    <a:lumMod val="50000"/>
                    <a:lumOff val="50000"/>
                  </a:schemeClr>
                </a:solidFill>
                <a:ea typeface="Sharp Sans Display No1 Book" pitchFamily="2" charset="77"/>
                <a:cs typeface="Sharp Sans Display No1 Book" pitchFamily="2" charset="77"/>
              </a:rPr>
              <a:t>or services, and to qualify you must meet conditions </a:t>
            </a:r>
            <a:r>
              <a:rPr lang="en-US" sz="1200" dirty="0" smtClean="0">
                <a:solidFill>
                  <a:schemeClr val="tx1">
                    <a:lumMod val="50000"/>
                    <a:lumOff val="50000"/>
                  </a:schemeClr>
                </a:solidFill>
                <a:ea typeface="Sharp Sans Display No1 Book" pitchFamily="2" charset="77"/>
                <a:cs typeface="Sharp Sans Display No1 Book" pitchFamily="2" charset="77"/>
              </a:rPr>
              <a:t>of eligibility </a:t>
            </a:r>
            <a:r>
              <a:rPr lang="en-US" sz="1200" dirty="0">
                <a:solidFill>
                  <a:schemeClr val="tx1">
                    <a:lumMod val="50000"/>
                    <a:lumOff val="50000"/>
                  </a:schemeClr>
                </a:solidFill>
                <a:ea typeface="Sharp Sans Display No1 Book" pitchFamily="2" charset="77"/>
                <a:cs typeface="Sharp Sans Display No1 Book" pitchFamily="2" charset="77"/>
              </a:rPr>
              <a:t>for benefits. Your policy will contain complete details.</a:t>
            </a:r>
            <a:endParaRPr lang="en-US" sz="1200" dirty="0" smtClean="0">
              <a:solidFill>
                <a:schemeClr val="tx1">
                  <a:lumMod val="50000"/>
                  <a:lumOff val="50000"/>
                </a:schemeClr>
              </a:solidFill>
              <a:ea typeface="Sharp Sans Display No1 Book" pitchFamily="2" charset="77"/>
              <a:cs typeface="Sharp Sans Display No1 Book" pitchFamily="2" charset="77"/>
            </a:endParaRPr>
          </a:p>
          <a:p>
            <a:endParaRPr lang="en-US" sz="1200" dirty="0">
              <a:solidFill>
                <a:schemeClr val="tx1">
                  <a:lumMod val="50000"/>
                  <a:lumOff val="50000"/>
                </a:schemeClr>
              </a:solidFill>
              <a:ea typeface="Sharp Sans Display No1 Book" pitchFamily="2" charset="77"/>
              <a:cs typeface="Sharp Sans Display No1 Book" pitchFamily="2" charset="77"/>
            </a:endParaRPr>
          </a:p>
          <a:p>
            <a:r>
              <a:rPr lang="en-US" sz="1200" dirty="0">
                <a:solidFill>
                  <a:schemeClr val="tx1">
                    <a:lumMod val="50000"/>
                    <a:lumOff val="50000"/>
                  </a:schemeClr>
                </a:solidFill>
                <a:ea typeface="Sharp Sans Display No1 Book" pitchFamily="2" charset="77"/>
                <a:cs typeface="Sharp Sans Display No1 Book" pitchFamily="2" charset="77"/>
              </a:rPr>
              <a:t>Benefit for terminal illness is form ABR.205 (I) MA</a:t>
            </a:r>
            <a:r>
              <a:rPr lang="en-US" sz="1200" dirty="0" smtClean="0">
                <a:solidFill>
                  <a:schemeClr val="tx1">
                    <a:lumMod val="50000"/>
                    <a:lumOff val="50000"/>
                  </a:schemeClr>
                </a:solidFill>
                <a:ea typeface="Sharp Sans Display No1 Book" pitchFamily="2" charset="77"/>
                <a:cs typeface="Sharp Sans Display No1 Book" pitchFamily="2" charset="77"/>
              </a:rPr>
              <a:t>.</a:t>
            </a:r>
          </a:p>
          <a:p>
            <a:endParaRPr lang="en-US" sz="1200" dirty="0">
              <a:solidFill>
                <a:schemeClr val="tx1">
                  <a:lumMod val="50000"/>
                  <a:lumOff val="50000"/>
                </a:schemeClr>
              </a:solidFill>
              <a:ea typeface="Sharp Sans Display No1 Book" pitchFamily="2" charset="77"/>
              <a:cs typeface="Sharp Sans Display No1 Book" pitchFamily="2" charset="77"/>
            </a:endParaRPr>
          </a:p>
          <a:p>
            <a:r>
              <a:rPr lang="en-US" sz="1200" dirty="0">
                <a:solidFill>
                  <a:schemeClr val="tx1">
                    <a:lumMod val="50000"/>
                    <a:lumOff val="50000"/>
                  </a:schemeClr>
                </a:solidFill>
                <a:ea typeface="Sharp Sans Display No1 Book" pitchFamily="2" charset="77"/>
                <a:cs typeface="Sharp Sans Display No1 Book" pitchFamily="2" charset="77"/>
              </a:rPr>
              <a:t>For exclusions and limitations that may apply, visit www.trustmarksolutions.com/disclosures/UL/ (A112-2216-UL). </a:t>
            </a:r>
          </a:p>
        </p:txBody>
      </p:sp>
      <p:sp>
        <p:nvSpPr>
          <p:cNvPr id="4" name="Slide Number Placeholder 3">
            <a:extLst>
              <a:ext uri="{FF2B5EF4-FFF2-40B4-BE49-F238E27FC236}">
                <a16:creationId xmlns="" xmlns:a16="http://schemas.microsoft.com/office/drawing/2014/main" id="{E72B0561-98F4-4149-936D-77601BEEA3CA}"/>
              </a:ext>
            </a:extLst>
          </p:cNvPr>
          <p:cNvSpPr>
            <a:spLocks noGrp="1"/>
          </p:cNvSpPr>
          <p:nvPr>
            <p:ph type="sldNum" sz="quarter" idx="12"/>
          </p:nvPr>
        </p:nvSpPr>
        <p:spPr/>
        <p:txBody>
          <a:bodyPr/>
          <a:lstStyle/>
          <a:p>
            <a:r>
              <a:rPr lang="en-US"/>
              <a:t>[</a:t>
            </a:r>
            <a:fld id="{7AE4C957-3C63-4C7F-8F09-0C9817055DDE}" type="slidenum">
              <a:rPr lang="en-US" smtClean="0"/>
              <a:pPr/>
              <a:t>38</a:t>
            </a:fld>
            <a:r>
              <a:rPr lang="en-US"/>
              <a:t>]</a:t>
            </a:r>
            <a:endParaRPr lang="en-US" dirty="0"/>
          </a:p>
        </p:txBody>
      </p:sp>
    </p:spTree>
    <p:extLst>
      <p:ext uri="{BB962C8B-B14F-4D97-AF65-F5344CB8AC3E}">
        <p14:creationId xmlns:p14="http://schemas.microsoft.com/office/powerpoint/2010/main" val="880783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818949" y="2640774"/>
            <a:ext cx="10981623" cy="2776333"/>
          </a:xfrm>
        </p:spPr>
        <p:txBody>
          <a:bodyPr>
            <a:noAutofit/>
          </a:bodyPr>
          <a:lstStyle/>
          <a:p>
            <a:pPr marL="0" indent="0" algn="ctr">
              <a:buNone/>
            </a:pPr>
            <a:endParaRPr lang="en-US" sz="1400" i="1" dirty="0"/>
          </a:p>
          <a:p>
            <a:pPr marL="0" indent="0" algn="ctr">
              <a:buNone/>
            </a:pPr>
            <a:endParaRPr lang="en-US" sz="1400" i="1" dirty="0"/>
          </a:p>
          <a:p>
            <a:pPr marL="0" indent="0" algn="ctr">
              <a:buNone/>
            </a:pPr>
            <a:r>
              <a:rPr lang="en-US" sz="1400" i="1" dirty="0"/>
              <a:t>Universal Life and Universal </a:t>
            </a:r>
            <a:r>
              <a:rPr lang="en-US" sz="1400" i="1" dirty="0" err="1" smtClean="0"/>
              <a:t>LifeEvents</a:t>
            </a:r>
            <a:r>
              <a:rPr lang="en-US" sz="1400" spc="-50" baseline="24000" dirty="0" smtClean="0"/>
              <a:t>®</a:t>
            </a:r>
            <a:r>
              <a:rPr lang="en-US" sz="1400" i="1" dirty="0" smtClean="0"/>
              <a:t> </a:t>
            </a:r>
            <a:r>
              <a:rPr lang="en-US" sz="1400" i="1" dirty="0"/>
              <a:t>insurance underwritten by Trustmark Insurance Company, Lake Forest, Illinois.</a:t>
            </a:r>
          </a:p>
          <a:p>
            <a:pPr marL="0" indent="0" algn="ctr">
              <a:buNone/>
            </a:pPr>
            <a:r>
              <a:rPr lang="en-US" sz="1400" i="1" dirty="0"/>
              <a:t>In New York, Universal Life and Universal </a:t>
            </a:r>
            <a:r>
              <a:rPr lang="en-US" sz="1400" i="1" dirty="0" err="1" smtClean="0"/>
              <a:t>LifeEvents</a:t>
            </a:r>
            <a:r>
              <a:rPr lang="en-US" sz="1400" spc="-50" baseline="24000" dirty="0" smtClean="0"/>
              <a:t>®</a:t>
            </a:r>
            <a:r>
              <a:rPr lang="en-US" sz="1400" i="1" dirty="0" smtClean="0"/>
              <a:t> </a:t>
            </a:r>
            <a:r>
              <a:rPr lang="en-US" sz="1400" i="1" dirty="0"/>
              <a:t>insurance underwritten by Trustmark Life Insurance Company of New York, Albany, New York.</a:t>
            </a:r>
          </a:p>
          <a:p>
            <a:pPr marL="0" indent="0" algn="ctr">
              <a:buNone/>
            </a:pPr>
            <a:r>
              <a:rPr lang="en-US" sz="1400" i="1" dirty="0"/>
              <a:t>This provides a brief description of your benefits under GUL.205/IUL.205 and applicable riders HH/LTC.205, BRR.205, BXR.205, ABR.205, ADB.205, CT.205 and WP.205. Benefits, definitions, exclusions, form numbers and limitations may vary by state. This policy contains a provision that guarantees against lapse for a period of 10 years (15 years for Universal </a:t>
            </a:r>
            <a:r>
              <a:rPr lang="en-US" sz="1400" i="1" dirty="0" err="1"/>
              <a:t>LifeEvents</a:t>
            </a:r>
            <a:r>
              <a:rPr lang="en-US" sz="1400" i="1" dirty="0"/>
              <a:t>; 14 years in OR for standard Universal Life without a long-term care benefit) as long as premiums are paid as planned. If you make changes to your coverage during this period, or pay only the minimum premium, you may prevent cash value accumulation or reduce your death benefit amount. If there is negative cash value at the end of the no-lapse period, you must pay enough premium to establish positive cash value. You may also need to maintain your policy with a higher premium than the one you paid to satisfy the no-lapse guarantee or coverage may expire prior to age 100 even if the premium shown is paid as scheduled. A policy illustration will be delivered with your policy. </a:t>
            </a:r>
            <a:r>
              <a:rPr lang="en-US" sz="1400" i="1" dirty="0" smtClean="0"/>
              <a:t>Your policy will contain </a:t>
            </a:r>
            <a:r>
              <a:rPr lang="en-US" sz="1400" i="1" dirty="0"/>
              <a:t>complete information. For costs and further details of the coverage, including exclusions, any reductions or limitations and terms under which the policy may be continued in force, see your agent or write to the company. For exclusions and limitations that may apply, visit www.trustmarksolutions.com/disclosures/UL/ (A112-2216-UL). In California, review “A Consumer’s Guide to Long-term Care from the Department of Aging” at: http://www.aging.ca.gov/aboutcda/publications/Taking_Care_of_Tomorrow_English/.</a:t>
            </a:r>
          </a:p>
        </p:txBody>
      </p:sp>
      <p:sp>
        <p:nvSpPr>
          <p:cNvPr id="5" name="Text Placeholder 4"/>
          <p:cNvSpPr>
            <a:spLocks noGrp="1"/>
          </p:cNvSpPr>
          <p:nvPr>
            <p:ph type="body" sz="quarter" idx="13"/>
          </p:nvPr>
        </p:nvSpPr>
        <p:spPr/>
        <p:txBody>
          <a:bodyPr/>
          <a:lstStyle/>
          <a:p>
            <a:r>
              <a:rPr lang="en-US" dirty="0"/>
              <a:t> </a:t>
            </a:r>
          </a:p>
        </p:txBody>
      </p:sp>
      <p:sp>
        <p:nvSpPr>
          <p:cNvPr id="9" name="Title 1"/>
          <p:cNvSpPr txBox="1">
            <a:spLocks/>
          </p:cNvSpPr>
          <p:nvPr/>
        </p:nvSpPr>
        <p:spPr>
          <a:xfrm>
            <a:off x="1262571" y="-192641"/>
            <a:ext cx="5219700" cy="3867992"/>
          </a:xfrm>
          <a:prstGeom prst="rect">
            <a:avLst/>
          </a:prstGeom>
          <a:effectLst>
            <a:outerShdw blurRad="50800" dist="38100" dir="8100000" algn="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solidFill>
                  <a:srgbClr val="002060"/>
                </a:solidFill>
              </a:rPr>
              <a:t>Any</a:t>
            </a:r>
          </a:p>
          <a:p>
            <a:pPr algn="ctr"/>
            <a:r>
              <a:rPr lang="en-US" sz="7200" b="1" dirty="0">
                <a:solidFill>
                  <a:srgbClr val="002060"/>
                </a:solidFill>
              </a:rPr>
              <a:t>questions?</a:t>
            </a:r>
          </a:p>
        </p:txBody>
      </p:sp>
      <p:pic>
        <p:nvPicPr>
          <p:cNvPr id="11" name="Picture 10">
            <a:extLst>
              <a:ext uri="{FF2B5EF4-FFF2-40B4-BE49-F238E27FC236}">
                <a16:creationId xmlns="" xmlns:a16="http://schemas.microsoft.com/office/drawing/2014/main" id="{6201B614-C052-FE44-ADDE-3836E020AD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1519" y="178574"/>
            <a:ext cx="2603744" cy="3111296"/>
          </a:xfrm>
          <a:prstGeom prst="rect">
            <a:avLst/>
          </a:prstGeom>
        </p:spPr>
      </p:pic>
      <p:sp>
        <p:nvSpPr>
          <p:cNvPr id="8" name="Content Placeholder 2"/>
          <p:cNvSpPr txBox="1">
            <a:spLocks/>
          </p:cNvSpPr>
          <p:nvPr/>
        </p:nvSpPr>
        <p:spPr>
          <a:xfrm>
            <a:off x="10732999" y="5917746"/>
            <a:ext cx="1241602" cy="310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t>A112-2325</a:t>
            </a:r>
          </a:p>
        </p:txBody>
      </p:sp>
      <p:sp>
        <p:nvSpPr>
          <p:cNvPr id="6" name="Slide Number Placeholder 5">
            <a:extLst>
              <a:ext uri="{FF2B5EF4-FFF2-40B4-BE49-F238E27FC236}">
                <a16:creationId xmlns="" xmlns:a16="http://schemas.microsoft.com/office/drawing/2014/main" id="{F680F188-2F6E-F546-B62E-5A547E9E3898}"/>
              </a:ext>
            </a:extLst>
          </p:cNvPr>
          <p:cNvSpPr>
            <a:spLocks noGrp="1"/>
          </p:cNvSpPr>
          <p:nvPr>
            <p:ph type="sldNum" sz="quarter" idx="12"/>
          </p:nvPr>
        </p:nvSpPr>
        <p:spPr>
          <a:xfrm>
            <a:off x="9216236" y="6320725"/>
            <a:ext cx="2743200" cy="365125"/>
          </a:xfrm>
        </p:spPr>
        <p:txBody>
          <a:bodyPr/>
          <a:lstStyle/>
          <a:p>
            <a:r>
              <a:rPr lang="en-US" sz="1400" dirty="0" smtClean="0">
                <a:solidFill>
                  <a:schemeClr val="tx1"/>
                </a:solidFill>
              </a:rPr>
              <a:t>[</a:t>
            </a:r>
            <a:fld id="{7AE4C957-3C63-4C7F-8F09-0C9817055DDE}" type="slidenum">
              <a:rPr lang="en-US" sz="1400" smtClean="0">
                <a:solidFill>
                  <a:schemeClr val="tx1"/>
                </a:solidFill>
              </a:rPr>
              <a:pPr/>
              <a:t>39</a:t>
            </a:fld>
            <a:r>
              <a:rPr lang="en-US" sz="1400" dirty="0" smtClean="0">
                <a:solidFill>
                  <a:schemeClr val="tx1"/>
                </a:solidFill>
              </a:rPr>
              <a:t>]</a:t>
            </a:r>
            <a:endParaRPr lang="en-US" sz="1400" dirty="0">
              <a:solidFill>
                <a:schemeClr val="tx1"/>
              </a:solidFill>
            </a:endParaRPr>
          </a:p>
        </p:txBody>
      </p:sp>
    </p:spTree>
    <p:extLst>
      <p:ext uri="{BB962C8B-B14F-4D97-AF65-F5344CB8AC3E}">
        <p14:creationId xmlns:p14="http://schemas.microsoft.com/office/powerpoint/2010/main" val="3550050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37866" y="3166154"/>
            <a:ext cx="8354134" cy="1396133"/>
          </a:xfrm>
        </p:spPr>
        <p:txBody>
          <a:bodyPr>
            <a:normAutofit fontScale="90000"/>
          </a:bodyPr>
          <a:lstStyle/>
          <a:p>
            <a:r>
              <a:rPr lang="en-US" dirty="0"/>
              <a:t>Trustmark Universal Life Insurance</a:t>
            </a:r>
            <a:br>
              <a:rPr lang="en-US" dirty="0"/>
            </a:br>
            <a:r>
              <a:rPr lang="en-US" dirty="0"/>
              <a:t>with Accelerated Death Benefit for Chronic Illness</a:t>
            </a:r>
            <a:br>
              <a:rPr lang="en-US" dirty="0"/>
            </a:br>
            <a:r>
              <a:rPr lang="en-US" dirty="0"/>
              <a:t>	</a:t>
            </a:r>
            <a:r>
              <a:rPr lang="en-US" sz="3100" dirty="0"/>
              <a:t>Can help pay for qualified long-term care services</a:t>
            </a:r>
          </a:p>
        </p:txBody>
      </p:sp>
      <p:sp>
        <p:nvSpPr>
          <p:cNvPr id="2" name="Rectangle 1"/>
          <p:cNvSpPr/>
          <p:nvPr/>
        </p:nvSpPr>
        <p:spPr>
          <a:xfrm>
            <a:off x="566586" y="423642"/>
            <a:ext cx="6542560" cy="646331"/>
          </a:xfrm>
          <a:prstGeom prst="rect">
            <a:avLst/>
          </a:prstGeom>
        </p:spPr>
        <p:txBody>
          <a:bodyPr wrap="none">
            <a:spAutoFit/>
          </a:bodyPr>
          <a:lstStyle/>
          <a:p>
            <a:r>
              <a:rPr lang="en-US" sz="3600" dirty="0">
                <a:solidFill>
                  <a:schemeClr val="bg1"/>
                </a:solidFill>
                <a:latin typeface="+mj-lt"/>
              </a:rPr>
              <a:t>Introducing your special benefits…</a:t>
            </a:r>
          </a:p>
        </p:txBody>
      </p:sp>
      <p:sp>
        <p:nvSpPr>
          <p:cNvPr id="9" name="Title 5"/>
          <p:cNvSpPr txBox="1">
            <a:spLocks/>
          </p:cNvSpPr>
          <p:nvPr/>
        </p:nvSpPr>
        <p:spPr>
          <a:xfrm>
            <a:off x="5759655" y="4104476"/>
            <a:ext cx="8354134" cy="927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2000" i="1" dirty="0"/>
              <a:t>Two important coverages in one to help protect you for life.</a:t>
            </a:r>
          </a:p>
        </p:txBody>
      </p:sp>
      <p:sp>
        <p:nvSpPr>
          <p:cNvPr id="7" name="Title 5"/>
          <p:cNvSpPr txBox="1">
            <a:spLocks/>
          </p:cNvSpPr>
          <p:nvPr/>
        </p:nvSpPr>
        <p:spPr>
          <a:xfrm>
            <a:off x="3837866" y="2189533"/>
            <a:ext cx="8354134" cy="927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2000" i="1" dirty="0"/>
              <a:t>In Massachusetts:</a:t>
            </a:r>
          </a:p>
        </p:txBody>
      </p:sp>
      <p:sp>
        <p:nvSpPr>
          <p:cNvPr id="8" name="Title 5"/>
          <p:cNvSpPr txBox="1">
            <a:spLocks/>
          </p:cNvSpPr>
          <p:nvPr/>
        </p:nvSpPr>
        <p:spPr>
          <a:xfrm>
            <a:off x="6266326" y="5596779"/>
            <a:ext cx="5740143" cy="685800"/>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dirty="0">
                <a:solidFill>
                  <a:schemeClr val="accent1">
                    <a:lumMod val="50000"/>
                  </a:schemeClr>
                </a:solidFill>
              </a:rPr>
              <a:t>Trustmark Insurance Company</a:t>
            </a:r>
            <a:endParaRPr lang="en-US" sz="3100" dirty="0">
              <a:solidFill>
                <a:schemeClr val="accent1">
                  <a:lumMod val="50000"/>
                </a:schemeClr>
              </a:solidFill>
            </a:endParaRPr>
          </a:p>
        </p:txBody>
      </p:sp>
      <p:sp>
        <p:nvSpPr>
          <p:cNvPr id="11" name="Slide Number Placeholder 3">
            <a:extLst>
              <a:ext uri="{FF2B5EF4-FFF2-40B4-BE49-F238E27FC236}">
                <a16:creationId xmlns="" xmlns:a16="http://schemas.microsoft.com/office/drawing/2014/main" id="{CF1086D3-7044-824F-BE23-F14001903491}"/>
              </a:ext>
            </a:extLst>
          </p:cNvPr>
          <p:cNvSpPr txBox="1">
            <a:spLocks/>
          </p:cNvSpPr>
          <p:nvPr/>
        </p:nvSpPr>
        <p:spPr>
          <a:xfrm>
            <a:off x="9849695" y="6463161"/>
            <a:ext cx="23932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1400" dirty="0"/>
              <a:t>[</a:t>
            </a:r>
            <a:fld id="{7AE4C957-3C63-4C7F-8F09-0C9817055DDE}" type="slidenum">
              <a:rPr lang="en-US" sz="1400" smtClean="0"/>
              <a:pPr/>
              <a:t>4</a:t>
            </a:fld>
            <a:r>
              <a:rPr lang="en-US" sz="1400" dirty="0"/>
              <a:t>]</a:t>
            </a:r>
          </a:p>
        </p:txBody>
      </p:sp>
      <p:sp>
        <p:nvSpPr>
          <p:cNvPr id="12" name="Content Placeholder 2">
            <a:extLst>
              <a:ext uri="{FF2B5EF4-FFF2-40B4-BE49-F238E27FC236}">
                <a16:creationId xmlns="" xmlns:a16="http://schemas.microsoft.com/office/drawing/2014/main" id="{B53AB49E-17EA-8945-87B3-125843FD9AEF}"/>
              </a:ext>
            </a:extLst>
          </p:cNvPr>
          <p:cNvSpPr txBox="1">
            <a:spLocks/>
          </p:cNvSpPr>
          <p:nvPr/>
        </p:nvSpPr>
        <p:spPr>
          <a:xfrm>
            <a:off x="4327845" y="6463161"/>
            <a:ext cx="5562601" cy="2811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i="1" dirty="0"/>
              <a:t>Trustmark® is a registered trademark of Trustmark Insurance Company.</a:t>
            </a:r>
          </a:p>
        </p:txBody>
      </p:sp>
    </p:spTree>
    <p:extLst>
      <p:ext uri="{BB962C8B-B14F-4D97-AF65-F5344CB8AC3E}">
        <p14:creationId xmlns:p14="http://schemas.microsoft.com/office/powerpoint/2010/main" val="177395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37866" y="3166154"/>
            <a:ext cx="8354134" cy="1396133"/>
          </a:xfrm>
        </p:spPr>
        <p:txBody>
          <a:bodyPr/>
          <a:lstStyle/>
          <a:p>
            <a:r>
              <a:rPr lang="en-US" dirty="0" smtClean="0"/>
              <a:t>Trustmark </a:t>
            </a:r>
            <a:r>
              <a:rPr lang="en-US" dirty="0"/>
              <a:t>Universal Life Insurance</a:t>
            </a:r>
          </a:p>
        </p:txBody>
      </p:sp>
      <p:sp>
        <p:nvSpPr>
          <p:cNvPr id="2" name="Rectangle 1"/>
          <p:cNvSpPr/>
          <p:nvPr/>
        </p:nvSpPr>
        <p:spPr>
          <a:xfrm>
            <a:off x="566586" y="423642"/>
            <a:ext cx="6542560" cy="646331"/>
          </a:xfrm>
          <a:prstGeom prst="rect">
            <a:avLst/>
          </a:prstGeom>
        </p:spPr>
        <p:txBody>
          <a:bodyPr wrap="none">
            <a:spAutoFit/>
          </a:bodyPr>
          <a:lstStyle/>
          <a:p>
            <a:r>
              <a:rPr lang="en-US" sz="3600" dirty="0">
                <a:solidFill>
                  <a:schemeClr val="bg1"/>
                </a:solidFill>
                <a:latin typeface="+mj-lt"/>
              </a:rPr>
              <a:t>Introducing your special benefits…</a:t>
            </a:r>
          </a:p>
        </p:txBody>
      </p:sp>
      <p:sp>
        <p:nvSpPr>
          <p:cNvPr id="9" name="Title 5"/>
          <p:cNvSpPr txBox="1">
            <a:spLocks/>
          </p:cNvSpPr>
          <p:nvPr/>
        </p:nvSpPr>
        <p:spPr>
          <a:xfrm>
            <a:off x="5759655" y="4104476"/>
            <a:ext cx="8354134" cy="927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sz="2000" i="1" dirty="0"/>
              <a:t>Permanent life insurance to help provide lifelong protection.</a:t>
            </a:r>
          </a:p>
        </p:txBody>
      </p:sp>
      <p:sp>
        <p:nvSpPr>
          <p:cNvPr id="5" name="Title 5"/>
          <p:cNvSpPr txBox="1">
            <a:spLocks/>
          </p:cNvSpPr>
          <p:nvPr/>
        </p:nvSpPr>
        <p:spPr>
          <a:xfrm>
            <a:off x="3837866" y="3044294"/>
            <a:ext cx="8354134" cy="927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endParaRPr lang="en-US" sz="2000" i="1" dirty="0"/>
          </a:p>
        </p:txBody>
      </p:sp>
      <p:sp>
        <p:nvSpPr>
          <p:cNvPr id="8" name="Title 5"/>
          <p:cNvSpPr txBox="1">
            <a:spLocks/>
          </p:cNvSpPr>
          <p:nvPr/>
        </p:nvSpPr>
        <p:spPr>
          <a:xfrm>
            <a:off x="6266326" y="5602908"/>
            <a:ext cx="5740143" cy="685800"/>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r>
              <a:rPr lang="en-US" dirty="0">
                <a:solidFill>
                  <a:schemeClr val="accent1">
                    <a:lumMod val="50000"/>
                  </a:schemeClr>
                </a:solidFill>
              </a:rPr>
              <a:t>Trustmark Insurance Company</a:t>
            </a:r>
            <a:endParaRPr lang="en-US" sz="3100" dirty="0">
              <a:solidFill>
                <a:schemeClr val="accent1">
                  <a:lumMod val="50000"/>
                </a:schemeClr>
              </a:solidFill>
            </a:endParaRPr>
          </a:p>
        </p:txBody>
      </p:sp>
      <p:sp>
        <p:nvSpPr>
          <p:cNvPr id="11" name="Content Placeholder 2">
            <a:extLst>
              <a:ext uri="{FF2B5EF4-FFF2-40B4-BE49-F238E27FC236}">
                <a16:creationId xmlns="" xmlns:a16="http://schemas.microsoft.com/office/drawing/2014/main" id="{900D5D0B-588D-194F-80E4-4D16E223C8C9}"/>
              </a:ext>
            </a:extLst>
          </p:cNvPr>
          <p:cNvSpPr txBox="1">
            <a:spLocks/>
          </p:cNvSpPr>
          <p:nvPr/>
        </p:nvSpPr>
        <p:spPr>
          <a:xfrm>
            <a:off x="4327845" y="6463161"/>
            <a:ext cx="5562601" cy="2811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i="1" dirty="0"/>
              <a:t>Trustmark® is a registered trademark of Trustmark Insurance Company.</a:t>
            </a:r>
          </a:p>
        </p:txBody>
      </p:sp>
      <p:sp>
        <p:nvSpPr>
          <p:cNvPr id="12" name="Slide Number Placeholder 3">
            <a:extLst>
              <a:ext uri="{FF2B5EF4-FFF2-40B4-BE49-F238E27FC236}">
                <a16:creationId xmlns="" xmlns:a16="http://schemas.microsoft.com/office/drawing/2014/main" id="{C40BE04B-B6C8-A74A-9662-A7FC81AEC9DF}"/>
              </a:ext>
            </a:extLst>
          </p:cNvPr>
          <p:cNvSpPr txBox="1">
            <a:spLocks/>
          </p:cNvSpPr>
          <p:nvPr/>
        </p:nvSpPr>
        <p:spPr>
          <a:xfrm>
            <a:off x="9826546" y="6456942"/>
            <a:ext cx="23932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1400" dirty="0"/>
              <a:t>[</a:t>
            </a:r>
            <a:fld id="{7AE4C957-3C63-4C7F-8F09-0C9817055DDE}" type="slidenum">
              <a:rPr lang="en-US" sz="1400" smtClean="0"/>
              <a:pPr/>
              <a:t>5</a:t>
            </a:fld>
            <a:r>
              <a:rPr lang="en-US" sz="1400" dirty="0"/>
              <a:t>]</a:t>
            </a:r>
          </a:p>
        </p:txBody>
      </p:sp>
    </p:spTree>
    <p:extLst>
      <p:ext uri="{BB962C8B-B14F-4D97-AF65-F5344CB8AC3E}">
        <p14:creationId xmlns:p14="http://schemas.microsoft.com/office/powerpoint/2010/main" val="332074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1" y="-4756"/>
            <a:ext cx="5297250" cy="6206387"/>
          </a:xfrm>
          <a:prstGeom prst="rect">
            <a:avLst/>
          </a:prstGeom>
        </p:spPr>
      </p:pic>
      <p:sp>
        <p:nvSpPr>
          <p:cNvPr id="10" name="Title 1"/>
          <p:cNvSpPr>
            <a:spLocks noGrp="1"/>
          </p:cNvSpPr>
          <p:nvPr>
            <p:ph type="title"/>
          </p:nvPr>
        </p:nvSpPr>
        <p:spPr>
          <a:xfrm>
            <a:off x="6324600" y="467140"/>
            <a:ext cx="4428281" cy="760344"/>
          </a:xfrm>
        </p:spPr>
        <p:txBody>
          <a:bodyPr>
            <a:normAutofit fontScale="90000"/>
          </a:bodyPr>
          <a:lstStyle/>
          <a:p>
            <a:pPr algn="l"/>
            <a:r>
              <a:rPr lang="en-US" b="1" dirty="0">
                <a:solidFill>
                  <a:srgbClr val="002060"/>
                </a:solidFill>
              </a:rPr>
              <a:t>Why Universal Life?</a:t>
            </a:r>
          </a:p>
        </p:txBody>
      </p:sp>
      <p:sp>
        <p:nvSpPr>
          <p:cNvPr id="11" name="Text Placeholder 7"/>
          <p:cNvSpPr>
            <a:spLocks noGrp="1"/>
          </p:cNvSpPr>
          <p:nvPr>
            <p:ph type="body" sz="quarter" idx="13"/>
          </p:nvPr>
        </p:nvSpPr>
        <p:spPr>
          <a:xfrm>
            <a:off x="6324600" y="1148619"/>
            <a:ext cx="5029200" cy="624871"/>
          </a:xfrm>
        </p:spPr>
        <p:txBody>
          <a:bodyPr/>
          <a:lstStyle/>
          <a:p>
            <a:r>
              <a:rPr lang="en-US" dirty="0"/>
              <a:t>You never know what life will bring.</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77" t="1145" r="1261" b="1135"/>
          <a:stretch/>
        </p:blipFill>
        <p:spPr>
          <a:xfrm>
            <a:off x="797676" y="503538"/>
            <a:ext cx="2205484" cy="1533080"/>
          </a:xfrm>
          <a:prstGeom prst="rect">
            <a:avLst/>
          </a:prstGeom>
        </p:spPr>
      </p:pic>
      <p:sp>
        <p:nvSpPr>
          <p:cNvPr id="7" name="Content Placeholder 2"/>
          <p:cNvSpPr>
            <a:spLocks noGrp="1"/>
          </p:cNvSpPr>
          <p:nvPr>
            <p:ph idx="1"/>
          </p:nvPr>
        </p:nvSpPr>
        <p:spPr>
          <a:xfrm>
            <a:off x="6169620" y="1694625"/>
            <a:ext cx="5867400" cy="4482340"/>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Meet </a:t>
            </a:r>
            <a:r>
              <a:rPr lang="en-US" b="1" dirty="0">
                <a:solidFill>
                  <a:schemeClr val="tx1">
                    <a:lumMod val="50000"/>
                    <a:lumOff val="50000"/>
                  </a:schemeClr>
                </a:solidFill>
                <a:ea typeface="Sharp Sans Display No1 Book" pitchFamily="2" charset="77"/>
                <a:cs typeface="Sharp Sans Display No1 Book" pitchFamily="2" charset="77"/>
              </a:rPr>
              <a:t>Charlie</a:t>
            </a:r>
            <a:r>
              <a:rPr lang="en-US" dirty="0">
                <a:solidFill>
                  <a:schemeClr val="tx1">
                    <a:lumMod val="50000"/>
                    <a:lumOff val="50000"/>
                  </a:schemeClr>
                </a:solidFill>
                <a:ea typeface="Sharp Sans Display No1 Book" pitchFamily="2" charset="77"/>
                <a:cs typeface="Sharp Sans Display No1 Book" pitchFamily="2" charset="77"/>
              </a:rPr>
              <a:t>!</a:t>
            </a: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He’s 37, </a:t>
            </a:r>
            <a:r>
              <a:rPr lang="en-US" b="1" dirty="0">
                <a:solidFill>
                  <a:schemeClr val="tx1">
                    <a:lumMod val="50000"/>
                    <a:lumOff val="50000"/>
                  </a:schemeClr>
                </a:solidFill>
                <a:ea typeface="Sharp Sans Display No1 Book" pitchFamily="2" charset="77"/>
                <a:cs typeface="Sharp Sans Display No1 Book" pitchFamily="2" charset="77"/>
              </a:rPr>
              <a:t>married</a:t>
            </a:r>
            <a:r>
              <a:rPr lang="en-US" dirty="0">
                <a:solidFill>
                  <a:schemeClr val="tx1">
                    <a:lumMod val="50000"/>
                    <a:lumOff val="50000"/>
                  </a:schemeClr>
                </a:solidFill>
                <a:ea typeface="Sharp Sans Display No1 Book" pitchFamily="2" charset="77"/>
                <a:cs typeface="Sharp Sans Display No1 Book" pitchFamily="2" charset="77"/>
              </a:rPr>
              <a:t>, with </a:t>
            </a:r>
            <a:r>
              <a:rPr lang="en-US" b="1" dirty="0">
                <a:solidFill>
                  <a:schemeClr val="tx1">
                    <a:lumMod val="50000"/>
                    <a:lumOff val="50000"/>
                  </a:schemeClr>
                </a:solidFill>
                <a:ea typeface="Sharp Sans Display No1 Book" pitchFamily="2" charset="77"/>
                <a:cs typeface="Sharp Sans Display No1 Book" pitchFamily="2" charset="77"/>
              </a:rPr>
              <a:t>two kids </a:t>
            </a:r>
            <a:r>
              <a:rPr lang="en-US" dirty="0">
                <a:solidFill>
                  <a:schemeClr val="tx1">
                    <a:lumMod val="50000"/>
                    <a:lumOff val="50000"/>
                  </a:schemeClr>
                </a:solidFill>
                <a:ea typeface="Sharp Sans Display No1 Book" pitchFamily="2" charset="77"/>
                <a:cs typeface="Sharp Sans Display No1 Book" pitchFamily="2" charset="77"/>
              </a:rPr>
              <a:t>and a dog named Lucky. For work, he manages a hospital’s shipping department.</a:t>
            </a: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Charlie wants to make sure his family is </a:t>
            </a:r>
            <a:r>
              <a:rPr lang="en-US" b="1" dirty="0">
                <a:solidFill>
                  <a:schemeClr val="tx1">
                    <a:lumMod val="50000"/>
                    <a:lumOff val="50000"/>
                  </a:schemeClr>
                </a:solidFill>
                <a:ea typeface="Sharp Sans Display No1 Book" pitchFamily="2" charset="77"/>
                <a:cs typeface="Sharp Sans Display No1 Book" pitchFamily="2" charset="77"/>
              </a:rPr>
              <a:t>protected for life</a:t>
            </a:r>
            <a:r>
              <a:rPr lang="en-US" dirty="0">
                <a:solidFill>
                  <a:schemeClr val="tx1">
                    <a:lumMod val="50000"/>
                    <a:lumOff val="50000"/>
                  </a:schemeClr>
                </a:solidFill>
                <a:ea typeface="Sharp Sans Display No1 Book" pitchFamily="2" charset="77"/>
                <a:cs typeface="Sharp Sans Display No1 Book" pitchFamily="2" charset="77"/>
              </a:rPr>
              <a:t> – no matter what happens. Because while he’s pretty good at controlling shipping costs, he </a:t>
            </a:r>
            <a:r>
              <a:rPr lang="en-US" b="1" dirty="0">
                <a:solidFill>
                  <a:schemeClr val="tx1">
                    <a:lumMod val="50000"/>
                    <a:lumOff val="50000"/>
                  </a:schemeClr>
                </a:solidFill>
                <a:ea typeface="Sharp Sans Display No1 Book" pitchFamily="2" charset="77"/>
                <a:cs typeface="Sharp Sans Display No1 Book" pitchFamily="2" charset="77"/>
              </a:rPr>
              <a:t>can’t control everything</a:t>
            </a:r>
            <a:r>
              <a:rPr lang="en-US" dirty="0">
                <a:solidFill>
                  <a:schemeClr val="tx1">
                    <a:lumMod val="50000"/>
                    <a:lumOff val="50000"/>
                  </a:schemeClr>
                </a:solidFill>
                <a:ea typeface="Sharp Sans Display No1 Book" pitchFamily="2" charset="77"/>
                <a:cs typeface="Sharp Sans Display No1 Book" pitchFamily="2" charset="77"/>
              </a:rPr>
              <a:t>.</a:t>
            </a: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p:txBody>
      </p:sp>
      <p:sp>
        <p:nvSpPr>
          <p:cNvPr id="4" name="Slide Number Placeholder 3">
            <a:extLst>
              <a:ext uri="{FF2B5EF4-FFF2-40B4-BE49-F238E27FC236}">
                <a16:creationId xmlns="" xmlns:a16="http://schemas.microsoft.com/office/drawing/2014/main" id="{548E9275-AECD-1D4C-8542-D2219BAF9514}"/>
              </a:ext>
            </a:extLst>
          </p:cNvPr>
          <p:cNvSpPr>
            <a:spLocks noGrp="1"/>
          </p:cNvSpPr>
          <p:nvPr>
            <p:ph type="sldNum" sz="quarter" idx="12"/>
          </p:nvPr>
        </p:nvSpPr>
        <p:spPr/>
        <p:txBody>
          <a:bodyPr/>
          <a:lstStyle/>
          <a:p>
            <a:r>
              <a:rPr lang="en-US" dirty="0"/>
              <a:t>[</a:t>
            </a:r>
            <a:fld id="{7AE4C957-3C63-4C7F-8F09-0C9817055DDE}" type="slidenum">
              <a:rPr lang="en-US" smtClean="0"/>
              <a:pPr/>
              <a:t>6</a:t>
            </a:fld>
            <a:r>
              <a:rPr lang="en-US" dirty="0"/>
              <a:t>]</a:t>
            </a:r>
          </a:p>
        </p:txBody>
      </p:sp>
    </p:spTree>
    <p:extLst>
      <p:ext uri="{BB962C8B-B14F-4D97-AF65-F5344CB8AC3E}">
        <p14:creationId xmlns:p14="http://schemas.microsoft.com/office/powerpoint/2010/main" val="46966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8">
            <a:extLst>
              <a:ext uri="{FF2B5EF4-FFF2-40B4-BE49-F238E27FC236}">
                <a16:creationId xmlns="" xmlns:a16="http://schemas.microsoft.com/office/drawing/2014/main" id="{89B08D37-7AD1-8248-92B8-5613CDB0BE0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9427" r="9427"/>
          <a:stretch>
            <a:fillRect/>
          </a:stretch>
        </p:blipFill>
        <p:spPr>
          <a:xfrm>
            <a:off x="548870" y="0"/>
            <a:ext cx="5287963" cy="6176965"/>
          </a:xfrm>
        </p:spPr>
      </p:pic>
      <p:sp>
        <p:nvSpPr>
          <p:cNvPr id="2" name="Title 1"/>
          <p:cNvSpPr>
            <a:spLocks noGrp="1"/>
          </p:cNvSpPr>
          <p:nvPr>
            <p:ph type="title"/>
          </p:nvPr>
        </p:nvSpPr>
        <p:spPr/>
        <p:txBody>
          <a:bodyPr>
            <a:normAutofit fontScale="90000"/>
          </a:bodyPr>
          <a:lstStyle/>
          <a:p>
            <a:pPr algn="l"/>
            <a:r>
              <a:rPr lang="en-US" b="1" dirty="0">
                <a:solidFill>
                  <a:srgbClr val="002060"/>
                </a:solidFill>
              </a:rPr>
              <a:t>Why Universal Life?</a:t>
            </a:r>
          </a:p>
        </p:txBody>
      </p:sp>
      <p:sp>
        <p:nvSpPr>
          <p:cNvPr id="8" name="Text Placeholder 7"/>
          <p:cNvSpPr>
            <a:spLocks noGrp="1"/>
          </p:cNvSpPr>
          <p:nvPr>
            <p:ph type="body" sz="quarter" idx="13"/>
          </p:nvPr>
        </p:nvSpPr>
        <p:spPr/>
        <p:txBody>
          <a:bodyPr/>
          <a:lstStyle/>
          <a:p>
            <a:r>
              <a:rPr lang="en-US" dirty="0"/>
              <a:t>You never know what life will bring.</a:t>
            </a:r>
          </a:p>
        </p:txBody>
      </p:sp>
      <p:sp>
        <p:nvSpPr>
          <p:cNvPr id="10" name="Content Placeholder 2"/>
          <p:cNvSpPr>
            <a:spLocks noGrp="1"/>
          </p:cNvSpPr>
          <p:nvPr>
            <p:ph idx="1"/>
          </p:nvPr>
        </p:nvSpPr>
        <p:spPr>
          <a:xfrm>
            <a:off x="6169620" y="1694625"/>
            <a:ext cx="5867400" cy="4482340"/>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By enrolling in </a:t>
            </a:r>
            <a:r>
              <a:rPr lang="en-US" b="1" dirty="0">
                <a:solidFill>
                  <a:schemeClr val="tx1">
                    <a:lumMod val="50000"/>
                    <a:lumOff val="50000"/>
                  </a:schemeClr>
                </a:solidFill>
                <a:ea typeface="Sharp Sans Display No1 Book" pitchFamily="2" charset="77"/>
                <a:cs typeface="Sharp Sans Display No1 Book" pitchFamily="2" charset="77"/>
              </a:rPr>
              <a:t>Universal Life insurance</a:t>
            </a:r>
            <a:r>
              <a:rPr lang="en-US" dirty="0">
                <a:solidFill>
                  <a:schemeClr val="tx1">
                    <a:lumMod val="50000"/>
                    <a:lumOff val="50000"/>
                  </a:schemeClr>
                </a:solidFill>
                <a:ea typeface="Sharp Sans Display No1 Book" pitchFamily="2" charset="77"/>
                <a:cs typeface="Sharp Sans Display No1 Book" pitchFamily="2" charset="77"/>
              </a:rPr>
              <a:t> from </a:t>
            </a:r>
            <a:r>
              <a:rPr lang="en-US" b="1" dirty="0">
                <a:solidFill>
                  <a:schemeClr val="tx1">
                    <a:lumMod val="50000"/>
                    <a:lumOff val="50000"/>
                  </a:schemeClr>
                </a:solidFill>
                <a:ea typeface="Sharp Sans Display No1 Book" pitchFamily="2" charset="77"/>
                <a:cs typeface="Sharp Sans Display No1 Book" pitchFamily="2" charset="77"/>
              </a:rPr>
              <a:t>Trustmark</a:t>
            </a:r>
            <a:r>
              <a:rPr lang="en-US" dirty="0">
                <a:solidFill>
                  <a:schemeClr val="tx1">
                    <a:lumMod val="50000"/>
                    <a:lumOff val="50000"/>
                  </a:schemeClr>
                </a:solidFill>
                <a:ea typeface="Sharp Sans Display No1 Book" pitchFamily="2" charset="77"/>
                <a:cs typeface="Sharp Sans Display No1 Book" pitchFamily="2" charset="77"/>
              </a:rPr>
              <a:t>, Charlie can secure </a:t>
            </a:r>
            <a:r>
              <a:rPr lang="en-US" b="1" dirty="0">
                <a:solidFill>
                  <a:schemeClr val="tx1">
                    <a:lumMod val="50000"/>
                    <a:lumOff val="50000"/>
                  </a:schemeClr>
                </a:solidFill>
                <a:ea typeface="Sharp Sans Display No1 Book" pitchFamily="2" charset="77"/>
                <a:cs typeface="Sharp Sans Display No1 Book" pitchFamily="2" charset="77"/>
              </a:rPr>
              <a:t>permanent protection</a:t>
            </a:r>
            <a:r>
              <a:rPr lang="en-US" dirty="0">
                <a:solidFill>
                  <a:schemeClr val="tx1">
                    <a:lumMod val="50000"/>
                    <a:lumOff val="50000"/>
                  </a:schemeClr>
                </a:solidFill>
                <a:ea typeface="Sharp Sans Display No1 Book" pitchFamily="2" charset="77"/>
                <a:cs typeface="Sharp Sans Display No1 Book" pitchFamily="2" charset="77"/>
              </a:rPr>
              <a:t> for his family, designed to last a lifetime.</a:t>
            </a: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He can go to work, play and sleep with </a:t>
            </a:r>
            <a:r>
              <a:rPr lang="en-US" b="1" dirty="0">
                <a:solidFill>
                  <a:schemeClr val="tx1">
                    <a:lumMod val="50000"/>
                    <a:lumOff val="50000"/>
                  </a:schemeClr>
                </a:solidFill>
                <a:ea typeface="Sharp Sans Display No1 Book" pitchFamily="2" charset="77"/>
                <a:cs typeface="Sharp Sans Display No1 Book" pitchFamily="2" charset="77"/>
              </a:rPr>
              <a:t>peace of mind</a:t>
            </a:r>
            <a:r>
              <a:rPr lang="en-US" dirty="0">
                <a:solidFill>
                  <a:schemeClr val="tx1">
                    <a:lumMod val="50000"/>
                    <a:lumOff val="50000"/>
                  </a:schemeClr>
                </a:solidFill>
                <a:ea typeface="Sharp Sans Display No1 Book" pitchFamily="2" charset="77"/>
                <a:cs typeface="Sharp Sans Display No1 Book" pitchFamily="2" charset="77"/>
              </a:rPr>
              <a:t>, knowing that his loved ones’ dreams are more secure.</a:t>
            </a: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p:txBody>
      </p:sp>
      <p:sp>
        <p:nvSpPr>
          <p:cNvPr id="4" name="Slide Number Placeholder 3">
            <a:extLst>
              <a:ext uri="{FF2B5EF4-FFF2-40B4-BE49-F238E27FC236}">
                <a16:creationId xmlns="" xmlns:a16="http://schemas.microsoft.com/office/drawing/2014/main" id="{85B42D50-0EC6-184C-9142-077C989F3299}"/>
              </a:ext>
            </a:extLst>
          </p:cNvPr>
          <p:cNvSpPr>
            <a:spLocks noGrp="1"/>
          </p:cNvSpPr>
          <p:nvPr>
            <p:ph type="sldNum" sz="quarter" idx="12"/>
          </p:nvPr>
        </p:nvSpPr>
        <p:spPr/>
        <p:txBody>
          <a:bodyPr/>
          <a:lstStyle/>
          <a:p>
            <a:r>
              <a:rPr lang="en-US"/>
              <a:t>[</a:t>
            </a:r>
            <a:fld id="{7AE4C957-3C63-4C7F-8F09-0C9817055DDE}" type="slidenum">
              <a:rPr lang="en-US" smtClean="0"/>
              <a:pPr/>
              <a:t>7</a:t>
            </a:fld>
            <a:r>
              <a:rPr lang="en-US"/>
              <a:t>]</a:t>
            </a:r>
            <a:endParaRPr lang="en-US" dirty="0"/>
          </a:p>
        </p:txBody>
      </p:sp>
    </p:spTree>
    <p:extLst>
      <p:ext uri="{BB962C8B-B14F-4D97-AF65-F5344CB8AC3E}">
        <p14:creationId xmlns:p14="http://schemas.microsoft.com/office/powerpoint/2010/main" val="172713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737" r="29083" b="2156"/>
          <a:stretch/>
        </p:blipFill>
        <p:spPr>
          <a:xfrm>
            <a:off x="542441" y="-3576"/>
            <a:ext cx="5297249" cy="6186168"/>
          </a:xfrm>
          <a:prstGeom prst="rect">
            <a:avLst/>
          </a:prstGeom>
          <a:ln>
            <a:no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6294" t="86465" r="51772" b="7846"/>
          <a:stretch/>
        </p:blipFill>
        <p:spPr>
          <a:xfrm>
            <a:off x="3314700" y="5823673"/>
            <a:ext cx="363682" cy="358917"/>
          </a:xfrm>
          <a:prstGeom prst="rect">
            <a:avLst/>
          </a:prstGeom>
          <a:ln>
            <a:noFill/>
          </a:ln>
        </p:spPr>
      </p:pic>
      <p:sp>
        <p:nvSpPr>
          <p:cNvPr id="9" name="Title 1"/>
          <p:cNvSpPr>
            <a:spLocks noGrp="1"/>
          </p:cNvSpPr>
          <p:nvPr>
            <p:ph type="title"/>
          </p:nvPr>
        </p:nvSpPr>
        <p:spPr>
          <a:xfrm>
            <a:off x="6324600" y="467140"/>
            <a:ext cx="4428281" cy="760344"/>
          </a:xfrm>
        </p:spPr>
        <p:txBody>
          <a:bodyPr>
            <a:normAutofit fontScale="90000"/>
          </a:bodyPr>
          <a:lstStyle/>
          <a:p>
            <a:pPr algn="l"/>
            <a:r>
              <a:rPr lang="en-US" b="1" dirty="0">
                <a:solidFill>
                  <a:srgbClr val="002060"/>
                </a:solidFill>
              </a:rPr>
              <a:t>Why Universal Life?</a:t>
            </a:r>
          </a:p>
        </p:txBody>
      </p:sp>
      <p:sp>
        <p:nvSpPr>
          <p:cNvPr id="10" name="Text Placeholder 7"/>
          <p:cNvSpPr>
            <a:spLocks noGrp="1"/>
          </p:cNvSpPr>
          <p:nvPr>
            <p:ph type="body" sz="quarter" idx="13"/>
          </p:nvPr>
        </p:nvSpPr>
        <p:spPr>
          <a:xfrm>
            <a:off x="6324600" y="1148619"/>
            <a:ext cx="5029200" cy="624871"/>
          </a:xfrm>
        </p:spPr>
        <p:txBody>
          <a:bodyPr/>
          <a:lstStyle/>
          <a:p>
            <a:r>
              <a:rPr lang="en-US" dirty="0"/>
              <a:t>You never know what life will bring.</a:t>
            </a:r>
          </a:p>
        </p:txBody>
      </p:sp>
      <p:sp>
        <p:nvSpPr>
          <p:cNvPr id="8" name="Content Placeholder 2"/>
          <p:cNvSpPr>
            <a:spLocks noGrp="1"/>
          </p:cNvSpPr>
          <p:nvPr>
            <p:ph idx="1"/>
          </p:nvPr>
        </p:nvSpPr>
        <p:spPr>
          <a:xfrm>
            <a:off x="6169620" y="1694625"/>
            <a:ext cx="5867400" cy="4482340"/>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So even </a:t>
            </a:r>
            <a:r>
              <a:rPr lang="en-US" b="1" dirty="0">
                <a:solidFill>
                  <a:schemeClr val="tx1">
                    <a:lumMod val="50000"/>
                    <a:lumOff val="50000"/>
                  </a:schemeClr>
                </a:solidFill>
                <a:ea typeface="Sharp Sans Display No1 Book" pitchFamily="2" charset="77"/>
                <a:cs typeface="Sharp Sans Display No1 Book" pitchFamily="2" charset="77"/>
              </a:rPr>
              <a:t>if something were to go wrong</a:t>
            </a:r>
            <a:r>
              <a:rPr lang="en-US" dirty="0">
                <a:solidFill>
                  <a:schemeClr val="tx1">
                    <a:lumMod val="50000"/>
                    <a:lumOff val="50000"/>
                  </a:schemeClr>
                </a:solidFill>
                <a:ea typeface="Sharp Sans Display No1 Book" pitchFamily="2" charset="77"/>
                <a:cs typeface="Sharp Sans Display No1 Book" pitchFamily="2" charset="77"/>
              </a:rPr>
              <a:t> and he were suddenly not around, Charlie’s family would have </a:t>
            </a:r>
            <a:r>
              <a:rPr lang="en-US" b="1" dirty="0">
                <a:solidFill>
                  <a:schemeClr val="tx1">
                    <a:lumMod val="50000"/>
                    <a:lumOff val="50000"/>
                  </a:schemeClr>
                </a:solidFill>
                <a:ea typeface="Sharp Sans Display No1 Book" pitchFamily="2" charset="77"/>
                <a:cs typeface="Sharp Sans Display No1 Book" pitchFamily="2" charset="77"/>
              </a:rPr>
              <a:t>cash</a:t>
            </a:r>
            <a:r>
              <a:rPr lang="en-US" dirty="0">
                <a:solidFill>
                  <a:schemeClr val="tx1">
                    <a:lumMod val="50000"/>
                    <a:lumOff val="50000"/>
                  </a:schemeClr>
                </a:solidFill>
                <a:ea typeface="Sharp Sans Display No1 Book" pitchFamily="2" charset="77"/>
                <a:cs typeface="Sharp Sans Display No1 Book" pitchFamily="2" charset="77"/>
              </a:rPr>
              <a:t> for things like:</a:t>
            </a: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All because Charlie </a:t>
            </a:r>
            <a:r>
              <a:rPr lang="en-US" b="1" dirty="0">
                <a:solidFill>
                  <a:schemeClr val="tx1">
                    <a:lumMod val="50000"/>
                    <a:lumOff val="50000"/>
                  </a:schemeClr>
                </a:solidFill>
                <a:ea typeface="Sharp Sans Display No1 Book" pitchFamily="2" charset="77"/>
                <a:cs typeface="Sharp Sans Display No1 Book" pitchFamily="2" charset="77"/>
              </a:rPr>
              <a:t>made the responsible choice </a:t>
            </a:r>
            <a:r>
              <a:rPr lang="en-US" dirty="0">
                <a:solidFill>
                  <a:schemeClr val="tx1">
                    <a:lumMod val="50000"/>
                    <a:lumOff val="50000"/>
                  </a:schemeClr>
                </a:solidFill>
                <a:ea typeface="Sharp Sans Display No1 Book" pitchFamily="2" charset="77"/>
                <a:cs typeface="Sharp Sans Display No1 Book" pitchFamily="2" charset="77"/>
              </a:rPr>
              <a:t>to keep his family safe with </a:t>
            </a:r>
            <a:r>
              <a:rPr lang="en-US">
                <a:solidFill>
                  <a:schemeClr val="tx1">
                    <a:lumMod val="50000"/>
                    <a:lumOff val="50000"/>
                  </a:schemeClr>
                </a:solidFill>
                <a:ea typeface="Sharp Sans Display No1 Book" pitchFamily="2" charset="77"/>
                <a:cs typeface="Sharp Sans Display No1 Book" pitchFamily="2" charset="77"/>
              </a:rPr>
              <a:t>Universal Life from Trustmark.</a:t>
            </a:r>
            <a:endParaRPr lang="en-US" dirty="0">
              <a:solidFill>
                <a:schemeClr val="tx1">
                  <a:lumMod val="50000"/>
                  <a:lumOff val="50000"/>
                </a:schemeClr>
              </a:solidFill>
              <a:ea typeface="Sharp Sans Display No1 Book" pitchFamily="2" charset="77"/>
              <a:cs typeface="Sharp Sans Display No1 Book" pitchFamily="2" charset="77"/>
            </a:endParaRPr>
          </a:p>
          <a:p>
            <a:pPr marL="0" indent="0">
              <a:lnSpc>
                <a:spcPts val="2400"/>
              </a:lnSpc>
              <a:buNone/>
            </a:pPr>
            <a:endParaRPr lang="en-US" dirty="0">
              <a:solidFill>
                <a:schemeClr val="tx1">
                  <a:lumMod val="50000"/>
                  <a:lumOff val="50000"/>
                </a:schemeClr>
              </a:solidFill>
              <a:ea typeface="Sharp Sans Display No1 Book" pitchFamily="2" charset="77"/>
              <a:cs typeface="Sharp Sans Display No1 Book" pitchFamily="2" charset="77"/>
            </a:endParaRPr>
          </a:p>
        </p:txBody>
      </p:sp>
      <p:sp>
        <p:nvSpPr>
          <p:cNvPr id="2" name="Rectangle 1"/>
          <p:cNvSpPr/>
          <p:nvPr/>
        </p:nvSpPr>
        <p:spPr>
          <a:xfrm>
            <a:off x="6169620" y="2927827"/>
            <a:ext cx="6435647" cy="2015936"/>
          </a:xfrm>
          <a:prstGeom prst="rect">
            <a:avLst/>
          </a:prstGeom>
        </p:spPr>
        <p:txBody>
          <a:bodyPr wrap="square" numCol="2">
            <a:spAutoFit/>
          </a:bodyPr>
          <a:lstStyle/>
          <a:p>
            <a:pPr marL="285750" indent="-285750">
              <a:spcAft>
                <a:spcPts val="1800"/>
              </a:spcAft>
              <a:buFont typeface="Arial" panose="020B0604020202020204" pitchFamily="34" charset="0"/>
              <a:buChar char="•"/>
            </a:pPr>
            <a:r>
              <a:rPr lang="en-US" sz="2000" dirty="0">
                <a:solidFill>
                  <a:schemeClr val="tx1">
                    <a:lumMod val="50000"/>
                    <a:lumOff val="50000"/>
                  </a:schemeClr>
                </a:solidFill>
                <a:ea typeface="Sharp Sans Display No1 Book" pitchFamily="2" charset="77"/>
                <a:cs typeface="Sharp Sans Display No1 Book" pitchFamily="2" charset="77"/>
              </a:rPr>
              <a:t>Funeral and burial costs</a:t>
            </a:r>
          </a:p>
          <a:p>
            <a:pPr marL="285750" indent="-285750">
              <a:spcAft>
                <a:spcPts val="1800"/>
              </a:spcAft>
              <a:buFont typeface="Arial" panose="020B0604020202020204" pitchFamily="34" charset="0"/>
              <a:buChar char="•"/>
            </a:pPr>
            <a:r>
              <a:rPr lang="en-US" sz="2000" dirty="0">
                <a:solidFill>
                  <a:schemeClr val="tx1">
                    <a:lumMod val="50000"/>
                    <a:lumOff val="50000"/>
                  </a:schemeClr>
                </a:solidFill>
                <a:ea typeface="Sharp Sans Display No1 Book" pitchFamily="2" charset="77"/>
                <a:cs typeface="Sharp Sans Display No1 Book" pitchFamily="2" charset="77"/>
              </a:rPr>
              <a:t>Rent or mortgage payments</a:t>
            </a:r>
          </a:p>
          <a:p>
            <a:pPr marL="285750" indent="-285750">
              <a:spcAft>
                <a:spcPts val="1800"/>
              </a:spcAft>
              <a:buFont typeface="Arial" panose="020B0604020202020204" pitchFamily="34" charset="0"/>
              <a:buChar char="•"/>
            </a:pPr>
            <a:r>
              <a:rPr lang="en-US" sz="2000" dirty="0">
                <a:solidFill>
                  <a:schemeClr val="tx1">
                    <a:lumMod val="50000"/>
                    <a:lumOff val="50000"/>
                  </a:schemeClr>
                </a:solidFill>
                <a:ea typeface="Sharp Sans Display No1 Book" pitchFamily="2" charset="77"/>
                <a:cs typeface="Sharp Sans Display No1 Book" pitchFamily="2" charset="77"/>
              </a:rPr>
              <a:t>Tuition and loans</a:t>
            </a:r>
          </a:p>
          <a:p>
            <a:pPr marL="285750" indent="-285750">
              <a:spcAft>
                <a:spcPts val="1800"/>
              </a:spcAft>
              <a:buFont typeface="Arial" panose="020B0604020202020204" pitchFamily="34" charset="0"/>
              <a:buChar char="•"/>
            </a:pPr>
            <a:r>
              <a:rPr lang="en-US" sz="2000" dirty="0">
                <a:solidFill>
                  <a:schemeClr val="tx1">
                    <a:lumMod val="50000"/>
                    <a:lumOff val="50000"/>
                  </a:schemeClr>
                </a:solidFill>
                <a:ea typeface="Sharp Sans Display No1 Book" pitchFamily="2" charset="77"/>
                <a:cs typeface="Sharp Sans Display No1 Book" pitchFamily="2" charset="77"/>
              </a:rPr>
              <a:t>Credit card bills</a:t>
            </a:r>
          </a:p>
          <a:p>
            <a:pPr marL="285750" indent="-285750">
              <a:spcAft>
                <a:spcPts val="1800"/>
              </a:spcAft>
              <a:buFont typeface="Arial" panose="020B0604020202020204" pitchFamily="34" charset="0"/>
              <a:buChar char="•"/>
            </a:pPr>
            <a:r>
              <a:rPr lang="en-US" sz="2000" dirty="0">
                <a:solidFill>
                  <a:schemeClr val="tx1">
                    <a:lumMod val="50000"/>
                    <a:lumOff val="50000"/>
                  </a:schemeClr>
                </a:solidFill>
                <a:ea typeface="Sharp Sans Display No1 Book" pitchFamily="2" charset="77"/>
                <a:cs typeface="Sharp Sans Display No1 Book" pitchFamily="2" charset="77"/>
              </a:rPr>
              <a:t>Medical expenses</a:t>
            </a:r>
          </a:p>
          <a:p>
            <a:pPr marL="285750" indent="-285750">
              <a:spcAft>
                <a:spcPts val="1800"/>
              </a:spcAft>
              <a:buFont typeface="Arial" panose="020B0604020202020204" pitchFamily="34" charset="0"/>
              <a:buChar char="•"/>
            </a:pPr>
            <a:r>
              <a:rPr lang="en-US" sz="2000" dirty="0">
                <a:solidFill>
                  <a:schemeClr val="tx1">
                    <a:lumMod val="50000"/>
                    <a:lumOff val="50000"/>
                  </a:schemeClr>
                </a:solidFill>
                <a:ea typeface="Sharp Sans Display No1 Book" pitchFamily="2" charset="77"/>
                <a:cs typeface="Sharp Sans Display No1 Book" pitchFamily="2" charset="77"/>
              </a:rPr>
              <a:t>Retirement savings</a:t>
            </a:r>
          </a:p>
        </p:txBody>
      </p:sp>
      <p:sp>
        <p:nvSpPr>
          <p:cNvPr id="4" name="Slide Number Placeholder 3">
            <a:extLst>
              <a:ext uri="{FF2B5EF4-FFF2-40B4-BE49-F238E27FC236}">
                <a16:creationId xmlns="" xmlns:a16="http://schemas.microsoft.com/office/drawing/2014/main" id="{FED47DF0-404D-8940-92C3-92F5F565BF58}"/>
              </a:ext>
            </a:extLst>
          </p:cNvPr>
          <p:cNvSpPr>
            <a:spLocks noGrp="1"/>
          </p:cNvSpPr>
          <p:nvPr>
            <p:ph type="sldNum" sz="quarter" idx="12"/>
          </p:nvPr>
        </p:nvSpPr>
        <p:spPr/>
        <p:txBody>
          <a:bodyPr/>
          <a:lstStyle/>
          <a:p>
            <a:r>
              <a:rPr lang="en-US"/>
              <a:t>[</a:t>
            </a:r>
            <a:fld id="{7AE4C957-3C63-4C7F-8F09-0C9817055DDE}" type="slidenum">
              <a:rPr lang="en-US" smtClean="0"/>
              <a:pPr/>
              <a:t>8</a:t>
            </a:fld>
            <a:r>
              <a:rPr lang="en-US"/>
              <a:t>]</a:t>
            </a:r>
            <a:endParaRPr lang="en-US" dirty="0"/>
          </a:p>
        </p:txBody>
      </p:sp>
    </p:spTree>
    <p:extLst>
      <p:ext uri="{BB962C8B-B14F-4D97-AF65-F5344CB8AC3E}">
        <p14:creationId xmlns:p14="http://schemas.microsoft.com/office/powerpoint/2010/main" val="358763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0653" y="3850106"/>
            <a:ext cx="5816368" cy="9240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spcAft>
                <a:spcPts val="2400"/>
              </a:spcAft>
            </a:pPr>
            <a:r>
              <a:rPr lang="en-US" sz="1600" b="1" i="1" dirty="0">
                <a:solidFill>
                  <a:schemeClr val="bg1"/>
                </a:solidFill>
                <a:ea typeface="Sharp Sans Display No1 Book" pitchFamily="2" charset="77"/>
                <a:cs typeface="Sharp Sans Display No1 Book" pitchFamily="2" charset="77"/>
              </a:rPr>
              <a:t>Did you know: </a:t>
            </a:r>
            <a:r>
              <a:rPr lang="en-US" sz="1600" i="1" dirty="0">
                <a:solidFill>
                  <a:schemeClr val="bg1"/>
                </a:solidFill>
                <a:ea typeface="Sharp Sans Display No1 Book" pitchFamily="2" charset="77"/>
                <a:cs typeface="Sharp Sans Display No1 Book" pitchFamily="2" charset="77"/>
              </a:rPr>
              <a:t>The average cost of a six-hour visit by a home health aide is </a:t>
            </a:r>
            <a:r>
              <a:rPr lang="en-US" sz="1600" b="1" i="1" dirty="0">
                <a:solidFill>
                  <a:schemeClr val="bg1"/>
                </a:solidFill>
                <a:ea typeface="Sharp Sans Display No1 Book" pitchFamily="2" charset="77"/>
                <a:cs typeface="Sharp Sans Display No1 Book" pitchFamily="2" charset="77"/>
              </a:rPr>
              <a:t>$126</a:t>
            </a:r>
            <a:r>
              <a:rPr lang="en-US" sz="1600" i="1" dirty="0">
                <a:solidFill>
                  <a:schemeClr val="bg1"/>
                </a:solidFill>
                <a:ea typeface="Sharp Sans Display No1 Book" pitchFamily="2" charset="77"/>
                <a:cs typeface="Sharp Sans Display No1 Book" pitchFamily="2" charset="77"/>
              </a:rPr>
              <a:t>. That's </a:t>
            </a:r>
            <a:r>
              <a:rPr lang="en-US" sz="1600" b="1" i="1" dirty="0">
                <a:solidFill>
                  <a:schemeClr val="bg1"/>
                </a:solidFill>
                <a:ea typeface="Sharp Sans Display No1 Book" pitchFamily="2" charset="77"/>
                <a:cs typeface="Sharp Sans Display No1 Book" pitchFamily="2" charset="77"/>
              </a:rPr>
              <a:t>$32,760 per year </a:t>
            </a:r>
            <a:r>
              <a:rPr lang="en-US" sz="1600" i="1" dirty="0">
                <a:solidFill>
                  <a:schemeClr val="bg1"/>
                </a:solidFill>
                <a:ea typeface="Sharp Sans Display No1 Book" pitchFamily="2" charset="77"/>
                <a:cs typeface="Sharp Sans Display No1 Book" pitchFamily="2" charset="77"/>
              </a:rPr>
              <a:t>for</a:t>
            </a:r>
            <a:r>
              <a:rPr lang="en-US" sz="1600" b="1" i="1" dirty="0">
                <a:solidFill>
                  <a:schemeClr val="bg1"/>
                </a:solidFill>
                <a:ea typeface="Sharp Sans Display No1 Book" pitchFamily="2" charset="77"/>
                <a:cs typeface="Sharp Sans Display No1 Book" pitchFamily="2" charset="77"/>
              </a:rPr>
              <a:t> </a:t>
            </a:r>
            <a:r>
              <a:rPr lang="en-US" sz="1600" i="1" dirty="0">
                <a:solidFill>
                  <a:schemeClr val="bg1"/>
                </a:solidFill>
                <a:ea typeface="Sharp Sans Display No1 Book" pitchFamily="2" charset="77"/>
                <a:cs typeface="Sharp Sans Display No1 Book" pitchFamily="2" charset="77"/>
              </a:rPr>
              <a:t>care five days a week!</a:t>
            </a:r>
            <a:r>
              <a:rPr lang="en-US" sz="1600" i="1" baseline="30000" dirty="0">
                <a:solidFill>
                  <a:schemeClr val="bg1"/>
                </a:solidFill>
                <a:ea typeface="Sharp Sans Display No1 Book" pitchFamily="2" charset="77"/>
                <a:cs typeface="Sharp Sans Display No1 Book" pitchFamily="2" charset="77"/>
              </a:rPr>
              <a:t>2</a:t>
            </a:r>
          </a:p>
        </p:txBody>
      </p:sp>
      <p:pic>
        <p:nvPicPr>
          <p:cNvPr id="12" name="Picture Placeholder 8">
            <a:extLst>
              <a:ext uri="{FF2B5EF4-FFF2-40B4-BE49-F238E27FC236}">
                <a16:creationId xmlns="" xmlns:a16="http://schemas.microsoft.com/office/drawing/2014/main" id="{5FD96DF7-5A53-1743-B1C9-9062BCD95EAF}"/>
              </a:ext>
            </a:extLst>
          </p:cNvPr>
          <p:cNvPicPr>
            <a:picLocks noChangeAspect="1"/>
          </p:cNvPicPr>
          <p:nvPr/>
        </p:nvPicPr>
        <p:blipFill>
          <a:blip r:embed="rId3" cstate="print">
            <a:extLst>
              <a:ext uri="{28A0092B-C50C-407E-A947-70E740481C1C}">
                <a14:useLocalDpi xmlns:a14="http://schemas.microsoft.com/office/drawing/2010/main" val="0"/>
              </a:ext>
            </a:extLst>
          </a:blip>
          <a:srcRect l="12453" r="12453"/>
          <a:stretch>
            <a:fillRect/>
          </a:stretch>
        </p:blipFill>
        <p:spPr>
          <a:xfrm>
            <a:off x="527483" y="0"/>
            <a:ext cx="5287962" cy="6176963"/>
          </a:xfrm>
          <a:prstGeom prst="rect">
            <a:avLst/>
          </a:prstGeom>
        </p:spPr>
      </p:pic>
      <p:sp>
        <p:nvSpPr>
          <p:cNvPr id="5" name="Title 1"/>
          <p:cNvSpPr>
            <a:spLocks noGrp="1"/>
          </p:cNvSpPr>
          <p:nvPr>
            <p:ph type="title"/>
          </p:nvPr>
        </p:nvSpPr>
        <p:spPr>
          <a:xfrm>
            <a:off x="6324600" y="467140"/>
            <a:ext cx="4428281" cy="760344"/>
          </a:xfrm>
        </p:spPr>
        <p:txBody>
          <a:bodyPr>
            <a:noAutofit/>
          </a:bodyPr>
          <a:lstStyle/>
          <a:p>
            <a:pPr algn="l"/>
            <a:r>
              <a:rPr lang="en-US" sz="3400" b="1" dirty="0">
                <a:solidFill>
                  <a:srgbClr val="002060"/>
                </a:solidFill>
              </a:rPr>
              <a:t>Long-Term Care Services</a:t>
            </a:r>
          </a:p>
        </p:txBody>
      </p:sp>
      <p:sp>
        <p:nvSpPr>
          <p:cNvPr id="6" name="Text Placeholder 7"/>
          <p:cNvSpPr>
            <a:spLocks noGrp="1"/>
          </p:cNvSpPr>
          <p:nvPr>
            <p:ph type="body" sz="quarter" idx="13"/>
          </p:nvPr>
        </p:nvSpPr>
        <p:spPr>
          <a:xfrm>
            <a:off x="6324600" y="1148619"/>
            <a:ext cx="5029200" cy="624871"/>
          </a:xfrm>
        </p:spPr>
        <p:txBody>
          <a:bodyPr/>
          <a:lstStyle/>
          <a:p>
            <a:r>
              <a:rPr lang="en-US" dirty="0"/>
              <a:t>Benefit funded by your life insurance.</a:t>
            </a:r>
          </a:p>
        </p:txBody>
      </p:sp>
      <p:sp>
        <p:nvSpPr>
          <p:cNvPr id="7" name="Content Placeholder 2"/>
          <p:cNvSpPr>
            <a:spLocks noGrp="1"/>
          </p:cNvSpPr>
          <p:nvPr>
            <p:ph idx="1"/>
          </p:nvPr>
        </p:nvSpPr>
        <p:spPr>
          <a:xfrm>
            <a:off x="6169620" y="1694625"/>
            <a:ext cx="5867400" cy="2174731"/>
          </a:xfrm>
        </p:spPr>
        <p:txBody>
          <a:bodyPr/>
          <a:lstStyle/>
          <a:p>
            <a:pPr marL="0" indent="0">
              <a:lnSpc>
                <a:spcPts val="2400"/>
              </a:lnSpc>
              <a:buNone/>
            </a:pPr>
            <a:r>
              <a:rPr lang="en-US" dirty="0">
                <a:solidFill>
                  <a:schemeClr val="tx1">
                    <a:lumMod val="50000"/>
                    <a:lumOff val="50000"/>
                  </a:schemeClr>
                </a:solidFill>
                <a:ea typeface="Sharp Sans Display No1 Book" pitchFamily="2" charset="77"/>
                <a:cs typeface="Sharp Sans Display No1 Book" pitchFamily="2" charset="77"/>
              </a:rPr>
              <a:t>What if Charlie was in a car crash and survived, but needed </a:t>
            </a:r>
            <a:r>
              <a:rPr lang="en-US" b="1" dirty="0">
                <a:solidFill>
                  <a:schemeClr val="tx1">
                    <a:lumMod val="50000"/>
                    <a:lumOff val="50000"/>
                  </a:schemeClr>
                </a:solidFill>
                <a:ea typeface="Sharp Sans Display No1 Book" pitchFamily="2" charset="77"/>
                <a:cs typeface="Sharp Sans Display No1 Book" pitchFamily="2" charset="77"/>
              </a:rPr>
              <a:t>long-term care services </a:t>
            </a:r>
            <a:r>
              <a:rPr lang="en-US" dirty="0">
                <a:solidFill>
                  <a:schemeClr val="tx1">
                    <a:lumMod val="50000"/>
                    <a:lumOff val="50000"/>
                  </a:schemeClr>
                </a:solidFill>
                <a:ea typeface="Sharp Sans Display No1 Book" pitchFamily="2" charset="77"/>
                <a:cs typeface="Sharp Sans Display No1 Book" pitchFamily="2" charset="77"/>
              </a:rPr>
              <a:t>while he recovered? These services can cost </a:t>
            </a:r>
            <a:r>
              <a:rPr lang="en-US" b="1" dirty="0">
                <a:solidFill>
                  <a:schemeClr val="tx1">
                    <a:lumMod val="50000"/>
                    <a:lumOff val="50000"/>
                  </a:schemeClr>
                </a:solidFill>
                <a:ea typeface="Sharp Sans Display No1 Book" pitchFamily="2" charset="77"/>
                <a:cs typeface="Sharp Sans Display No1 Book" pitchFamily="2" charset="77"/>
              </a:rPr>
              <a:t>hundreds of dollars per day</a:t>
            </a:r>
            <a:r>
              <a:rPr lang="en-US" dirty="0">
                <a:solidFill>
                  <a:schemeClr val="tx1">
                    <a:lumMod val="50000"/>
                    <a:lumOff val="50000"/>
                  </a:schemeClr>
                </a:solidFill>
                <a:ea typeface="Sharp Sans Display No1 Book" pitchFamily="2" charset="77"/>
                <a:cs typeface="Sharp Sans Display No1 Book" pitchFamily="2" charset="77"/>
              </a:rPr>
              <a:t>.</a:t>
            </a:r>
          </a:p>
          <a:p>
            <a:pPr marL="0" indent="0">
              <a:lnSpc>
                <a:spcPts val="2400"/>
              </a:lnSpc>
              <a:spcAft>
                <a:spcPts val="2400"/>
              </a:spcAft>
              <a:buNone/>
            </a:pPr>
            <a:r>
              <a:rPr lang="en-US" dirty="0">
                <a:solidFill>
                  <a:schemeClr val="tx1">
                    <a:lumMod val="50000"/>
                    <a:lumOff val="50000"/>
                  </a:schemeClr>
                </a:solidFill>
                <a:ea typeface="Sharp Sans Display No1 Book" pitchFamily="2" charset="77"/>
                <a:cs typeface="Sharp Sans Display No1 Book" pitchFamily="2" charset="77"/>
              </a:rPr>
              <a:t>Universal Life includes an option that can </a:t>
            </a:r>
            <a:r>
              <a:rPr lang="en-US" b="1" dirty="0">
                <a:solidFill>
                  <a:schemeClr val="tx1">
                    <a:lumMod val="50000"/>
                    <a:lumOff val="50000"/>
                  </a:schemeClr>
                </a:solidFill>
                <a:ea typeface="Sharp Sans Display No1 Book" pitchFamily="2" charset="77"/>
                <a:cs typeface="Sharp Sans Display No1 Book" pitchFamily="2" charset="77"/>
              </a:rPr>
              <a:t>help pay for qualified long-term care services</a:t>
            </a:r>
            <a:r>
              <a:rPr lang="en-US" baseline="30000" dirty="0">
                <a:solidFill>
                  <a:schemeClr val="tx1">
                    <a:lumMod val="50000"/>
                    <a:lumOff val="50000"/>
                  </a:schemeClr>
                </a:solidFill>
                <a:ea typeface="Sharp Sans Display No1 Book" pitchFamily="2" charset="77"/>
                <a:cs typeface="Sharp Sans Display No1 Book" pitchFamily="2" charset="77"/>
              </a:rPr>
              <a:t>1</a:t>
            </a:r>
            <a:r>
              <a:rPr lang="en-US" dirty="0">
                <a:solidFill>
                  <a:schemeClr val="tx1">
                    <a:lumMod val="50000"/>
                    <a:lumOff val="50000"/>
                  </a:schemeClr>
                </a:solidFill>
                <a:ea typeface="Sharp Sans Display No1 Book" pitchFamily="2" charset="77"/>
                <a:cs typeface="Sharp Sans Display No1 Book" pitchFamily="2" charset="77"/>
              </a:rPr>
              <a:t>, such as home health care or nursing home care.</a:t>
            </a:r>
            <a:endParaRPr lang="en-US" b="1" dirty="0">
              <a:solidFill>
                <a:schemeClr val="tx1">
                  <a:lumMod val="50000"/>
                  <a:lumOff val="50000"/>
                </a:schemeClr>
              </a:solidFill>
              <a:ea typeface="Sharp Sans Display No1 Book" pitchFamily="2" charset="77"/>
              <a:cs typeface="Sharp Sans Display No1 Book" pitchFamily="2" charset="77"/>
            </a:endParaRPr>
          </a:p>
        </p:txBody>
      </p:sp>
      <p:sp>
        <p:nvSpPr>
          <p:cNvPr id="8" name="Content Placeholder 2"/>
          <p:cNvSpPr txBox="1">
            <a:spLocks/>
          </p:cNvSpPr>
          <p:nvPr/>
        </p:nvSpPr>
        <p:spPr>
          <a:xfrm>
            <a:off x="5929163" y="4895431"/>
            <a:ext cx="6240238" cy="1391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i="1" baseline="30000" dirty="0"/>
              <a:t>1</a:t>
            </a:r>
            <a:r>
              <a:rPr lang="en-US" sz="1000" i="1" dirty="0"/>
              <a:t>The LTC Benefit is an acceleration of the death benefit and is not Long-Term Care Insurance (except in FL and LA, where the LTC benefit is Long-Term Care Insurance.) In NY, the LTC benefit is a Convalescent Care Benefit. In </a:t>
            </a:r>
            <a:r>
              <a:rPr lang="en-US" sz="1000" i="1" dirty="0" smtClean="0"/>
              <a:t>FL, the </a:t>
            </a:r>
            <a:r>
              <a:rPr lang="en-US" sz="1000" i="1" dirty="0"/>
              <a:t>LTC benefit is an Accelerated Death Benefit</a:t>
            </a:r>
            <a:r>
              <a:rPr lang="en-US" sz="1000" i="1" dirty="0" smtClean="0"/>
              <a:t>. </a:t>
            </a:r>
            <a:r>
              <a:rPr lang="en-US" sz="1000" i="1" dirty="0"/>
              <a:t>It begins to pay after 90 days of confinement or services, and to qualify you must meet conditions of eligibility for benefits. The LTC benefits provided by this policy may not cover all of the policyholder’s LTC expenses. Pre-existing condition limitation may apply. Benefits may not be available in all states or may be named differently. Your policy/certificate will contain complete details. You should consult a financial advisor to determine if the long-term care benefits and the retirement benefits provided by this policy are right for you</a:t>
            </a:r>
            <a:r>
              <a:rPr lang="en-US" sz="1000" i="1" dirty="0" smtClean="0"/>
              <a:t>. This slide does not apply to the state of MA.</a:t>
            </a:r>
            <a:r>
              <a:rPr lang="en-US" sz="1000" dirty="0" smtClean="0"/>
              <a:t> </a:t>
            </a:r>
            <a:r>
              <a:rPr lang="en-US" sz="1000" baseline="30000" dirty="0"/>
              <a:t>2</a:t>
            </a:r>
            <a:r>
              <a:rPr lang="en-US" sz="1000" dirty="0"/>
              <a:t>How</a:t>
            </a:r>
            <a:r>
              <a:rPr lang="en-US" sz="1000" i="1" dirty="0"/>
              <a:t> Much Does LTC Cost? - for the Federal Long Term Care: https://www.ltcfeds.com/start/aboutltc_cost.html</a:t>
            </a:r>
          </a:p>
        </p:txBody>
      </p:sp>
      <p:sp>
        <p:nvSpPr>
          <p:cNvPr id="9" name="Content Placeholder 2"/>
          <p:cNvSpPr txBox="1">
            <a:spLocks/>
          </p:cNvSpPr>
          <p:nvPr/>
        </p:nvSpPr>
        <p:spPr>
          <a:xfrm>
            <a:off x="1069048" y="5665826"/>
            <a:ext cx="10967972" cy="773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endParaRPr lang="en-US" sz="1400" i="1" dirty="0"/>
          </a:p>
        </p:txBody>
      </p:sp>
      <p:sp>
        <p:nvSpPr>
          <p:cNvPr id="4" name="Slide Number Placeholder 3">
            <a:extLst>
              <a:ext uri="{FF2B5EF4-FFF2-40B4-BE49-F238E27FC236}">
                <a16:creationId xmlns="" xmlns:a16="http://schemas.microsoft.com/office/drawing/2014/main" id="{1314876D-38A0-5944-AF14-D898416547A8}"/>
              </a:ext>
            </a:extLst>
          </p:cNvPr>
          <p:cNvSpPr>
            <a:spLocks noGrp="1"/>
          </p:cNvSpPr>
          <p:nvPr>
            <p:ph type="sldNum" sz="quarter" idx="12"/>
          </p:nvPr>
        </p:nvSpPr>
        <p:spPr/>
        <p:txBody>
          <a:bodyPr/>
          <a:lstStyle/>
          <a:p>
            <a:r>
              <a:rPr lang="en-US"/>
              <a:t>[</a:t>
            </a:r>
            <a:fld id="{7AE4C957-3C63-4C7F-8F09-0C9817055DDE}" type="slidenum">
              <a:rPr lang="en-US" smtClean="0"/>
              <a:pPr/>
              <a:t>9</a:t>
            </a:fld>
            <a:r>
              <a:rPr lang="en-US"/>
              <a:t>]</a:t>
            </a:r>
            <a:endParaRPr lang="en-US" dirty="0"/>
          </a:p>
        </p:txBody>
      </p:sp>
    </p:spTree>
    <p:extLst>
      <p:ext uri="{BB962C8B-B14F-4D97-AF65-F5344CB8AC3E}">
        <p14:creationId xmlns:p14="http://schemas.microsoft.com/office/powerpoint/2010/main" val="1049937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18337</TotalTime>
  <Words>6481</Words>
  <Application>Microsoft Office PowerPoint</Application>
  <PresentationFormat>Widescreen</PresentationFormat>
  <Paragraphs>550</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Century Gothic</vt:lpstr>
      <vt:lpstr>Sharp Sans Display No1 Book</vt:lpstr>
      <vt:lpstr>Office Theme</vt:lpstr>
      <vt:lpstr>Trustmark Universal Life Insurance  with Long-Term Care Benefit</vt:lpstr>
      <vt:lpstr>Trustmark Universal Life Insurance  with Convalescent Care Benefit</vt:lpstr>
      <vt:lpstr>Trustmark Universal Life Insurance  with Accelerated Death Benefit   for Long-Term Care Services</vt:lpstr>
      <vt:lpstr>Trustmark Universal Life Insurance with Accelerated Death Benefit for Chronic Illness  Can help pay for qualified long-term care services</vt:lpstr>
      <vt:lpstr>Trustmark Universal Life Insurance</vt:lpstr>
      <vt:lpstr>Why Universal Life?</vt:lpstr>
      <vt:lpstr>Why Universal Life?</vt:lpstr>
      <vt:lpstr>Why Universal Life?</vt:lpstr>
      <vt:lpstr>Long-Term Care Services</vt:lpstr>
      <vt:lpstr>Long-Term Care Services</vt:lpstr>
      <vt:lpstr>Let’s say Charlie has a $50,000 policy.</vt:lpstr>
      <vt:lpstr>Let’s say Charlie has a $50,000 policy.</vt:lpstr>
      <vt:lpstr>Let’s say Charlie has a $50,000 policy.</vt:lpstr>
      <vt:lpstr>Let’s say Charlie has a $50,000 policy.</vt:lpstr>
      <vt:lpstr>Let’s say Charlie has a $50,000 policy in Florida.</vt:lpstr>
      <vt:lpstr>Let’s say Charlie has a $50,000 policy in Florida.</vt:lpstr>
      <vt:lpstr>Let’s say Charlie has a $50,000 policy in Massachusetts.</vt:lpstr>
      <vt:lpstr>Let’s say Charlie has a $50,000 policy in Massachusetts.</vt:lpstr>
      <vt:lpstr>Universal LifeEvents®</vt:lpstr>
      <vt:lpstr>Universal LifeEvents®</vt:lpstr>
      <vt:lpstr>Universal LifeEvents®</vt:lpstr>
      <vt:lpstr>Universal LifeEvents®</vt:lpstr>
      <vt:lpstr>Universal LifeEvents®</vt:lpstr>
      <vt:lpstr>Universal LifeEvents®</vt:lpstr>
      <vt:lpstr>Universal LifeEvents®</vt:lpstr>
      <vt:lpstr>Universal LifeEvents®</vt:lpstr>
      <vt:lpstr>Age 65+ Charlie</vt:lpstr>
      <vt:lpstr>Additional Benefits</vt:lpstr>
      <vt:lpstr>Additional Benefits</vt:lpstr>
      <vt:lpstr>Additional Benefits</vt:lpstr>
      <vt:lpstr>EZ Value</vt:lpstr>
      <vt:lpstr>EZ Value</vt:lpstr>
      <vt:lpstr>Family Coverage</vt:lpstr>
      <vt:lpstr>Trustmark Advantage</vt:lpstr>
      <vt:lpstr>Limitations for Long-Term Care (LTC) Insurance Accelerated Death Benefit Rider – Florida Policies</vt:lpstr>
      <vt:lpstr>Exclusions and Limitations for Home Health and Long Term Care Benefit Rider – Kansas Policies</vt:lpstr>
      <vt:lpstr>Limitations for Convalescent Care Benefit Rider – New York Policies</vt:lpstr>
      <vt:lpstr>Additional Disclosures  – Massachusetts Policies</vt:lpstr>
      <vt:lpstr> </vt:lpstr>
    </vt:vector>
  </TitlesOfParts>
  <Company>Trustmark Insurance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McRoy, Darren</dc:creator>
  <cp:lastModifiedBy>McRoy, Darren</cp:lastModifiedBy>
  <cp:revision>123</cp:revision>
  <dcterms:created xsi:type="dcterms:W3CDTF">2018-10-11T15:33:56Z</dcterms:created>
  <dcterms:modified xsi:type="dcterms:W3CDTF">2019-02-18T16:01:42Z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539662da-a1c3-4d3d-873d-ca6edd2f8bfc</vt:lpwstr>
  </property>
  <property fmtid="{D5CDD505-2E9C-101B-9397-08002B2CF9AE}" pid="3" name="Classification">
    <vt:lpwstr>t_class_2</vt:lpwstr>
  </property>
</Properties>
</file>