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275" r:id="rId3"/>
    <p:sldId id="277" r:id="rId4"/>
    <p:sldId id="276" r:id="rId5"/>
    <p:sldId id="266" r:id="rId6"/>
    <p:sldId id="271" r:id="rId7"/>
    <p:sldId id="269" r:id="rId8"/>
    <p:sldId id="270" r:id="rId9"/>
    <p:sldId id="289" r:id="rId10"/>
    <p:sldId id="290" r:id="rId11"/>
    <p:sldId id="291" r:id="rId12"/>
    <p:sldId id="292" r:id="rId13"/>
    <p:sldId id="267" r:id="rId14"/>
    <p:sldId id="272" r:id="rId15"/>
    <p:sldId id="273" r:id="rId16"/>
    <p:sldId id="274" r:id="rId17"/>
    <p:sldId id="278" r:id="rId18"/>
    <p:sldId id="279" r:id="rId19"/>
    <p:sldId id="287" r:id="rId20"/>
    <p:sldId id="288" r:id="rId21"/>
    <p:sldId id="280" r:id="rId22"/>
    <p:sldId id="281" r:id="rId23"/>
    <p:sldId id="282" r:id="rId24"/>
    <p:sldId id="286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0215" autoAdjust="0"/>
  </p:normalViewPr>
  <p:slideViewPr>
    <p:cSldViewPr snapToGrid="0">
      <p:cViewPr varScale="1">
        <p:scale>
          <a:sx n="60" d="100"/>
          <a:sy n="60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8FFE7-0F2B-4459-BFAC-F7886E8CB3B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6E20D-2869-41F2-BB61-9B3D1E6D9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0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[For ALL cases.]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7A8DE-D61A-4D33-9383-D83F3E6C3D6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27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</a:t>
            </a:r>
            <a:r>
              <a:rPr lang="en-US" baseline="0" dirty="0" smtClean="0"/>
              <a:t> cases with On-the-Job coverage.]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8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</a:t>
            </a:r>
            <a:r>
              <a:rPr lang="en-US" baseline="0" dirty="0" smtClean="0"/>
              <a:t> cases with On-the-Job coverage and WITH maternity coverage WITH the standard 10-month exclusion.]</a:t>
            </a: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7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[For cases</a:t>
            </a:r>
            <a:r>
              <a:rPr lang="en-US" baseline="0" dirty="0" smtClean="0"/>
              <a:t> with On-the-Job Coverage and WITH </a:t>
            </a:r>
            <a:r>
              <a:rPr lang="en-US" dirty="0" smtClean="0"/>
              <a:t>maternity coverage with the 10-month exclusion WAIVED.]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16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[For cases with BOTH</a:t>
            </a:r>
            <a:r>
              <a:rPr lang="en-US" baseline="0" dirty="0" smtClean="0"/>
              <a:t> mental illness and substance abuse coverage.]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28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cases</a:t>
            </a:r>
            <a:r>
              <a:rPr lang="en-US" baseline="0" dirty="0" smtClean="0"/>
              <a:t> with mental illness coverage but no substance abuse coverage.]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42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cases</a:t>
            </a:r>
            <a:r>
              <a:rPr lang="en-US" baseline="0" dirty="0" smtClean="0"/>
              <a:t> with substance abuse coverage but no mental illness coverage.]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74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cases with BOTH</a:t>
            </a:r>
            <a:r>
              <a:rPr lang="en-US" baseline="0" dirty="0" smtClean="0"/>
              <a:t> Claim Free Benefit Return and Jump Start riders.]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00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cases with </a:t>
            </a:r>
            <a:r>
              <a:rPr lang="en-US" baseline="0" dirty="0" smtClean="0"/>
              <a:t>Claim Free Benefit Return rider but NO Jump Start rider.]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19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cases with </a:t>
            </a:r>
            <a:r>
              <a:rPr lang="en-US" baseline="0" dirty="0" smtClean="0"/>
              <a:t>Jump Start rider but NO Claim Free Benefit Return rider.]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93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[For cases with</a:t>
            </a:r>
            <a:r>
              <a:rPr lang="en-US" baseline="0" dirty="0" smtClean="0"/>
              <a:t> NO Jump Start rider.]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ALL cases.]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[For</a:t>
            </a:r>
            <a:r>
              <a:rPr lang="en-US" baseline="0" dirty="0" smtClean="0"/>
              <a:t> cases WITH Jump Start rider.]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82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cases with BOTH</a:t>
            </a:r>
            <a:r>
              <a:rPr lang="en-US" baseline="0" dirty="0" smtClean="0"/>
              <a:t> Partial Disability and On-the-Job coverage.]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44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[For cases with Partial</a:t>
            </a:r>
            <a:r>
              <a:rPr lang="en-US" baseline="0" dirty="0" smtClean="0"/>
              <a:t> Disability but NO On-the-Job coverage.]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74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cases with On-the-Job</a:t>
            </a:r>
            <a:r>
              <a:rPr lang="en-US" baseline="0" dirty="0" smtClean="0"/>
              <a:t> Coverage but NO Partial Disability.]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68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ALL cases.]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42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[For ALL cases.]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95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ALL cases.]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5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ALL cases.]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ALL cases.]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5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cases</a:t>
            </a:r>
            <a:r>
              <a:rPr lang="en-US" baseline="0" dirty="0" smtClean="0"/>
              <a:t> WITHOUT On-the-Job Coverage.]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9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cases</a:t>
            </a:r>
            <a:r>
              <a:rPr lang="en-US" baseline="0" dirty="0" smtClean="0"/>
              <a:t> WITHOUT On-the-Job Coverage.]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4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 cases</a:t>
            </a:r>
            <a:r>
              <a:rPr lang="en-US" baseline="0" dirty="0" smtClean="0"/>
              <a:t> WITHOUT On-the-Job Coverage and WITH maternity coverage WITH the standard 10-month exclusion.]</a:t>
            </a: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[For cases</a:t>
            </a:r>
            <a:r>
              <a:rPr lang="en-US" baseline="0" dirty="0" smtClean="0"/>
              <a:t> WITHOUT On-the-Job Coverage and WITH </a:t>
            </a:r>
            <a:r>
              <a:rPr lang="en-US" dirty="0" smtClean="0"/>
              <a:t>maternity coverage with the 10-month exclusion WAIVED.]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1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[For</a:t>
            </a:r>
            <a:r>
              <a:rPr lang="en-US" baseline="0" dirty="0" smtClean="0"/>
              <a:t> cases with On-the-Job coverage.]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9580-5440-4B8F-BEC0-0BD612C7B4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6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04A4-DCBC-472C-BC53-3602E242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0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04A4-DCBC-472C-BC53-3602E242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1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04A4-DCBC-472C-BC53-3602E242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0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vider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4361111-C738-364E-91D6-2F466964421F}"/>
              </a:ext>
            </a:extLst>
          </p:cNvPr>
          <p:cNvSpPr/>
          <p:nvPr userDrawn="1"/>
        </p:nvSpPr>
        <p:spPr>
          <a:xfrm>
            <a:off x="692" y="-27547"/>
            <a:ext cx="12191307" cy="6858001"/>
          </a:xfrm>
          <a:prstGeom prst="rect">
            <a:avLst/>
          </a:prstGeom>
          <a:solidFill>
            <a:srgbClr val="572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/>
          </p:nvPr>
        </p:nvSpPr>
        <p:spPr>
          <a:xfrm>
            <a:off x="3837866" y="3677594"/>
            <a:ext cx="8354134" cy="1396133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E043CCB-BD5F-8248-80A2-8F67675C0AF3}"/>
              </a:ext>
            </a:extLst>
          </p:cNvPr>
          <p:cNvSpPr/>
          <p:nvPr userDrawn="1"/>
        </p:nvSpPr>
        <p:spPr>
          <a:xfrm>
            <a:off x="0" y="5242426"/>
            <a:ext cx="12192000" cy="1620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9B1A6D-3FF2-E04C-9C22-2B5279516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2" y="5482641"/>
            <a:ext cx="2707105" cy="1132472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83314" y="5407025"/>
            <a:ext cx="5546725" cy="1187450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Presenter’s name, title and date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C304D94-032F-3647-8F1F-4992D96AC2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81316"/>
            <a:ext cx="3771900" cy="3771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518B394-F85F-AF4F-A95C-7653BA7878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54" y="-27546"/>
            <a:ext cx="3564245" cy="341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9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 with beyond key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-1"/>
            <a:ext cx="12191309" cy="6858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4482340"/>
          </a:xfrm>
        </p:spPr>
        <p:txBody>
          <a:bodyPr/>
          <a:lstStyle>
            <a:lvl1pPr>
              <a:spcAft>
                <a:spcPts val="0"/>
              </a:spcAft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8300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</a:t>
            </a:r>
            <a:fld id="{7AE4C957-3C63-4C7F-8F09-0C9817055DDE}" type="slidenum">
              <a:rPr lang="en-US" smtClean="0"/>
              <a:pPr/>
              <a:t>‹#›</a:t>
            </a:fld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41829" cy="6858001"/>
          </a:xfrm>
          <a:prstGeom prst="rect">
            <a:avLst/>
          </a:prstGeom>
          <a:solidFill>
            <a:srgbClr val="57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1148619"/>
            <a:ext cx="4428281" cy="62487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EF4136"/>
                </a:solidFill>
              </a:defRPr>
            </a:lvl1pPr>
          </a:lstStyle>
          <a:p>
            <a:pPr lvl="0"/>
            <a:r>
              <a:rPr lang="en-US" dirty="0"/>
              <a:t>Click to edit subhead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1338" y="0"/>
            <a:ext cx="5287962" cy="6176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59B0D72-0F6C-F444-A303-460B067036E6}"/>
              </a:ext>
            </a:extLst>
          </p:cNvPr>
          <p:cNvGrpSpPr/>
          <p:nvPr userDrawn="1"/>
        </p:nvGrpSpPr>
        <p:grpSpPr>
          <a:xfrm>
            <a:off x="1143000" y="6203513"/>
            <a:ext cx="9883842" cy="688721"/>
            <a:chOff x="1143000" y="6203513"/>
            <a:chExt cx="9883842" cy="688721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3FD2E42-64AA-6340-8B78-D345866B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6203513"/>
              <a:ext cx="676342" cy="67634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C69A6E66-3469-7A4E-AA0A-CCF5F6A67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232" y="6238219"/>
              <a:ext cx="735768" cy="65401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DF3674FE-1897-114A-A228-84205BEFAA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700" y="6203513"/>
              <a:ext cx="676342" cy="67634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D1034990-A985-EB43-8416-7810B4FB7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6400" y="6203513"/>
              <a:ext cx="676342" cy="6763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48AA151C-38D4-1A4C-97E3-64E2B6F9E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500" y="6203513"/>
              <a:ext cx="676342" cy="676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433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2" pos="528">
          <p15:clr>
            <a:srgbClr val="FBAE40"/>
          </p15:clr>
        </p15:guide>
        <p15:guide id="3" pos="3672">
          <p15:clr>
            <a:srgbClr val="FBAE40"/>
          </p15:clr>
        </p15:guide>
        <p15:guide id="4" pos="3984">
          <p15:clr>
            <a:srgbClr val="FBAE40"/>
          </p15:clr>
        </p15:guide>
        <p15:guide id="5" pos="715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04A4-DCBC-472C-BC53-3602E242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4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04A4-DCBC-472C-BC53-3602E242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0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04A4-DCBC-472C-BC53-3602E242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7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04A4-DCBC-472C-BC53-3602E242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6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04A4-DCBC-472C-BC53-3602E242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4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04A4-DCBC-472C-BC53-3602E242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0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04A4-DCBC-472C-BC53-3602E242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04A4-DCBC-472C-BC53-3602E242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D04A4-DCBC-472C-BC53-3602E242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37866" y="3145973"/>
            <a:ext cx="8354134" cy="1396133"/>
          </a:xfrm>
        </p:spPr>
        <p:txBody>
          <a:bodyPr/>
          <a:lstStyle/>
          <a:p>
            <a:r>
              <a:rPr lang="en-US" dirty="0" smtClean="0"/>
              <a:t>Trustmark Paycheck </a:t>
            </a:r>
            <a:r>
              <a:rPr lang="en-US" dirty="0" smtClean="0"/>
              <a:t>Protect® </a:t>
            </a:r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6586" y="423642"/>
            <a:ext cx="654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Introducing your special benefits…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759655" y="4104476"/>
            <a:ext cx="8354134" cy="927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/>
              <a:t>       Preserving </a:t>
            </a:r>
            <a:r>
              <a:rPr lang="en-US" sz="2000" i="1" dirty="0"/>
              <a:t>your active lifestyle, whatever may happen.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0337" y="6498568"/>
            <a:ext cx="752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Trustmark Paycheck </a:t>
            </a:r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Protect® and Trustmark</a:t>
            </a:r>
            <a:r>
              <a:rPr lang="en-US" sz="1200" i="1" dirty="0">
                <a:latin typeface="Sharp Sans Display No1 Book" charset="0"/>
                <a:ea typeface="Sharp Sans Display No1 Book" charset="0"/>
                <a:cs typeface="Sharp Sans Display No1 Book" charset="0"/>
              </a:rPr>
              <a:t>® </a:t>
            </a:r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are registered trademarks </a:t>
            </a:r>
            <a:r>
              <a:rPr lang="en-US" sz="1200" i="1" dirty="0">
                <a:latin typeface="Sharp Sans Display No1 Book" charset="0"/>
                <a:ea typeface="Sharp Sans Display No1 Book" charset="0"/>
                <a:cs typeface="Sharp Sans Display No1 Book" charset="0"/>
              </a:rPr>
              <a:t>of Trustmark Insurance Company</a:t>
            </a:r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.</a:t>
            </a:r>
          </a:p>
          <a:p>
            <a:pPr algn="r"/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algn="r"/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4482340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b="1" dirty="0"/>
              <a:t>S</a:t>
            </a:r>
            <a:r>
              <a:rPr lang="en-US" b="1" dirty="0" smtClean="0"/>
              <a:t>ickness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 smtClean="0"/>
              <a:t>injury</a:t>
            </a:r>
            <a:r>
              <a:rPr lang="en-US" dirty="0" smtClean="0"/>
              <a:t>.</a:t>
            </a:r>
          </a:p>
          <a:p>
            <a:pPr>
              <a:lnSpc>
                <a:spcPts val="2400"/>
              </a:lnSpc>
            </a:pPr>
            <a:r>
              <a:rPr lang="en-US" b="1" dirty="0" smtClean="0"/>
              <a:t>Complications of pregnancy. </a:t>
            </a: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>
              <a:lnSpc>
                <a:spcPts val="2400"/>
              </a:lnSpc>
            </a:pP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Benefits that </a:t>
            </a:r>
            <a:r>
              <a:rPr lang="en-US" dirty="0" smtClean="0"/>
              <a:t>matter.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5FD96DF7-5A53-1743-B1C9-9062BCD95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12453"/>
          <a:stretch>
            <a:fillRect/>
          </a:stretch>
        </p:blipFill>
        <p:spPr>
          <a:xfrm>
            <a:off x="527483" y="0"/>
            <a:ext cx="5287962" cy="61769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5082139"/>
            <a:ext cx="5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Sharp Sans Display No1 Book" charset="0"/>
                <a:ea typeface="Sharp Sans Display No1 Book" charset="0"/>
                <a:cs typeface="Sharp Sans Display No1 Book" charset="0"/>
              </a:rPr>
              <a:t>Some state coverage may differ from the </a:t>
            </a:r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above.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What You’re Covered For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10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2261358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b="1" dirty="0"/>
              <a:t>S</a:t>
            </a:r>
            <a:r>
              <a:rPr lang="en-US" b="1" dirty="0" smtClean="0"/>
              <a:t>ickness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 smtClean="0"/>
              <a:t>injury</a:t>
            </a:r>
            <a:r>
              <a:rPr lang="en-US" dirty="0" smtClean="0"/>
              <a:t>.</a:t>
            </a:r>
          </a:p>
          <a:p>
            <a:pPr>
              <a:lnSpc>
                <a:spcPts val="2400"/>
              </a:lnSpc>
            </a:pPr>
            <a:r>
              <a:rPr lang="en-US" b="1" dirty="0" smtClean="0"/>
              <a:t>Complications of pregnancy.</a:t>
            </a:r>
          </a:p>
          <a:p>
            <a:pPr>
              <a:lnSpc>
                <a:spcPts val="2400"/>
              </a:lnSpc>
            </a:pPr>
            <a:r>
              <a:rPr lang="en-US" b="1" dirty="0"/>
              <a:t>Maternity</a:t>
            </a:r>
            <a:r>
              <a:rPr lang="en-US" dirty="0"/>
              <a:t> </a:t>
            </a:r>
            <a:r>
              <a:rPr lang="en-US" dirty="0" smtClean="0"/>
              <a:t>(6-8 </a:t>
            </a:r>
            <a:r>
              <a:rPr lang="en-US" dirty="0"/>
              <a:t>weeks of benefits after </a:t>
            </a:r>
            <a:r>
              <a:rPr lang="en-US" dirty="0" smtClean="0"/>
              <a:t>delivery, 10 </a:t>
            </a:r>
            <a:r>
              <a:rPr lang="en-US" dirty="0"/>
              <a:t>months after effective </a:t>
            </a:r>
            <a:r>
              <a:rPr lang="en-US" dirty="0" smtClean="0"/>
              <a:t>date).</a:t>
            </a:r>
            <a:endParaRPr lang="en-US" dirty="0"/>
          </a:p>
          <a:p>
            <a:pPr>
              <a:lnSpc>
                <a:spcPts val="2400"/>
              </a:lnSpc>
            </a:pP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Benefits that matter.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5FD96DF7-5A53-1743-B1C9-9062BCD95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12453"/>
          <a:stretch>
            <a:fillRect/>
          </a:stretch>
        </p:blipFill>
        <p:spPr>
          <a:xfrm>
            <a:off x="527483" y="0"/>
            <a:ext cx="5287962" cy="6176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5082139"/>
            <a:ext cx="543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Sharp Sans Display No1 Book" charset="0"/>
                <a:ea typeface="Sharp Sans Display No1 Book" charset="0"/>
                <a:cs typeface="Sharp Sans Display No1 Book" charset="0"/>
              </a:rPr>
              <a:t>Some state coverage may differ from the </a:t>
            </a:r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above.</a:t>
            </a:r>
          </a:p>
          <a:p>
            <a:endParaRPr lang="en-US" sz="1200" i="1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Maternity benefit duration varies by delivery type.</a:t>
            </a:r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What You’re Covered For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11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2261358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en-US" b="1" dirty="0"/>
              <a:t>S</a:t>
            </a:r>
            <a:r>
              <a:rPr lang="en-US" b="1" dirty="0" smtClean="0"/>
              <a:t>ickness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 smtClean="0"/>
              <a:t>injury</a:t>
            </a:r>
            <a:r>
              <a:rPr lang="en-US" dirty="0" smtClean="0"/>
              <a:t>.</a:t>
            </a:r>
          </a:p>
          <a:p>
            <a:pPr>
              <a:lnSpc>
                <a:spcPts val="2400"/>
              </a:lnSpc>
            </a:pPr>
            <a:r>
              <a:rPr lang="en-US" b="1" dirty="0"/>
              <a:t>Complications of pregnancy</a:t>
            </a:r>
            <a:r>
              <a:rPr lang="en-US" b="1" dirty="0" smtClean="0"/>
              <a:t>.</a:t>
            </a:r>
          </a:p>
          <a:p>
            <a:pPr>
              <a:lnSpc>
                <a:spcPts val="2400"/>
              </a:lnSpc>
            </a:pPr>
            <a:r>
              <a:rPr lang="en-US" b="1" dirty="0"/>
              <a:t>Maternity</a:t>
            </a:r>
            <a:r>
              <a:rPr lang="en-US" dirty="0"/>
              <a:t> </a:t>
            </a:r>
            <a:r>
              <a:rPr lang="en-US" dirty="0" smtClean="0"/>
              <a:t>(6-8 </a:t>
            </a:r>
            <a:r>
              <a:rPr lang="en-US" dirty="0"/>
              <a:t>weeks of benefits after </a:t>
            </a:r>
            <a:r>
              <a:rPr lang="en-US" dirty="0" smtClean="0"/>
              <a:t>delivery).  </a:t>
            </a:r>
            <a:endParaRPr lang="en-US" dirty="0"/>
          </a:p>
          <a:p>
            <a:pPr>
              <a:lnSpc>
                <a:spcPts val="2400"/>
              </a:lnSpc>
            </a:pP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Benefits that matter.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5FD96DF7-5A53-1743-B1C9-9062BCD95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12453"/>
          <a:stretch>
            <a:fillRect/>
          </a:stretch>
        </p:blipFill>
        <p:spPr>
          <a:xfrm>
            <a:off x="527483" y="0"/>
            <a:ext cx="5287962" cy="6176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5082139"/>
            <a:ext cx="543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Sharp Sans Display No1 Book" charset="0"/>
                <a:ea typeface="Sharp Sans Display No1 Book" charset="0"/>
                <a:cs typeface="Sharp Sans Display No1 Book" charset="0"/>
              </a:rPr>
              <a:t>Some state coverage may differ from the </a:t>
            </a:r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above.</a:t>
            </a:r>
          </a:p>
          <a:p>
            <a:endParaRPr lang="en-US" sz="1200" i="1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Maternity benefit duration varies by delivery type.</a:t>
            </a:r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What You’re Covered For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12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2386487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b="1" dirty="0" smtClean="0"/>
              <a:t>Mental illness</a:t>
            </a:r>
            <a:r>
              <a:rPr lang="en-US" dirty="0" smtClean="0"/>
              <a:t>.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Treatment for </a:t>
            </a:r>
            <a:r>
              <a:rPr lang="en-US" b="1" dirty="0" smtClean="0"/>
              <a:t>substance abuse</a:t>
            </a:r>
            <a:endParaRPr lang="en-US" sz="1400" b="1" dirty="0"/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More benefits that matter.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01" y="0"/>
            <a:ext cx="5285690" cy="61818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What You’re Covered For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5082139"/>
            <a:ext cx="5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In NY, mental illness coverage is mental disorder coverage.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13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2386487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b="1" dirty="0" smtClean="0"/>
              <a:t>Mental illness</a:t>
            </a: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01" y="0"/>
            <a:ext cx="5285690" cy="61818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What You’re Covered For</a:t>
            </a:r>
            <a:endParaRPr lang="en-US" sz="32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600" y="1148619"/>
            <a:ext cx="4428281" cy="624871"/>
          </a:xfrm>
        </p:spPr>
        <p:txBody>
          <a:bodyPr/>
          <a:lstStyle/>
          <a:p>
            <a:r>
              <a:rPr lang="en-US" dirty="0" smtClean="0"/>
              <a:t>More benefits that matter.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5082139"/>
            <a:ext cx="5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In NY, mental illness coverage is mental disorder coverage.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14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2386487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dirty="0" smtClean="0"/>
              <a:t>Treatment for </a:t>
            </a:r>
            <a:r>
              <a:rPr lang="en-US" b="1" dirty="0" smtClean="0"/>
              <a:t>substance abuse </a:t>
            </a: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01" y="0"/>
            <a:ext cx="5285690" cy="61818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What You’re Covered For</a:t>
            </a:r>
            <a:endParaRPr lang="en-US" sz="32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600" y="1148619"/>
            <a:ext cx="4428281" cy="624871"/>
          </a:xfrm>
        </p:spPr>
        <p:txBody>
          <a:bodyPr/>
          <a:lstStyle/>
          <a:p>
            <a:r>
              <a:rPr lang="en-US" dirty="0" smtClean="0"/>
              <a:t>More benefits that matter.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15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295" y="1694625"/>
            <a:ext cx="4339856" cy="429150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A </a:t>
            </a:r>
            <a:r>
              <a:rPr lang="en-US" b="1" dirty="0"/>
              <a:t>$100 </a:t>
            </a:r>
            <a:r>
              <a:rPr lang="en-US" b="1" dirty="0" smtClean="0"/>
              <a:t>payment</a:t>
            </a:r>
            <a:r>
              <a:rPr lang="en-US" dirty="0" smtClean="0"/>
              <a:t> </a:t>
            </a:r>
            <a:r>
              <a:rPr lang="en-US" dirty="0"/>
              <a:t>will be </a:t>
            </a:r>
            <a:r>
              <a:rPr lang="en-US" b="1" dirty="0"/>
              <a:t>automatically </a:t>
            </a:r>
            <a:r>
              <a:rPr lang="en-US" b="1" dirty="0" smtClean="0"/>
              <a:t>sent to </a:t>
            </a:r>
            <a:r>
              <a:rPr lang="en-US" b="1" dirty="0"/>
              <a:t>you </a:t>
            </a:r>
            <a:r>
              <a:rPr lang="en-US" dirty="0"/>
              <a:t>every two years that you don’t have </a:t>
            </a:r>
            <a:r>
              <a:rPr lang="en-US" dirty="0" smtClean="0"/>
              <a:t>a claim </a:t>
            </a:r>
            <a:r>
              <a:rPr lang="en-US" dirty="0"/>
              <a:t>– no action required</a:t>
            </a:r>
            <a:r>
              <a:rPr lang="en-US" dirty="0" smtClean="0"/>
              <a:t>!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r>
              <a:rPr lang="en-US" dirty="0" smtClean="0">
                <a:ea typeface="Sharp Sans Display No1 Book" charset="0"/>
                <a:cs typeface="Sharp Sans Display No1 Book" charset="0"/>
              </a:rPr>
              <a:t>An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extra one-time $500 </a:t>
            </a:r>
            <a:r>
              <a:rPr lang="en-US" b="1" dirty="0" smtClean="0">
                <a:ea typeface="Sharp Sans Display No1 Book" charset="0"/>
                <a:cs typeface="Sharp Sans Display No1 Book" charset="0"/>
              </a:rPr>
              <a:t>payment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for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each approved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claim can help with your bills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and “Jump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Start” your recovery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.</a:t>
            </a:r>
            <a:endParaRPr lang="en-US" dirty="0"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Extra ways your policy can pay.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9698" y="2039470"/>
            <a:ext cx="18328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$100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9698" y="3752732"/>
            <a:ext cx="18328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$500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Picture Placeholder 9">
            <a:extLst>
              <a:ext uri="{FF2B5EF4-FFF2-40B4-BE49-F238E27FC236}">
                <a16:creationId xmlns="" xmlns:a16="http://schemas.microsoft.com/office/drawing/2014/main" id="{A3926D69-8130-BD4A-AAAD-793C702FF6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r="8846"/>
          <a:stretch>
            <a:fillRect/>
          </a:stretch>
        </p:blipFill>
        <p:spPr>
          <a:xfrm>
            <a:off x="541338" y="-1"/>
            <a:ext cx="5291712" cy="6181344"/>
          </a:xfrm>
        </p:spPr>
      </p:pic>
      <p:sp>
        <p:nvSpPr>
          <p:cNvPr id="13" name="TextBox 12"/>
          <p:cNvSpPr txBox="1"/>
          <p:nvPr/>
        </p:nvSpPr>
        <p:spPr>
          <a:xfrm>
            <a:off x="6324600" y="5082139"/>
            <a:ext cx="5437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Benefits not available in all states.</a:t>
            </a:r>
            <a:endParaRPr lang="en-US" sz="1200" dirty="0" smtClean="0"/>
          </a:p>
          <a:p>
            <a:endParaRPr lang="en-US" sz="1200" i="1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JumpStart benefit is paid after meeting elimination period or minimum of 14 days total disability, and is not payable with maternity claims.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16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0154" y="1991183"/>
            <a:ext cx="4339856" cy="107607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A </a:t>
            </a:r>
            <a:r>
              <a:rPr lang="en-US" b="1" dirty="0"/>
              <a:t>$100 </a:t>
            </a:r>
            <a:r>
              <a:rPr lang="en-US" b="1" dirty="0" smtClean="0"/>
              <a:t>payment</a:t>
            </a:r>
            <a:r>
              <a:rPr lang="en-US" dirty="0" smtClean="0"/>
              <a:t> </a:t>
            </a:r>
            <a:r>
              <a:rPr lang="en-US" dirty="0"/>
              <a:t>will be </a:t>
            </a:r>
            <a:r>
              <a:rPr lang="en-US" b="1" dirty="0"/>
              <a:t>automatically </a:t>
            </a:r>
            <a:r>
              <a:rPr lang="en-US" b="1" dirty="0" smtClean="0"/>
              <a:t>sent to </a:t>
            </a:r>
            <a:r>
              <a:rPr lang="en-US" b="1" dirty="0"/>
              <a:t>you </a:t>
            </a:r>
            <a:r>
              <a:rPr lang="en-US" dirty="0"/>
              <a:t>every two years that you don’t have </a:t>
            </a:r>
            <a:r>
              <a:rPr lang="en-US" dirty="0" smtClean="0"/>
              <a:t>a claim </a:t>
            </a:r>
            <a:r>
              <a:rPr lang="en-US" dirty="0"/>
              <a:t>– no action required</a:t>
            </a:r>
            <a:r>
              <a:rPr lang="en-US" dirty="0" smtClean="0"/>
              <a:t>!</a:t>
            </a:r>
            <a:endParaRPr lang="en-US" dirty="0"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Extra ways your policy can pay.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9698" y="2039470"/>
            <a:ext cx="18328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$100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Picture Placeholder 9">
            <a:extLst>
              <a:ext uri="{FF2B5EF4-FFF2-40B4-BE49-F238E27FC236}">
                <a16:creationId xmlns="" xmlns:a16="http://schemas.microsoft.com/office/drawing/2014/main" id="{A3926D69-8130-BD4A-AAAD-793C702FF6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r="8846"/>
          <a:stretch>
            <a:fillRect/>
          </a:stretch>
        </p:blipFill>
        <p:spPr>
          <a:xfrm>
            <a:off x="541338" y="-1"/>
            <a:ext cx="5291712" cy="6181344"/>
          </a:xfrm>
        </p:spPr>
      </p:pic>
      <p:sp>
        <p:nvSpPr>
          <p:cNvPr id="13" name="TextBox 12"/>
          <p:cNvSpPr txBox="1"/>
          <p:nvPr/>
        </p:nvSpPr>
        <p:spPr>
          <a:xfrm>
            <a:off x="6324600" y="5082139"/>
            <a:ext cx="5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Benefits not available in all states.</a:t>
            </a:r>
            <a:endParaRPr lang="en-US" sz="1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17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938" y="1994930"/>
            <a:ext cx="4339856" cy="15675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Sharp Sans Display No1 Book" charset="0"/>
                <a:cs typeface="Sharp Sans Display No1 Book" charset="0"/>
              </a:rPr>
              <a:t>An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extra one-time $500 </a:t>
            </a:r>
            <a:r>
              <a:rPr lang="en-US" b="1" dirty="0" smtClean="0">
                <a:ea typeface="Sharp Sans Display No1 Book" charset="0"/>
                <a:cs typeface="Sharp Sans Display No1 Book" charset="0"/>
              </a:rPr>
              <a:t>payment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for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each approved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claim can help with your bills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and “Jump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Start” your recovery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.</a:t>
            </a:r>
            <a:endParaRPr lang="en-US" dirty="0"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Extra ways your policy can pay.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9698" y="2039470"/>
            <a:ext cx="18328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$500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Picture Placeholder 9">
            <a:extLst>
              <a:ext uri="{FF2B5EF4-FFF2-40B4-BE49-F238E27FC236}">
                <a16:creationId xmlns="" xmlns:a16="http://schemas.microsoft.com/office/drawing/2014/main" id="{A3926D69-8130-BD4A-AAAD-793C702FF6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r="8846"/>
          <a:stretch>
            <a:fillRect/>
          </a:stretch>
        </p:blipFill>
        <p:spPr>
          <a:xfrm>
            <a:off x="541338" y="-1"/>
            <a:ext cx="5291712" cy="6181344"/>
          </a:xfrm>
        </p:spPr>
      </p:pic>
      <p:sp>
        <p:nvSpPr>
          <p:cNvPr id="13" name="TextBox 12"/>
          <p:cNvSpPr txBox="1"/>
          <p:nvPr/>
        </p:nvSpPr>
        <p:spPr>
          <a:xfrm>
            <a:off x="6324600" y="5082139"/>
            <a:ext cx="5437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Benefits not available in all states.</a:t>
            </a:r>
            <a:endParaRPr lang="en-US" sz="1200" dirty="0" smtClean="0"/>
          </a:p>
          <a:p>
            <a:endParaRPr lang="en-US" sz="1200" i="1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JumpStart benefit is paid after meeting elimination period or minimum of 14 days total disability, and is not payable with maternity claims.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18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0">
            <a:extLst>
              <a:ext uri="{FF2B5EF4-FFF2-40B4-BE49-F238E27FC236}">
                <a16:creationId xmlns="" xmlns:a16="http://schemas.microsoft.com/office/drawing/2014/main" id="{05CA666C-4138-C24E-9EAE-9EDDF8F0F0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17" t="8125" r="-51432" b="31629"/>
          <a:stretch/>
        </p:blipFill>
        <p:spPr>
          <a:xfrm>
            <a:off x="5678185" y="80264"/>
            <a:ext cx="7715934" cy="59212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613" y="552200"/>
            <a:ext cx="4428281" cy="76034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of Benefits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613" y="1278547"/>
            <a:ext cx="10315367" cy="1583949"/>
          </a:xfrm>
        </p:spPr>
        <p:txBody>
          <a:bodyPr>
            <a:normAutofit/>
          </a:bodyPr>
          <a:lstStyle/>
          <a:p>
            <a:r>
              <a:rPr lang="en-US" dirty="0" smtClean="0"/>
              <a:t>$1,000/month policy, 2 ½ months unable to work,</a:t>
            </a:r>
          </a:p>
          <a:p>
            <a:r>
              <a:rPr lang="en-US" dirty="0" smtClean="0"/>
              <a:t>following elimination period: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36886"/>
              </p:ext>
            </p:extLst>
          </p:nvPr>
        </p:nvGraphicFramePr>
        <p:xfrm>
          <a:off x="1574802" y="2332409"/>
          <a:ext cx="5673492" cy="29644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36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6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11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</a:rPr>
                        <a:t>First month</a:t>
                      </a:r>
                      <a:endParaRPr lang="en-US" sz="2400" b="1" dirty="0">
                        <a:ln w="0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$1,000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11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</a:rPr>
                        <a:t>Second month</a:t>
                      </a:r>
                      <a:endParaRPr lang="en-US" sz="2400" b="1" dirty="0">
                        <a:ln w="0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$1,000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11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</a:rPr>
                        <a:t>Last 15 days</a:t>
                      </a:r>
                      <a:endParaRPr lang="en-US" sz="2400" b="1" dirty="0">
                        <a:ln w="0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$500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11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</a:rPr>
                        <a:t>Total benefits paid:</a:t>
                      </a:r>
                      <a:endParaRPr lang="en-US" sz="2400" b="1" dirty="0">
                        <a:ln w="0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</a:rPr>
                        <a:t>$2,500</a:t>
                      </a:r>
                      <a:endPara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74802" y="5510697"/>
            <a:ext cx="5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Benefits paid may vary. See your policy/certificate for details.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19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r="30021"/>
          <a:stretch/>
        </p:blipFill>
        <p:spPr>
          <a:xfrm>
            <a:off x="548871" y="15156"/>
            <a:ext cx="5290820" cy="61722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4482340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en-US" dirty="0" smtClean="0"/>
              <a:t>Meet </a:t>
            </a:r>
            <a:r>
              <a:rPr lang="en-US" b="1" dirty="0" smtClean="0"/>
              <a:t>Charlie</a:t>
            </a:r>
            <a:r>
              <a:rPr lang="en-US" dirty="0" smtClean="0"/>
              <a:t>!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dirty="0" smtClean="0"/>
              <a:t>Charlie works for a hospital. He’s a </a:t>
            </a:r>
            <a:r>
              <a:rPr lang="en-US" b="1" dirty="0" smtClean="0"/>
              <a:t>husband</a:t>
            </a:r>
            <a:r>
              <a:rPr lang="en-US" dirty="0" smtClean="0"/>
              <a:t>, a </a:t>
            </a:r>
            <a:r>
              <a:rPr lang="en-US" b="1" dirty="0" smtClean="0"/>
              <a:t>dad of two </a:t>
            </a:r>
            <a:r>
              <a:rPr lang="en-US" dirty="0" smtClean="0"/>
              <a:t>and a </a:t>
            </a:r>
            <a:r>
              <a:rPr lang="en-US" b="1" dirty="0" smtClean="0"/>
              <a:t>pretty active guy</a:t>
            </a:r>
            <a:r>
              <a:rPr lang="en-US" dirty="0" smtClean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dirty="0" smtClean="0"/>
              <a:t>He’s all about family </a:t>
            </a:r>
            <a:r>
              <a:rPr lang="en-US" b="1" dirty="0" smtClean="0"/>
              <a:t>activities and adventures </a:t>
            </a:r>
            <a:r>
              <a:rPr lang="en-US" dirty="0" smtClean="0"/>
              <a:t>– and on his own time, he also likes </a:t>
            </a:r>
            <a:r>
              <a:rPr lang="en-US" b="1" dirty="0" smtClean="0"/>
              <a:t>waterskiing</a:t>
            </a:r>
            <a:r>
              <a:rPr lang="en-US" dirty="0" smtClean="0"/>
              <a:t>, </a:t>
            </a:r>
            <a:r>
              <a:rPr lang="en-US" b="1" dirty="0" smtClean="0"/>
              <a:t>driving</a:t>
            </a:r>
            <a:r>
              <a:rPr lang="en-US" dirty="0" smtClean="0"/>
              <a:t> his favorite car and playing in his work </a:t>
            </a:r>
            <a:r>
              <a:rPr lang="en-US" b="1" dirty="0" smtClean="0"/>
              <a:t>softball </a:t>
            </a:r>
            <a:r>
              <a:rPr lang="en-US" dirty="0" smtClean="0"/>
              <a:t>league.</a:t>
            </a:r>
          </a:p>
          <a:p>
            <a:pPr>
              <a:lnSpc>
                <a:spcPts val="2400"/>
              </a:lnSpc>
            </a:pP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Why Paycheck Protect?</a:t>
            </a:r>
            <a:endParaRPr lang="en-US" sz="3600" dirty="0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600" y="1148619"/>
            <a:ext cx="4669465" cy="6248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Keep on living &amp; enjoying your best life.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2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0">
            <a:extLst>
              <a:ext uri="{FF2B5EF4-FFF2-40B4-BE49-F238E27FC236}">
                <a16:creationId xmlns="" xmlns:a16="http://schemas.microsoft.com/office/drawing/2014/main" id="{05CA666C-4138-C24E-9EAE-9EDDF8F0F0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17" t="8125" r="-51432" b="31629"/>
          <a:stretch/>
        </p:blipFill>
        <p:spPr>
          <a:xfrm>
            <a:off x="5678185" y="80264"/>
            <a:ext cx="7715934" cy="59212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613" y="552200"/>
            <a:ext cx="4428281" cy="76034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of Benefits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613" y="1278547"/>
            <a:ext cx="10315367" cy="1583949"/>
          </a:xfrm>
        </p:spPr>
        <p:txBody>
          <a:bodyPr>
            <a:normAutofit/>
          </a:bodyPr>
          <a:lstStyle/>
          <a:p>
            <a:r>
              <a:rPr lang="en-US" dirty="0" smtClean="0"/>
              <a:t>$1,000/month policy, 2 ½ months unable to work,</a:t>
            </a:r>
          </a:p>
          <a:p>
            <a:r>
              <a:rPr lang="en-US" dirty="0" smtClean="0"/>
              <a:t>following elimination period: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17416"/>
              </p:ext>
            </p:extLst>
          </p:nvPr>
        </p:nvGraphicFramePr>
        <p:xfrm>
          <a:off x="1538515" y="2332409"/>
          <a:ext cx="5709780" cy="304627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73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6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11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</a:rPr>
                        <a:t>First month</a:t>
                      </a:r>
                    </a:p>
                    <a:p>
                      <a:pPr algn="ctr"/>
                      <a:r>
                        <a:rPr lang="en-US" sz="2400" b="1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</a:rPr>
                        <a:t>(with</a:t>
                      </a:r>
                      <a:r>
                        <a:rPr lang="en-US" sz="2400" b="1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</a:rPr>
                        <a:t> Jump Start)</a:t>
                      </a:r>
                      <a:endParaRPr lang="en-US" sz="2000" b="1" dirty="0">
                        <a:ln w="0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$1,500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11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</a:rPr>
                        <a:t>Second month</a:t>
                      </a:r>
                      <a:endParaRPr lang="en-US" sz="2400" b="1" dirty="0">
                        <a:ln w="0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$1,000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11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</a:rPr>
                        <a:t>Last 15 days</a:t>
                      </a:r>
                      <a:endParaRPr lang="en-US" sz="2400" b="1" dirty="0">
                        <a:ln w="0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$500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11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</a:rPr>
                        <a:t>Total benefits paid:</a:t>
                      </a:r>
                      <a:endParaRPr lang="en-US" sz="2400" b="1" dirty="0">
                        <a:ln w="0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</a:rPr>
                        <a:t>$3,000</a:t>
                      </a:r>
                      <a:endPara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74802" y="5510697"/>
            <a:ext cx="5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Benefits paid may vary. See your policy/certificate for details.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20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More ways your policy can pay.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5203136"/>
            <a:ext cx="543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*Or </a:t>
            </a:r>
            <a:r>
              <a:rPr lang="en-US" sz="1200" i="1" dirty="0">
                <a:latin typeface="Sharp Sans Display No1 Book" charset="0"/>
                <a:ea typeface="Sharp Sans Display No1 Book" charset="0"/>
                <a:cs typeface="Sharp Sans Display No1 Book" charset="0"/>
              </a:rPr>
              <a:t>what’s left of your maximum benefit period, whichever is less</a:t>
            </a:r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.</a:t>
            </a:r>
          </a:p>
          <a:p>
            <a:endParaRPr lang="en-US" sz="1200" i="1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 Benefits not available in all states.</a:t>
            </a:r>
            <a:endParaRPr lang="en-US" sz="1200" dirty="0" smtClean="0"/>
          </a:p>
        </p:txBody>
      </p:sp>
      <p:pic>
        <p:nvPicPr>
          <p:cNvPr id="11" name="Picture Placeholder 7">
            <a:extLst>
              <a:ext uri="{FF2B5EF4-FFF2-40B4-BE49-F238E27FC236}">
                <a16:creationId xmlns="" xmlns:a16="http://schemas.microsoft.com/office/drawing/2014/main" id="{B37E59E2-1DB8-E640-BED7-E9DD8CD892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7" r="23557"/>
          <a:stretch>
            <a:fillRect/>
          </a:stretch>
        </p:blipFill>
        <p:spPr>
          <a:xfrm>
            <a:off x="541338" y="0"/>
            <a:ext cx="5287962" cy="6176963"/>
          </a:xfr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24600" y="1694624"/>
            <a:ext cx="5029200" cy="3804133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 smtClean="0">
                <a:ea typeface="Sharp Sans Display No1 Book" charset="0"/>
                <a:cs typeface="Sharp Sans Display No1 Book" charset="0"/>
              </a:rPr>
              <a:t>PLUS!</a:t>
            </a:r>
          </a:p>
          <a:p>
            <a:pPr>
              <a:lnSpc>
                <a:spcPts val="2400"/>
              </a:lnSpc>
            </a:pPr>
            <a:r>
              <a:rPr lang="en-US" dirty="0">
                <a:ea typeface="Sharp Sans Display No1 Book" charset="0"/>
                <a:cs typeface="Sharp Sans Display No1 Book" charset="0"/>
              </a:rPr>
              <a:t>If you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return to </a:t>
            </a:r>
            <a:r>
              <a:rPr lang="en-US" b="1" dirty="0" smtClean="0">
                <a:ea typeface="Sharp Sans Display No1 Book" charset="0"/>
                <a:cs typeface="Sharp Sans Display No1 Book" charset="0"/>
              </a:rPr>
              <a:t>work part-time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(&lt;50% of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your typical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schedule) after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total disability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for 30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consecutive days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, you can receive </a:t>
            </a:r>
            <a:r>
              <a:rPr lang="en-US" b="1" dirty="0" smtClean="0">
                <a:ea typeface="Sharp Sans Display No1 Book" charset="0"/>
                <a:cs typeface="Sharp Sans Display No1 Book" charset="0"/>
              </a:rPr>
              <a:t>50% of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your benefit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 for up to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6 months.*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ea typeface="Sharp Sans Display No1 Book" charset="0"/>
                <a:cs typeface="Sharp Sans Display No1 Book" charset="0"/>
              </a:rPr>
              <a:t>If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your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injury/illness occurred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on the job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and is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covered by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worker’s compensation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, you can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still collect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25% of your </a:t>
            </a:r>
            <a:r>
              <a:rPr lang="en-US" b="1" dirty="0" smtClean="0">
                <a:ea typeface="Sharp Sans Display No1 Book" charset="0"/>
                <a:cs typeface="Sharp Sans Display No1 Book" charset="0"/>
              </a:rPr>
              <a:t>benefit in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addition to any </a:t>
            </a:r>
            <a:r>
              <a:rPr lang="en-US" b="1" dirty="0" smtClean="0">
                <a:ea typeface="Sharp Sans Display No1 Book" charset="0"/>
                <a:cs typeface="Sharp Sans Display No1 Book" charset="0"/>
              </a:rPr>
              <a:t>worker’s comp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.</a:t>
            </a:r>
            <a:endParaRPr lang="en-US" dirty="0"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21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More ways your policy can pay.</a:t>
            </a:r>
            <a:endParaRPr lang="en-US" dirty="0"/>
          </a:p>
        </p:txBody>
      </p:sp>
      <p:pic>
        <p:nvPicPr>
          <p:cNvPr id="11" name="Picture Placeholder 7">
            <a:extLst>
              <a:ext uri="{FF2B5EF4-FFF2-40B4-BE49-F238E27FC236}">
                <a16:creationId xmlns="" xmlns:a16="http://schemas.microsoft.com/office/drawing/2014/main" id="{B37E59E2-1DB8-E640-BED7-E9DD8CD892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7" r="23557"/>
          <a:stretch>
            <a:fillRect/>
          </a:stretch>
        </p:blipFill>
        <p:spPr>
          <a:xfrm>
            <a:off x="541338" y="0"/>
            <a:ext cx="5287962" cy="6176963"/>
          </a:xfr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24600" y="1694624"/>
            <a:ext cx="5029200" cy="3804133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 smtClean="0">
                <a:ea typeface="Sharp Sans Display No1 Book" charset="0"/>
                <a:cs typeface="Sharp Sans Display No1 Book" charset="0"/>
              </a:rPr>
              <a:t>PLUS!</a:t>
            </a:r>
          </a:p>
          <a:p>
            <a:pPr>
              <a:lnSpc>
                <a:spcPts val="2400"/>
              </a:lnSpc>
            </a:pPr>
            <a:r>
              <a:rPr lang="en-US" dirty="0">
                <a:ea typeface="Sharp Sans Display No1 Book" charset="0"/>
                <a:cs typeface="Sharp Sans Display No1 Book" charset="0"/>
              </a:rPr>
              <a:t>If you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return to </a:t>
            </a:r>
            <a:r>
              <a:rPr lang="en-US" b="1" dirty="0" smtClean="0">
                <a:ea typeface="Sharp Sans Display No1 Book" charset="0"/>
                <a:cs typeface="Sharp Sans Display No1 Book" charset="0"/>
              </a:rPr>
              <a:t>work part-time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(&lt;50% of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your typical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schedule) after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total disability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for 30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consecutive days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, you can receive </a:t>
            </a:r>
            <a:r>
              <a:rPr lang="en-US" b="1" dirty="0" smtClean="0">
                <a:ea typeface="Sharp Sans Display No1 Book" charset="0"/>
                <a:cs typeface="Sharp Sans Display No1 Book" charset="0"/>
              </a:rPr>
              <a:t>50% of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your benefit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 for up to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6 months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or what’s left of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your maximum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benefit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period, whichever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is less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22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More ways your policy can pay.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5586197"/>
            <a:ext cx="5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Benefits not available in all states.</a:t>
            </a:r>
            <a:endParaRPr lang="en-US" sz="1200" dirty="0" smtClean="0"/>
          </a:p>
        </p:txBody>
      </p:sp>
      <p:pic>
        <p:nvPicPr>
          <p:cNvPr id="11" name="Picture Placeholder 7">
            <a:extLst>
              <a:ext uri="{FF2B5EF4-FFF2-40B4-BE49-F238E27FC236}">
                <a16:creationId xmlns="" xmlns:a16="http://schemas.microsoft.com/office/drawing/2014/main" id="{B37E59E2-1DB8-E640-BED7-E9DD8CD892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7" r="23557"/>
          <a:stretch>
            <a:fillRect/>
          </a:stretch>
        </p:blipFill>
        <p:spPr>
          <a:xfrm>
            <a:off x="541338" y="0"/>
            <a:ext cx="5287962" cy="6176963"/>
          </a:xfr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24600" y="1694624"/>
            <a:ext cx="5029200" cy="3804133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 smtClean="0">
                <a:ea typeface="Sharp Sans Display No1 Book" charset="0"/>
                <a:cs typeface="Sharp Sans Display No1 Book" charset="0"/>
              </a:rPr>
              <a:t>PLUS!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ea typeface="Sharp Sans Display No1 Book" charset="0"/>
                <a:cs typeface="Sharp Sans Display No1 Book" charset="0"/>
              </a:rPr>
              <a:t>If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your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injury/illness occurred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on the job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and is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covered by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worker’s compensation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, you can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still collect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25% of your </a:t>
            </a:r>
            <a:r>
              <a:rPr lang="en-US" b="1" dirty="0" smtClean="0">
                <a:ea typeface="Sharp Sans Display No1 Book" charset="0"/>
                <a:cs typeface="Sharp Sans Display No1 Book" charset="0"/>
              </a:rPr>
              <a:t>benefit in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addition to any </a:t>
            </a:r>
            <a:r>
              <a:rPr lang="en-US" b="1" dirty="0" smtClean="0">
                <a:ea typeface="Sharp Sans Display No1 Book" charset="0"/>
                <a:cs typeface="Sharp Sans Display No1 Book" charset="0"/>
              </a:rPr>
              <a:t>worker’s comp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.</a:t>
            </a:r>
            <a:endParaRPr lang="en-US" dirty="0"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23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Benefit Payments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When your benefits kick in.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6324600" y="1694624"/>
            <a:ext cx="5029200" cy="448233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dirty="0" smtClean="0">
                <a:ea typeface="Sharp Sans Display No1 Book" charset="0"/>
                <a:cs typeface="Sharp Sans Display No1 Book" charset="0"/>
              </a:rPr>
              <a:t>Paycheck Protect insurance pays </a:t>
            </a:r>
            <a:r>
              <a:rPr lang="en-US" b="1" dirty="0" smtClean="0">
                <a:ea typeface="Sharp Sans Display No1 Book" charset="0"/>
                <a:cs typeface="Sharp Sans Display No1 Book" charset="0"/>
              </a:rPr>
              <a:t>benefits for total disability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, meaning you are:</a:t>
            </a:r>
          </a:p>
          <a:p>
            <a:pPr>
              <a:lnSpc>
                <a:spcPts val="2400"/>
              </a:lnSpc>
            </a:pPr>
            <a:r>
              <a:rPr lang="en-US" b="1" dirty="0" smtClean="0">
                <a:ea typeface="Sharp Sans Display No1 Book" charset="0"/>
                <a:cs typeface="Sharp Sans Display No1 Book" charset="0"/>
              </a:rPr>
              <a:t>Unable to work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in your regular occupation and not working for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profit.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(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After one year of disability, unable to work at any job for which you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are qualified.)</a:t>
            </a:r>
            <a:endParaRPr lang="en-US" dirty="0">
              <a:solidFill>
                <a:srgbClr val="FF0000"/>
              </a:solidFill>
              <a:ea typeface="Sharp Sans Display No1 Book" charset="0"/>
              <a:cs typeface="Sharp Sans Display No1 Book" charset="0"/>
            </a:endParaRPr>
          </a:p>
          <a:p>
            <a:pPr>
              <a:lnSpc>
                <a:spcPts val="2400"/>
              </a:lnSpc>
            </a:pPr>
            <a:r>
              <a:rPr lang="en-US" b="1" dirty="0" smtClean="0">
                <a:ea typeface="Sharp Sans Display No1 Book" charset="0"/>
                <a:cs typeface="Sharp Sans Display No1 Book" charset="0"/>
              </a:rPr>
              <a:t>Under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a doctor’s care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for the injury or covered sickness causing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your disability.</a:t>
            </a:r>
            <a:endParaRPr lang="en-US" dirty="0"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dirty="0">
                <a:ea typeface="Sharp Sans Display No1 Book" charset="0"/>
                <a:cs typeface="Sharp Sans Display No1 Book" charset="0"/>
              </a:rPr>
              <a:t>Your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maximum benefit period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is the length of time for which you are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able to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collect benefits. There may be a period after you become unable to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work before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your benefits begin, known as the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elimination period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.</a:t>
            </a:r>
            <a:endParaRPr lang="en-US" dirty="0" smtClean="0">
              <a:ea typeface="Sharp Sans Display No1 Book" charset="0"/>
              <a:cs typeface="Sharp Sans Display No1 Book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C647B21-6BD9-4048-BA77-F73674A7B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1400" r="26883"/>
          <a:stretch/>
        </p:blipFill>
        <p:spPr>
          <a:xfrm>
            <a:off x="533400" y="0"/>
            <a:ext cx="5295900" cy="61721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24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561703" cy="76034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Trustmark Advantage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600" y="1148619"/>
            <a:ext cx="4895335" cy="6248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Benefits are simple – and you own them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24600" y="1694624"/>
            <a:ext cx="5029200" cy="475754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dirty="0">
                <a:ea typeface="Sharp Sans Display No1 Book" charset="0"/>
                <a:cs typeface="Sharp Sans Display No1 Book" charset="0"/>
              </a:rPr>
              <a:t>As a Trustmark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Paycheck Protect policyholder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, you 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enjoy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several additional advantages: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dirty="0">
                <a:ea typeface="Sharp Sans Display No1 Book" charset="0"/>
                <a:cs typeface="Sharp Sans Display No1 Book" charset="0"/>
              </a:rPr>
              <a:t>●  Your rate will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never increase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(and coverage will never decrease)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due to age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dirty="0" smtClean="0">
                <a:ea typeface="Sharp Sans Display No1 Book" charset="0"/>
                <a:cs typeface="Sharp Sans Display No1 Book" charset="0"/>
              </a:rPr>
              <a:t>●  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Your payments are </a:t>
            </a:r>
            <a:r>
              <a:rPr lang="en-US" b="1" dirty="0">
                <a:ea typeface="Sharp Sans Display No1 Book" charset="0"/>
                <a:cs typeface="Sharp Sans Display No1 Book" charset="0"/>
              </a:rPr>
              <a:t>deducted out of your paycheck</a:t>
            </a:r>
            <a:r>
              <a:rPr lang="en-US" dirty="0">
                <a:ea typeface="Sharp Sans Display No1 Book" charset="0"/>
                <a:cs typeface="Sharp Sans Display No1 Book" charset="0"/>
              </a:rPr>
              <a:t> – no bills to remember or deal with.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dirty="0" smtClean="0">
                <a:ea typeface="Sharp Sans Display No1 Book" charset="0"/>
                <a:cs typeface="Sharp Sans Display No1 Book" charset="0"/>
              </a:rPr>
              <a:t>●  You can </a:t>
            </a:r>
            <a:r>
              <a:rPr lang="en-US" b="1" dirty="0" smtClean="0">
                <a:ea typeface="Sharp Sans Display No1 Book" charset="0"/>
                <a:cs typeface="Sharp Sans Display No1 Book" charset="0"/>
              </a:rPr>
              <a:t>keep your coverage at the same price and benefits</a:t>
            </a:r>
            <a:r>
              <a:rPr lang="en-US" dirty="0" smtClean="0">
                <a:ea typeface="Sharp Sans Display No1 Book" charset="0"/>
                <a:cs typeface="Sharp Sans Display No1 Book" charset="0"/>
              </a:rPr>
              <a:t>, even if you change jobs or retire – you can pay by direct bill, automatic deduction or with a credit card. Coverage ends at age 70, or after 5 years if you purchase after age 65.</a:t>
            </a:r>
            <a:endParaRPr lang="en-US" dirty="0">
              <a:ea typeface="Sharp Sans Display No1 Book" charset="0"/>
              <a:cs typeface="Sharp Sans Display No1 Book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201B614-C052-FE44-ADDE-3836E020A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8" y="166787"/>
            <a:ext cx="4828395" cy="57696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25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958960"/>
            <a:ext cx="10515600" cy="43016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i="1" dirty="0"/>
          </a:p>
          <a:p>
            <a:pPr marL="0" indent="0" algn="ctr">
              <a:buNone/>
            </a:pPr>
            <a:endParaRPr lang="en-US" sz="1600" i="1" dirty="0"/>
          </a:p>
          <a:p>
            <a:pPr marL="0" indent="0" algn="ctr">
              <a:buNone/>
            </a:pPr>
            <a:r>
              <a:rPr lang="en-US" sz="1600" i="1" dirty="0" smtClean="0"/>
              <a:t>Trustmark Paycheck </a:t>
            </a:r>
            <a:r>
              <a:rPr lang="en-US" sz="1600" i="1" dirty="0" smtClean="0"/>
              <a:t>Protect® </a:t>
            </a:r>
            <a:r>
              <a:rPr lang="en-US" sz="1600" i="1" dirty="0" smtClean="0"/>
              <a:t>insurance </a:t>
            </a:r>
            <a:r>
              <a:rPr lang="en-US" sz="1600" i="1" dirty="0"/>
              <a:t>underwritten by </a:t>
            </a:r>
            <a:r>
              <a:rPr lang="en-US" sz="1600" i="1" dirty="0" smtClean="0"/>
              <a:t>Trustmark </a:t>
            </a:r>
            <a:r>
              <a:rPr lang="en-US" sz="1600" i="1" dirty="0"/>
              <a:t>Insurance Company, Lake Forest, </a:t>
            </a:r>
            <a:r>
              <a:rPr lang="en-US" sz="1600" i="1" dirty="0" smtClean="0"/>
              <a:t>Illinois.</a:t>
            </a:r>
            <a:endParaRPr lang="en-US" sz="1600" i="1" dirty="0"/>
          </a:p>
          <a:p>
            <a:pPr marL="0" indent="0" algn="ctr">
              <a:buNone/>
            </a:pPr>
            <a:r>
              <a:rPr lang="en-US" sz="1600" i="1" dirty="0"/>
              <a:t>This is a brief description of benefits under DI 516 and applicable riders CFR 516 and JSB 516. This insurance policy/group certificate provides coverage for </a:t>
            </a:r>
            <a:r>
              <a:rPr lang="en-US" sz="1600" i="1" dirty="0" smtClean="0"/>
              <a:t>disabilities resulting </a:t>
            </a:r>
            <a:r>
              <a:rPr lang="en-US" sz="1600" i="1" dirty="0"/>
              <a:t>from covered accidents or covered sicknesses. It is not a substitute for medical expense insurance, major medical expense insurance or a health </a:t>
            </a:r>
            <a:r>
              <a:rPr lang="en-US" sz="1600" i="1" dirty="0" smtClean="0"/>
              <a:t>benefit plan </a:t>
            </a:r>
            <a:r>
              <a:rPr lang="en-US" sz="1600" i="1" dirty="0"/>
              <a:t>alternative. It is also not a Medicare Supplement policy, nor is it a policy of worker’s compensation. Please refer to your policy/group certificate and outline </a:t>
            </a:r>
            <a:r>
              <a:rPr lang="en-US" sz="1600" i="1" dirty="0" smtClean="0"/>
              <a:t>of coverage</a:t>
            </a:r>
            <a:r>
              <a:rPr lang="en-US" sz="1600" i="1" dirty="0"/>
              <a:t>, if applicable, for complete information. Limitations on pre-existing conditions may apply. A waiting period may apply before benefits are payable. </a:t>
            </a:r>
            <a:r>
              <a:rPr lang="en-US" sz="1600" i="1" dirty="0" smtClean="0"/>
              <a:t>Benefits, definitions</a:t>
            </a:r>
            <a:r>
              <a:rPr lang="en-US" sz="1600" i="1" dirty="0"/>
              <a:t>, exclusions, form numbers and limitations may vary by state. For </a:t>
            </a:r>
            <a:r>
              <a:rPr lang="en-US" sz="1600" i="1" dirty="0" smtClean="0"/>
              <a:t>costs and </a:t>
            </a:r>
            <a:r>
              <a:rPr lang="en-US" sz="1600" i="1" dirty="0"/>
              <a:t>coverage detail, including exclusions, limitations and terms, see your </a:t>
            </a:r>
            <a:r>
              <a:rPr lang="en-US" sz="1600" i="1" dirty="0" smtClean="0"/>
              <a:t>agent or </a:t>
            </a:r>
            <a:r>
              <a:rPr lang="en-US" sz="1600" i="1" dirty="0"/>
              <a:t>write the company. Underwriting conditions may vary, and determine eligibility for the offer of insurance. For exclusions and limitations that may apply, </a:t>
            </a:r>
            <a:r>
              <a:rPr lang="en-US" sz="1600" i="1" dirty="0" smtClean="0"/>
              <a:t>visit www.trustmarksolutions.com/disclosures/P2/.</a:t>
            </a:r>
            <a:endParaRPr lang="en-US" sz="16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2946" y="195212"/>
            <a:ext cx="5219700" cy="35286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Any</a:t>
            </a:r>
          </a:p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questions?</a:t>
            </a:r>
            <a:endParaRPr lang="en-US" sz="7200" b="1" dirty="0">
              <a:solidFill>
                <a:srgbClr val="002060"/>
              </a:solidFill>
            </a:endParaRPr>
          </a:p>
        </p:txBody>
      </p:sp>
      <p:pic>
        <p:nvPicPr>
          <p:cNvPr id="8" name="Picture Placeholder 2">
            <a:extLst>
              <a:ext uri="{FF2B5EF4-FFF2-40B4-BE49-F238E27FC236}">
                <a16:creationId xmlns="" xmlns:a16="http://schemas.microsoft.com/office/drawing/2014/main" id="{19AE61D9-E2BA-704C-9F87-DD53DF55D2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" r="-872"/>
          <a:stretch/>
        </p:blipFill>
        <p:spPr>
          <a:xfrm>
            <a:off x="6737616" y="121302"/>
            <a:ext cx="3382723" cy="324862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732999" y="5885663"/>
            <a:ext cx="1241602" cy="310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/>
              <a:t>A112-2326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26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CAA343-03E2-1F42-BD0E-78E0A64457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r="19654"/>
          <a:stretch/>
        </p:blipFill>
        <p:spPr>
          <a:xfrm>
            <a:off x="533400" y="-1146"/>
            <a:ext cx="5295900" cy="617334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Why Paycheck Protect?</a:t>
            </a:r>
            <a:endParaRPr lang="en-US" sz="36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4482340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en-US" dirty="0" smtClean="0"/>
              <a:t>All the stuff that Charlie enjoys doing depends on one very important factor – his </a:t>
            </a:r>
            <a:r>
              <a:rPr lang="en-US" b="1" dirty="0" smtClean="0"/>
              <a:t>paycheck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r>
              <a:rPr lang="en-US" dirty="0" smtClean="0"/>
              <a:t>Charlie’s income lets him keep up his </a:t>
            </a:r>
            <a:r>
              <a:rPr lang="en-US" b="1" dirty="0" smtClean="0"/>
              <a:t>full, active lifestyle</a:t>
            </a:r>
            <a:r>
              <a:rPr lang="en-US" dirty="0" smtClean="0"/>
              <a:t>. He’d like to make sure that the </a:t>
            </a:r>
            <a:r>
              <a:rPr lang="en-US" b="1" dirty="0" smtClean="0"/>
              <a:t>unexpected</a:t>
            </a:r>
            <a:r>
              <a:rPr lang="en-US" dirty="0" smtClean="0"/>
              <a:t> won’t change that lifestyle.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dirty="0" smtClean="0"/>
              <a:t>That’s why Charlie insures his livability with </a:t>
            </a:r>
            <a:r>
              <a:rPr lang="en-US" b="1" dirty="0" smtClean="0"/>
              <a:t>Paycheck Protect insurance</a:t>
            </a:r>
            <a:r>
              <a:rPr lang="en-US" dirty="0" smtClean="0"/>
              <a:t> from </a:t>
            </a:r>
            <a:r>
              <a:rPr lang="en-US" b="1" dirty="0" smtClean="0"/>
              <a:t>Trustmark.</a:t>
            </a: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>
              <a:lnSpc>
                <a:spcPts val="2400"/>
              </a:lnSpc>
            </a:pP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600" y="1148619"/>
            <a:ext cx="4669465" cy="6248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Keep on living &amp; enjoying your best life.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3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1" y="-4756"/>
            <a:ext cx="5297250" cy="6206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1145" r="1261" b="1135"/>
          <a:stretch/>
        </p:blipFill>
        <p:spPr>
          <a:xfrm>
            <a:off x="797676" y="503538"/>
            <a:ext cx="2205484" cy="15330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Why Paycheck Protect?</a:t>
            </a:r>
            <a:endParaRPr lang="en-US" sz="36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4482340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en-US" dirty="0" smtClean="0"/>
              <a:t>With Paycheck Protect, Charlie knows that his family’s </a:t>
            </a:r>
            <a:r>
              <a:rPr lang="en-US" b="1" dirty="0" smtClean="0"/>
              <a:t>way of life is more safe.</a:t>
            </a: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r>
              <a:rPr lang="en-US" dirty="0" smtClean="0"/>
              <a:t>Even if Charlie can’t work for a while due to a covered accident or sickness, Paycheck Protect will kick in and </a:t>
            </a:r>
            <a:r>
              <a:rPr lang="en-US" b="1" dirty="0" smtClean="0"/>
              <a:t>replace part of his income</a:t>
            </a:r>
            <a:r>
              <a:rPr lang="en-US" dirty="0"/>
              <a:t> </a:t>
            </a:r>
            <a:r>
              <a:rPr lang="en-US" dirty="0" smtClean="0"/>
              <a:t>with cash.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dirty="0" smtClean="0"/>
              <a:t>So either way, with Paycheck Protect from Trustmark, Charlie and the people who count on him can </a:t>
            </a:r>
            <a:r>
              <a:rPr lang="en-US" b="1" dirty="0" smtClean="0"/>
              <a:t>keep on living</a:t>
            </a:r>
            <a:r>
              <a:rPr lang="en-US" dirty="0" smtClean="0"/>
              <a:t> and doing what they love.</a:t>
            </a:r>
            <a:endParaRPr lang="en-US" dirty="0"/>
          </a:p>
          <a:p>
            <a:pPr marL="0" indent="0">
              <a:lnSpc>
                <a:spcPts val="2400"/>
              </a:lnSpc>
              <a:buNone/>
            </a:pP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600" y="1148619"/>
            <a:ext cx="4669465" cy="6248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Keep on living &amp; enjoying your best life.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4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What You’re Covered For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4482340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b="1" dirty="0"/>
              <a:t>S</a:t>
            </a:r>
            <a:r>
              <a:rPr lang="en-US" b="1" dirty="0" smtClean="0"/>
              <a:t>ickness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 smtClean="0"/>
              <a:t>injury</a:t>
            </a:r>
            <a:r>
              <a:rPr lang="en-US" dirty="0" smtClean="0"/>
              <a:t> not occurring at, nor caused by, your job.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>
              <a:lnSpc>
                <a:spcPts val="2400"/>
              </a:lnSpc>
            </a:pP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Benefits that matter.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5FD96DF7-5A53-1743-B1C9-9062BCD95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12453"/>
          <a:stretch>
            <a:fillRect/>
          </a:stretch>
        </p:blipFill>
        <p:spPr>
          <a:xfrm>
            <a:off x="527483" y="0"/>
            <a:ext cx="5287962" cy="61769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5082139"/>
            <a:ext cx="5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Sharp Sans Display No1 Book" charset="0"/>
                <a:ea typeface="Sharp Sans Display No1 Book" charset="0"/>
                <a:cs typeface="Sharp Sans Display No1 Book" charset="0"/>
              </a:rPr>
              <a:t>Some state coverage may differ from the </a:t>
            </a:r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above.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5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4482340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b="1" dirty="0"/>
              <a:t>S</a:t>
            </a:r>
            <a:r>
              <a:rPr lang="en-US" b="1" dirty="0" smtClean="0"/>
              <a:t>ickness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 smtClean="0"/>
              <a:t>injury</a:t>
            </a:r>
            <a:r>
              <a:rPr lang="en-US" dirty="0" smtClean="0"/>
              <a:t> not occurring at, nor caused by, your job.</a:t>
            </a:r>
          </a:p>
          <a:p>
            <a:pPr>
              <a:lnSpc>
                <a:spcPts val="2400"/>
              </a:lnSpc>
            </a:pPr>
            <a:r>
              <a:rPr lang="en-US" b="1" dirty="0" smtClean="0"/>
              <a:t>Complications of pregnancy. </a:t>
            </a: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>
              <a:lnSpc>
                <a:spcPts val="2400"/>
              </a:lnSpc>
            </a:pP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Benefits that </a:t>
            </a:r>
            <a:r>
              <a:rPr lang="en-US" dirty="0" smtClean="0"/>
              <a:t>matter.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5FD96DF7-5A53-1743-B1C9-9062BCD95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12453"/>
          <a:stretch>
            <a:fillRect/>
          </a:stretch>
        </p:blipFill>
        <p:spPr>
          <a:xfrm>
            <a:off x="527483" y="0"/>
            <a:ext cx="5287962" cy="61769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5082139"/>
            <a:ext cx="5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Sharp Sans Display No1 Book" charset="0"/>
                <a:ea typeface="Sharp Sans Display No1 Book" charset="0"/>
                <a:cs typeface="Sharp Sans Display No1 Book" charset="0"/>
              </a:rPr>
              <a:t>Some state coverage may differ from the </a:t>
            </a:r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above.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What You’re Covered For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6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2261358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b="1" dirty="0"/>
              <a:t>S</a:t>
            </a:r>
            <a:r>
              <a:rPr lang="en-US" b="1" dirty="0" smtClean="0"/>
              <a:t>ickness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 smtClean="0"/>
              <a:t>injury</a:t>
            </a:r>
            <a:r>
              <a:rPr lang="en-US" dirty="0" smtClean="0"/>
              <a:t> not occurring at, nor caused by, your job.</a:t>
            </a:r>
          </a:p>
          <a:p>
            <a:pPr>
              <a:lnSpc>
                <a:spcPts val="2400"/>
              </a:lnSpc>
            </a:pPr>
            <a:r>
              <a:rPr lang="en-US" b="1" dirty="0" smtClean="0"/>
              <a:t>Complications of pregnancy.</a:t>
            </a:r>
          </a:p>
          <a:p>
            <a:pPr>
              <a:lnSpc>
                <a:spcPts val="2400"/>
              </a:lnSpc>
            </a:pPr>
            <a:r>
              <a:rPr lang="en-US" b="1" dirty="0"/>
              <a:t>Maternity</a:t>
            </a:r>
            <a:r>
              <a:rPr lang="en-US" dirty="0"/>
              <a:t> </a:t>
            </a:r>
            <a:r>
              <a:rPr lang="en-US" dirty="0" smtClean="0"/>
              <a:t>(6-8 </a:t>
            </a:r>
            <a:r>
              <a:rPr lang="en-US" dirty="0"/>
              <a:t>weeks of benefits after </a:t>
            </a:r>
            <a:r>
              <a:rPr lang="en-US" dirty="0" smtClean="0"/>
              <a:t>delivery, 10 </a:t>
            </a:r>
            <a:r>
              <a:rPr lang="en-US" dirty="0"/>
              <a:t>months after effective </a:t>
            </a:r>
            <a:r>
              <a:rPr lang="en-US" dirty="0" smtClean="0"/>
              <a:t>date).</a:t>
            </a:r>
            <a:endParaRPr lang="en-US" dirty="0"/>
          </a:p>
          <a:p>
            <a:pPr>
              <a:lnSpc>
                <a:spcPts val="2400"/>
              </a:lnSpc>
            </a:pP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Benefits that matter.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5FD96DF7-5A53-1743-B1C9-9062BCD95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12453"/>
          <a:stretch>
            <a:fillRect/>
          </a:stretch>
        </p:blipFill>
        <p:spPr>
          <a:xfrm>
            <a:off x="527483" y="0"/>
            <a:ext cx="5287962" cy="6176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5082139"/>
            <a:ext cx="543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Sharp Sans Display No1 Book" charset="0"/>
                <a:ea typeface="Sharp Sans Display No1 Book" charset="0"/>
                <a:cs typeface="Sharp Sans Display No1 Book" charset="0"/>
              </a:rPr>
              <a:t>Some state coverage may differ from the </a:t>
            </a:r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above.</a:t>
            </a:r>
          </a:p>
          <a:p>
            <a:endParaRPr lang="en-US" sz="1200" i="1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Maternity benefit duration varies by delivery type.</a:t>
            </a:r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What You’re Covered For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7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2261358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en-US" b="1" dirty="0"/>
              <a:t>S</a:t>
            </a:r>
            <a:r>
              <a:rPr lang="en-US" b="1" dirty="0" smtClean="0"/>
              <a:t>ickness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 smtClean="0"/>
              <a:t>injury</a:t>
            </a:r>
            <a:r>
              <a:rPr lang="en-US" dirty="0" smtClean="0"/>
              <a:t> not occurring at, nor caused by, your job.</a:t>
            </a:r>
          </a:p>
          <a:p>
            <a:pPr>
              <a:lnSpc>
                <a:spcPts val="2400"/>
              </a:lnSpc>
            </a:pPr>
            <a:r>
              <a:rPr lang="en-US" b="1" dirty="0"/>
              <a:t>Complications of pregnancy</a:t>
            </a:r>
            <a:r>
              <a:rPr lang="en-US" b="1" dirty="0" smtClean="0"/>
              <a:t>.</a:t>
            </a:r>
          </a:p>
          <a:p>
            <a:pPr>
              <a:lnSpc>
                <a:spcPts val="2400"/>
              </a:lnSpc>
            </a:pPr>
            <a:r>
              <a:rPr lang="en-US" b="1" dirty="0"/>
              <a:t>Maternity</a:t>
            </a:r>
            <a:r>
              <a:rPr lang="en-US" dirty="0"/>
              <a:t> </a:t>
            </a:r>
            <a:r>
              <a:rPr lang="en-US" dirty="0" smtClean="0"/>
              <a:t>(6-8 </a:t>
            </a:r>
            <a:r>
              <a:rPr lang="en-US" dirty="0"/>
              <a:t>weeks of benefits after </a:t>
            </a:r>
            <a:r>
              <a:rPr lang="en-US" dirty="0" smtClean="0"/>
              <a:t>delivery).  </a:t>
            </a:r>
            <a:endParaRPr lang="en-US" dirty="0"/>
          </a:p>
          <a:p>
            <a:pPr>
              <a:lnSpc>
                <a:spcPts val="2400"/>
              </a:lnSpc>
            </a:pP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buNone/>
            </a:pPr>
            <a:endParaRPr lang="en-US" sz="1200" i="1" dirty="0" smtClean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Benefits that matter.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5FD96DF7-5A53-1743-B1C9-9062BCD95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12453"/>
          <a:stretch>
            <a:fillRect/>
          </a:stretch>
        </p:blipFill>
        <p:spPr>
          <a:xfrm>
            <a:off x="527483" y="0"/>
            <a:ext cx="5287962" cy="6176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5082139"/>
            <a:ext cx="543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Sharp Sans Display No1 Book" charset="0"/>
                <a:ea typeface="Sharp Sans Display No1 Book" charset="0"/>
                <a:cs typeface="Sharp Sans Display No1 Book" charset="0"/>
              </a:rPr>
              <a:t>Some state coverage may differ from the </a:t>
            </a:r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above.</a:t>
            </a:r>
          </a:p>
          <a:p>
            <a:endParaRPr lang="en-US" sz="1200" i="1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Maternity benefit duration varies by delivery type.</a:t>
            </a:r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24600" y="467140"/>
            <a:ext cx="4428281" cy="76034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What You’re Covered For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8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What You’re Covered For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94625"/>
            <a:ext cx="5029200" cy="4482340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b="1" dirty="0"/>
              <a:t>S</a:t>
            </a:r>
            <a:r>
              <a:rPr lang="en-US" b="1" dirty="0" smtClean="0"/>
              <a:t>ickness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 smtClean="0"/>
              <a:t>injury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>
              <a:lnSpc>
                <a:spcPts val="2400"/>
              </a:lnSpc>
            </a:pPr>
            <a:endParaRPr lang="en-US" dirty="0"/>
          </a:p>
          <a:p>
            <a:pPr>
              <a:lnSpc>
                <a:spcPts val="2400"/>
              </a:lnSpc>
            </a:pPr>
            <a:endParaRPr lang="en-US" dirty="0" smtClean="0"/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dirty="0">
              <a:latin typeface="Sharp Sans Display No1 Book" charset="0"/>
              <a:ea typeface="Sharp Sans Display No1 Book" charset="0"/>
              <a:cs typeface="Sharp Sans Display No1 Book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3D913C-F8B1-974D-959E-5F8ACF215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Benefits that matter.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FC86D-258A-3C4E-BA5C-CD444B5AA4B4}"/>
              </a:ext>
            </a:extLst>
          </p:cNvPr>
          <p:cNvSpPr txBox="1"/>
          <p:nvPr/>
        </p:nvSpPr>
        <p:spPr>
          <a:xfrm>
            <a:off x="1520456" y="231789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come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5FD96DF7-5A53-1743-B1C9-9062BCD95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12453"/>
          <a:stretch>
            <a:fillRect/>
          </a:stretch>
        </p:blipFill>
        <p:spPr>
          <a:xfrm>
            <a:off x="527483" y="0"/>
            <a:ext cx="5287962" cy="61769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5082139"/>
            <a:ext cx="5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Sharp Sans Display No1 Book" charset="0"/>
                <a:ea typeface="Sharp Sans Display No1 Book" charset="0"/>
                <a:cs typeface="Sharp Sans Display No1 Book" charset="0"/>
              </a:rPr>
              <a:t>Some state coverage may differ from the </a:t>
            </a:r>
            <a:r>
              <a:rPr lang="en-US" sz="1200" i="1" dirty="0" smtClean="0">
                <a:latin typeface="Sharp Sans Display No1 Book" charset="0"/>
                <a:ea typeface="Sharp Sans Display No1 Book" charset="0"/>
                <a:cs typeface="Sharp Sans Display No1 Book" charset="0"/>
              </a:rPr>
              <a:t>above.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AE4C957-3C63-4C7F-8F09-0C9817055DDE}" type="slidenum">
              <a:rPr lang="en-US" smtClean="0"/>
              <a:pPr/>
              <a:t>9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15634</TotalTime>
  <Words>1946</Words>
  <Application>Microsoft Office PowerPoint</Application>
  <PresentationFormat>Widescreen</PresentationFormat>
  <Paragraphs>306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Sharp Sans Display No1 Book</vt:lpstr>
      <vt:lpstr>Office Theme</vt:lpstr>
      <vt:lpstr>Trustmark Paycheck Protect® Insurance</vt:lpstr>
      <vt:lpstr>Why Paycheck Protect?</vt:lpstr>
      <vt:lpstr>Why Paycheck Protect?</vt:lpstr>
      <vt:lpstr>Why Paycheck Protect?</vt:lpstr>
      <vt:lpstr>What You’re Covered For</vt:lpstr>
      <vt:lpstr>What You’re Covered For</vt:lpstr>
      <vt:lpstr>What You’re Covered For</vt:lpstr>
      <vt:lpstr>What You’re Covered For</vt:lpstr>
      <vt:lpstr>What You’re Covered For</vt:lpstr>
      <vt:lpstr>What You’re Covered For</vt:lpstr>
      <vt:lpstr>What You’re Covered For</vt:lpstr>
      <vt:lpstr>What You’re Covered For</vt:lpstr>
      <vt:lpstr>What You’re Covered For</vt:lpstr>
      <vt:lpstr>What You’re Covered For</vt:lpstr>
      <vt:lpstr>What You’re Covered For</vt:lpstr>
      <vt:lpstr>Additional Features</vt:lpstr>
      <vt:lpstr>Additional Features</vt:lpstr>
      <vt:lpstr>Additional Features</vt:lpstr>
      <vt:lpstr>Example of Benefits</vt:lpstr>
      <vt:lpstr>Example of Benefits</vt:lpstr>
      <vt:lpstr>Additional Features</vt:lpstr>
      <vt:lpstr>Additional Features</vt:lpstr>
      <vt:lpstr>Additional Features</vt:lpstr>
      <vt:lpstr>Benefit Payments</vt:lpstr>
      <vt:lpstr>Trustmark Advantage</vt:lpstr>
      <vt:lpstr>PowerPoint Presentation</vt:lpstr>
    </vt:vector>
  </TitlesOfParts>
  <Company>Trustmark Insurance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McRoy, Darren</dc:creator>
  <cp:lastModifiedBy>McRoy, Darren</cp:lastModifiedBy>
  <cp:revision>93</cp:revision>
  <dcterms:created xsi:type="dcterms:W3CDTF">2018-10-11T15:33:56Z</dcterms:created>
  <dcterms:modified xsi:type="dcterms:W3CDTF">2019-05-15T18:23:02Z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2f3e3fc8-0bdd-428f-b3fa-b9fe26cb2db9</vt:lpwstr>
  </property>
  <property fmtid="{D5CDD505-2E9C-101B-9397-08002B2CF9AE}" pid="3" name="Classification">
    <vt:lpwstr>t_class_2</vt:lpwstr>
  </property>
</Properties>
</file>