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8"/>
  </p:notesMasterIdLst>
  <p:handoutMasterIdLst>
    <p:handoutMasterId r:id="rId29"/>
  </p:handoutMasterIdLst>
  <p:sldIdLst>
    <p:sldId id="287" r:id="rId3"/>
    <p:sldId id="288" r:id="rId4"/>
    <p:sldId id="289" r:id="rId5"/>
    <p:sldId id="291" r:id="rId6"/>
    <p:sldId id="290" r:id="rId7"/>
    <p:sldId id="292" r:id="rId8"/>
    <p:sldId id="312" r:id="rId9"/>
    <p:sldId id="294" r:id="rId10"/>
    <p:sldId id="295" r:id="rId11"/>
    <p:sldId id="296" r:id="rId12"/>
    <p:sldId id="297" r:id="rId13"/>
    <p:sldId id="298" r:id="rId14"/>
    <p:sldId id="299" r:id="rId15"/>
    <p:sldId id="303" r:id="rId16"/>
    <p:sldId id="304" r:id="rId17"/>
    <p:sldId id="300" r:id="rId18"/>
    <p:sldId id="301" r:id="rId19"/>
    <p:sldId id="302" r:id="rId20"/>
    <p:sldId id="305" r:id="rId21"/>
    <p:sldId id="306" r:id="rId22"/>
    <p:sldId id="307" r:id="rId23"/>
    <p:sldId id="311" r:id="rId24"/>
    <p:sldId id="309" r:id="rId25"/>
    <p:sldId id="313" r:id="rId26"/>
    <p:sldId id="3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0215" autoAdjust="0"/>
  </p:normalViewPr>
  <p:slideViewPr>
    <p:cSldViewPr snapToGrid="0">
      <p:cViewPr varScale="1">
        <p:scale>
          <a:sx n="53" d="100"/>
          <a:sy n="53" d="100"/>
        </p:scale>
        <p:origin x="9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5E5DCD-2D79-45B9-8239-2FC8FDE23732}" type="datetimeFigureOut">
              <a:rPr lang="en-US" smtClean="0"/>
              <a:t>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E1EE8C-32A7-44A5-8DD8-ADAE80FA887D}" type="slidenum">
              <a:rPr lang="en-US" smtClean="0"/>
              <a:t>‹#›</a:t>
            </a:fld>
            <a:endParaRPr lang="en-US"/>
          </a:p>
        </p:txBody>
      </p:sp>
    </p:spTree>
    <p:extLst>
      <p:ext uri="{BB962C8B-B14F-4D97-AF65-F5344CB8AC3E}">
        <p14:creationId xmlns:p14="http://schemas.microsoft.com/office/powerpoint/2010/main" val="39416929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8FFE7-0F2B-4459-BFAC-F7886E8CB3B3}"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6E20D-2869-41F2-BB61-9B3D1E6D94D2}" type="slidenum">
              <a:rPr lang="en-US" smtClean="0"/>
              <a:t>‹#›</a:t>
            </a:fld>
            <a:endParaRPr lang="en-US"/>
          </a:p>
        </p:txBody>
      </p:sp>
    </p:spTree>
    <p:extLst>
      <p:ext uri="{BB962C8B-B14F-4D97-AF65-F5344CB8AC3E}">
        <p14:creationId xmlns:p14="http://schemas.microsoft.com/office/powerpoint/2010/main" val="40489061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Tree>
    <p:extLst>
      <p:ext uri="{BB962C8B-B14F-4D97-AF65-F5344CB8AC3E}">
        <p14:creationId xmlns:p14="http://schemas.microsoft.com/office/powerpoint/2010/main" val="265334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r>
              <a:rPr lang="en-US" baseline="0" dirty="0"/>
              <a:t> that DO NOT include cancer coverage.]</a:t>
            </a:r>
            <a:endParaRPr lang="en-US" dirty="0"/>
          </a:p>
        </p:txBody>
      </p:sp>
    </p:spTree>
    <p:extLst>
      <p:ext uri="{BB962C8B-B14F-4D97-AF65-F5344CB8AC3E}">
        <p14:creationId xmlns:p14="http://schemas.microsoft.com/office/powerpoint/2010/main" val="277094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r>
              <a:rPr lang="en-US" baseline="0" dirty="0"/>
              <a:t> that DO NOT include cancer coverage and have coverage in the state of New York.]</a:t>
            </a:r>
            <a:endParaRPr lang="en-US" dirty="0"/>
          </a:p>
        </p:txBody>
      </p:sp>
    </p:spTree>
    <p:extLst>
      <p:ext uri="{BB962C8B-B14F-4D97-AF65-F5344CB8AC3E}">
        <p14:creationId xmlns:p14="http://schemas.microsoft.com/office/powerpoint/2010/main" val="183522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Tree>
    <p:extLst>
      <p:ext uri="{BB962C8B-B14F-4D97-AF65-F5344CB8AC3E}">
        <p14:creationId xmlns:p14="http://schemas.microsoft.com/office/powerpoint/2010/main" val="407120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a:t>
            </a:r>
            <a:r>
              <a:rPr lang="en-US" baseline="0" dirty="0"/>
              <a:t> a $50 Healthy Living Rider.]</a:t>
            </a:r>
          </a:p>
        </p:txBody>
      </p:sp>
    </p:spTree>
    <p:extLst>
      <p:ext uri="{BB962C8B-B14F-4D97-AF65-F5344CB8AC3E}">
        <p14:creationId xmlns:p14="http://schemas.microsoft.com/office/powerpoint/2010/main" val="2265094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a:t>
            </a:r>
            <a:r>
              <a:rPr lang="en-US" baseline="0" dirty="0"/>
              <a:t> a $75 Healthy Living Rider.]</a:t>
            </a:r>
          </a:p>
        </p:txBody>
      </p:sp>
    </p:spTree>
    <p:extLst>
      <p:ext uri="{BB962C8B-B14F-4D97-AF65-F5344CB8AC3E}">
        <p14:creationId xmlns:p14="http://schemas.microsoft.com/office/powerpoint/2010/main" val="194417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a:t>
            </a:r>
            <a:r>
              <a:rPr lang="en-US" baseline="0" dirty="0"/>
              <a:t> a $100 Healthy Living </a:t>
            </a:r>
            <a:r>
              <a:rPr lang="en-US" baseline="0"/>
              <a:t>Rider.]</a:t>
            </a:r>
            <a:endParaRPr lang="en-US" baseline="0" dirty="0"/>
          </a:p>
        </p:txBody>
      </p:sp>
    </p:spTree>
    <p:extLst>
      <p:ext uri="{BB962C8B-B14F-4D97-AF65-F5344CB8AC3E}">
        <p14:creationId xmlns:p14="http://schemas.microsoft.com/office/powerpoint/2010/main" val="1395115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a:t>
            </a:r>
            <a:r>
              <a:rPr lang="en-US" baseline="0" dirty="0"/>
              <a:t> the Caregiver Rider.]</a:t>
            </a:r>
          </a:p>
        </p:txBody>
      </p:sp>
    </p:spTree>
    <p:extLst>
      <p:ext uri="{BB962C8B-B14F-4D97-AF65-F5344CB8AC3E}">
        <p14:creationId xmlns:p14="http://schemas.microsoft.com/office/powerpoint/2010/main" val="322833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a:t>
            </a:r>
            <a:r>
              <a:rPr lang="en-US" baseline="0" dirty="0"/>
              <a:t> the Additional Sickness rider.]</a:t>
            </a:r>
          </a:p>
        </p:txBody>
      </p:sp>
    </p:spTree>
    <p:extLst>
      <p:ext uri="{BB962C8B-B14F-4D97-AF65-F5344CB8AC3E}">
        <p14:creationId xmlns:p14="http://schemas.microsoft.com/office/powerpoint/2010/main" val="422467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the</a:t>
            </a:r>
            <a:r>
              <a:rPr lang="en-US" baseline="0" dirty="0"/>
              <a:t> Specified Illness </a:t>
            </a:r>
            <a:r>
              <a:rPr lang="en-US" baseline="0"/>
              <a:t>Rider.]</a:t>
            </a:r>
            <a:endParaRPr lang="en-US" baseline="0" dirty="0"/>
          </a:p>
        </p:txBody>
      </p:sp>
    </p:spTree>
    <p:extLst>
      <p:ext uri="{BB962C8B-B14F-4D97-AF65-F5344CB8AC3E}">
        <p14:creationId xmlns:p14="http://schemas.microsoft.com/office/powerpoint/2010/main" val="2418239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a:t>
            </a:r>
            <a:r>
              <a:rPr lang="en-US" baseline="0" dirty="0"/>
              <a:t> the Waiver of Premium for Disability rider.]</a:t>
            </a:r>
          </a:p>
        </p:txBody>
      </p:sp>
    </p:spTree>
    <p:extLst>
      <p:ext uri="{BB962C8B-B14F-4D97-AF65-F5344CB8AC3E}">
        <p14:creationId xmlns:p14="http://schemas.microsoft.com/office/powerpoint/2010/main" val="262914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Tree>
    <p:extLst>
      <p:ext uri="{BB962C8B-B14F-4D97-AF65-F5344CB8AC3E}">
        <p14:creationId xmlns:p14="http://schemas.microsoft.com/office/powerpoint/2010/main" val="2684915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a:t>
            </a:r>
            <a:r>
              <a:rPr lang="en-US" baseline="0" dirty="0"/>
              <a:t> the Waiver of Premium after Benefit Payout rider.]</a:t>
            </a:r>
            <a:endParaRPr lang="en-US" dirty="0"/>
          </a:p>
        </p:txBody>
      </p:sp>
    </p:spTree>
    <p:extLst>
      <p:ext uri="{BB962C8B-B14F-4D97-AF65-F5344CB8AC3E}">
        <p14:creationId xmlns:p14="http://schemas.microsoft.com/office/powerpoint/2010/main" val="4284106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a:t>
            </a:r>
            <a:r>
              <a:rPr lang="en-US" baseline="0" dirty="0"/>
              <a:t> an EZ Value option.]</a:t>
            </a:r>
            <a:endParaRPr lang="en-US" dirty="0"/>
          </a:p>
        </p:txBody>
      </p:sp>
    </p:spTree>
    <p:extLst>
      <p:ext uri="{BB962C8B-B14F-4D97-AF65-F5344CB8AC3E}">
        <p14:creationId xmlns:p14="http://schemas.microsoft.com/office/powerpoint/2010/main" val="2579518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 with family coverage options.]</a:t>
            </a:r>
            <a:endParaRPr lang="en-US" dirty="0"/>
          </a:p>
        </p:txBody>
      </p:sp>
    </p:spTree>
    <p:extLst>
      <p:ext uri="{BB962C8B-B14F-4D97-AF65-F5344CB8AC3E}">
        <p14:creationId xmlns:p14="http://schemas.microsoft.com/office/powerpoint/2010/main" val="1723784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Tree>
    <p:extLst>
      <p:ext uri="{BB962C8B-B14F-4D97-AF65-F5344CB8AC3E}">
        <p14:creationId xmlns:p14="http://schemas.microsoft.com/office/powerpoint/2010/main" val="3519142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 that</a:t>
            </a:r>
            <a:r>
              <a:rPr lang="en-US" baseline="0" dirty="0"/>
              <a:t> are at least partially in the state of AZ.]</a:t>
            </a:r>
            <a:endParaRPr lang="en-US" dirty="0"/>
          </a:p>
        </p:txBody>
      </p:sp>
    </p:spTree>
    <p:extLst>
      <p:ext uri="{BB962C8B-B14F-4D97-AF65-F5344CB8AC3E}">
        <p14:creationId xmlns:p14="http://schemas.microsoft.com/office/powerpoint/2010/main" val="910762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Tree>
    <p:extLst>
      <p:ext uri="{BB962C8B-B14F-4D97-AF65-F5344CB8AC3E}">
        <p14:creationId xmlns:p14="http://schemas.microsoft.com/office/powerpoint/2010/main" val="418068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include cancer coverage.]</a:t>
            </a:r>
            <a:endParaRPr lang="en-US" dirty="0"/>
          </a:p>
        </p:txBody>
      </p:sp>
    </p:spTree>
    <p:extLst>
      <p:ext uri="{BB962C8B-B14F-4D97-AF65-F5344CB8AC3E}">
        <p14:creationId xmlns:p14="http://schemas.microsoft.com/office/powerpoint/2010/main" val="52832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DO NOT include cancer coverage.]</a:t>
            </a:r>
            <a:endParaRPr lang="en-US" dirty="0"/>
          </a:p>
        </p:txBody>
      </p:sp>
    </p:spTree>
    <p:extLst>
      <p:ext uri="{BB962C8B-B14F-4D97-AF65-F5344CB8AC3E}">
        <p14:creationId xmlns:p14="http://schemas.microsoft.com/office/powerpoint/2010/main" val="379703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cases.]</a:t>
            </a:r>
          </a:p>
        </p:txBody>
      </p:sp>
    </p:spTree>
    <p:extLst>
      <p:ext uri="{BB962C8B-B14F-4D97-AF65-F5344CB8AC3E}">
        <p14:creationId xmlns:p14="http://schemas.microsoft.com/office/powerpoint/2010/main" val="1162447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include cancer coverage.]</a:t>
            </a:r>
          </a:p>
        </p:txBody>
      </p:sp>
    </p:spTree>
    <p:extLst>
      <p:ext uri="{BB962C8B-B14F-4D97-AF65-F5344CB8AC3E}">
        <p14:creationId xmlns:p14="http://schemas.microsoft.com/office/powerpoint/2010/main" val="204865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DO NOT include cancer coverage.]</a:t>
            </a:r>
          </a:p>
        </p:txBody>
      </p:sp>
    </p:spTree>
    <p:extLst>
      <p:ext uri="{BB962C8B-B14F-4D97-AF65-F5344CB8AC3E}">
        <p14:creationId xmlns:p14="http://schemas.microsoft.com/office/powerpoint/2010/main" val="116837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a:t>
            </a:r>
            <a:r>
              <a:rPr lang="en-US" dirty="0"/>
              <a:t>cases</a:t>
            </a:r>
            <a:r>
              <a:rPr lang="en-US" baseline="0" dirty="0"/>
              <a:t> that include cancer coverage.]</a:t>
            </a:r>
          </a:p>
        </p:txBody>
      </p:sp>
    </p:spTree>
    <p:extLst>
      <p:ext uri="{BB962C8B-B14F-4D97-AF65-F5344CB8AC3E}">
        <p14:creationId xmlns:p14="http://schemas.microsoft.com/office/powerpoint/2010/main" val="394132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a:t>
            </a:r>
            <a:r>
              <a:rPr lang="en-US" baseline="0" dirty="0"/>
              <a:t> </a:t>
            </a:r>
            <a:r>
              <a:rPr lang="en-US" dirty="0"/>
              <a:t>cases</a:t>
            </a:r>
            <a:r>
              <a:rPr lang="en-US" baseline="0" dirty="0"/>
              <a:t> that include cancer coverage AND have coverage in the state of New York.]</a:t>
            </a:r>
            <a:endParaRPr lang="en-US" dirty="0"/>
          </a:p>
        </p:txBody>
      </p:sp>
    </p:spTree>
    <p:extLst>
      <p:ext uri="{BB962C8B-B14F-4D97-AF65-F5344CB8AC3E}">
        <p14:creationId xmlns:p14="http://schemas.microsoft.com/office/powerpoint/2010/main" val="256058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23.jpeg"/><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84110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83011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77470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defRPr>
            </a:lvl1pPr>
          </a:lstStyle>
          <a:p>
            <a:pPr lvl="0"/>
            <a:r>
              <a:rPr lang="en-US" dirty="0"/>
              <a:t>Click to edit Presenter’s name, title and date</a:t>
            </a:r>
          </a:p>
        </p:txBody>
      </p:sp>
      <p:pic>
        <p:nvPicPr>
          <p:cNvPr id="19" name="Picture 18">
            <a:extLst>
              <a:ext uri="{FF2B5EF4-FFF2-40B4-BE49-F238E27FC236}">
                <a16:creationId xmlns:a16="http://schemas.microsoft.com/office/drawing/2014/main" id="{149EF69F-067C-7D48-8313-748A429ED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81315"/>
            <a:ext cx="4002313" cy="4002313"/>
          </a:xfrm>
          <a:prstGeom prst="rect">
            <a:avLst/>
          </a:prstGeom>
        </p:spPr>
      </p:pic>
      <p:pic>
        <p:nvPicPr>
          <p:cNvPr id="20" name="Picture 19">
            <a:extLst>
              <a:ext uri="{FF2B5EF4-FFF2-40B4-BE49-F238E27FC236}">
                <a16:creationId xmlns:a16="http://schemas.microsoft.com/office/drawing/2014/main" id="{9F04D2B2-AC95-D541-9865-04272C2B91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754" y="-27546"/>
            <a:ext cx="3564245" cy="3417517"/>
          </a:xfrm>
          <a:prstGeom prst="rect">
            <a:avLst/>
          </a:prstGeom>
        </p:spPr>
      </p:pic>
    </p:spTree>
    <p:extLst>
      <p:ext uri="{BB962C8B-B14F-4D97-AF65-F5344CB8AC3E}">
        <p14:creationId xmlns:p14="http://schemas.microsoft.com/office/powerpoint/2010/main" val="2012058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89"/>
            <a:ext cx="12191307" cy="6858389"/>
          </a:xfrm>
          <a:prstGeom prst="rect">
            <a:avLst/>
          </a:prstGeom>
          <a:ln>
            <a:noFill/>
          </a:ln>
        </p:spPr>
      </p:pic>
      <p:sp>
        <p:nvSpPr>
          <p:cNvPr id="2" name="Title 1"/>
          <p:cNvSpPr>
            <a:spLocks noGrp="1"/>
          </p:cNvSpPr>
          <p:nvPr>
            <p:ph type="ctrTitle"/>
          </p:nvPr>
        </p:nvSpPr>
        <p:spPr>
          <a:xfrm>
            <a:off x="457201" y="1654445"/>
            <a:ext cx="6117956" cy="1542081"/>
          </a:xfrm>
        </p:spPr>
        <p:txBody>
          <a:bodyPr wrap="square" anchor="t"/>
          <a:lstStyle>
            <a:lvl1pPr algn="l">
              <a:defRPr sz="3600" b="0">
                <a:solidFill>
                  <a:schemeClr val="bg2"/>
                </a:solidFill>
              </a:defRPr>
            </a:lvl1pPr>
          </a:lstStyle>
          <a:p>
            <a:r>
              <a:rPr lang="en-US" dirty="0"/>
              <a:t>Click to edit Master title style</a:t>
            </a:r>
          </a:p>
        </p:txBody>
      </p:sp>
      <p:sp>
        <p:nvSpPr>
          <p:cNvPr id="3" name="Subtitle 2"/>
          <p:cNvSpPr>
            <a:spLocks noGrp="1"/>
          </p:cNvSpPr>
          <p:nvPr>
            <p:ph type="subTitle" idx="1" hasCustomPrompt="1"/>
          </p:nvPr>
        </p:nvSpPr>
        <p:spPr>
          <a:xfrm>
            <a:off x="6183824" y="4524197"/>
            <a:ext cx="5545811" cy="415898"/>
          </a:xfrm>
        </p:spPr>
        <p:txBody>
          <a:bodyPr wrap="none"/>
          <a:lstStyle>
            <a:lvl1pPr marL="0" indent="0" algn="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business line name</a:t>
            </a:r>
          </a:p>
        </p:txBody>
      </p:sp>
      <p:sp>
        <p:nvSpPr>
          <p:cNvPr id="10" name="Text Placeholder 9"/>
          <p:cNvSpPr>
            <a:spLocks noGrp="1"/>
          </p:cNvSpPr>
          <p:nvPr>
            <p:ph type="body" sz="quarter" idx="10" hasCustomPrompt="1"/>
          </p:nvPr>
        </p:nvSpPr>
        <p:spPr>
          <a:xfrm>
            <a:off x="6183314" y="5407025"/>
            <a:ext cx="5546725" cy="1187450"/>
          </a:xfrm>
        </p:spPr>
        <p:txBody>
          <a:bodyPr/>
          <a:lstStyle>
            <a:lvl1pPr marL="0" indent="0" algn="r">
              <a:buNone/>
              <a:defRPr sz="1800" baseline="0">
                <a:solidFill>
                  <a:schemeClr val="accent1"/>
                </a:solidFill>
              </a:defRPr>
            </a:lvl1pPr>
          </a:lstStyle>
          <a:p>
            <a:pPr lvl="0"/>
            <a:r>
              <a:rPr lang="en-US" dirty="0"/>
              <a:t>Click to edit Presenter’s name, title and date</a:t>
            </a:r>
          </a:p>
        </p:txBody>
      </p:sp>
    </p:spTree>
    <p:extLst>
      <p:ext uri="{BB962C8B-B14F-4D97-AF65-F5344CB8AC3E}">
        <p14:creationId xmlns:p14="http://schemas.microsoft.com/office/powerpoint/2010/main" val="337796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Photo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 y="-1"/>
            <a:ext cx="12191307" cy="6858388"/>
          </a:xfrm>
          <a:prstGeom prst="rect">
            <a:avLst/>
          </a:prstGeom>
        </p:spPr>
      </p:pic>
      <p:sp>
        <p:nvSpPr>
          <p:cNvPr id="2" name="Title 1"/>
          <p:cNvSpPr>
            <a:spLocks noGrp="1"/>
          </p:cNvSpPr>
          <p:nvPr>
            <p:ph type="ctrTitle"/>
          </p:nvPr>
        </p:nvSpPr>
        <p:spPr>
          <a:xfrm>
            <a:off x="457200" y="1654445"/>
            <a:ext cx="5265549" cy="1542081"/>
          </a:xfrm>
        </p:spPr>
        <p:txBody>
          <a:bodyPr wrap="square" anchor="t"/>
          <a:lstStyle>
            <a:lvl1pPr algn="l">
              <a:defRPr sz="3600" b="0">
                <a:solidFill>
                  <a:schemeClr val="bg2"/>
                </a:solidFill>
              </a:defRPr>
            </a:lvl1pPr>
          </a:lstStyle>
          <a:p>
            <a:r>
              <a:rPr lang="en-US" dirty="0"/>
              <a:t>Click to edit Master title style</a:t>
            </a:r>
          </a:p>
        </p:txBody>
      </p:sp>
      <p:sp>
        <p:nvSpPr>
          <p:cNvPr id="3" name="Subtitle 2"/>
          <p:cNvSpPr>
            <a:spLocks noGrp="1"/>
          </p:cNvSpPr>
          <p:nvPr>
            <p:ph type="subTitle" idx="1" hasCustomPrompt="1"/>
          </p:nvPr>
        </p:nvSpPr>
        <p:spPr>
          <a:xfrm>
            <a:off x="457200" y="6232885"/>
            <a:ext cx="5545811" cy="415898"/>
          </a:xfrm>
        </p:spPr>
        <p:txBody>
          <a:bodyPr wrap="none"/>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business line name</a:t>
            </a:r>
          </a:p>
        </p:txBody>
      </p:sp>
      <p:sp>
        <p:nvSpPr>
          <p:cNvPr id="10" name="Text Placeholder 9"/>
          <p:cNvSpPr>
            <a:spLocks noGrp="1"/>
          </p:cNvSpPr>
          <p:nvPr>
            <p:ph type="body" sz="quarter" idx="10" hasCustomPrompt="1"/>
          </p:nvPr>
        </p:nvSpPr>
        <p:spPr>
          <a:xfrm>
            <a:off x="457200" y="3806825"/>
            <a:ext cx="5265549" cy="1187450"/>
          </a:xfrm>
        </p:spPr>
        <p:txBody>
          <a:bodyPr/>
          <a:lstStyle>
            <a:lvl1pPr marL="0" indent="0" algn="l">
              <a:buNone/>
              <a:defRPr sz="1800" baseline="0">
                <a:solidFill>
                  <a:schemeClr val="bg1"/>
                </a:solidFill>
              </a:defRPr>
            </a:lvl1pPr>
          </a:lstStyle>
          <a:p>
            <a:pPr lvl="0"/>
            <a:r>
              <a:rPr lang="en-US" dirty="0"/>
              <a:t>Click to edit Presenter’s name, title and date</a:t>
            </a:r>
          </a:p>
        </p:txBody>
      </p:sp>
    </p:spTree>
    <p:extLst>
      <p:ext uri="{BB962C8B-B14F-4D97-AF65-F5344CB8AC3E}">
        <p14:creationId xmlns:p14="http://schemas.microsoft.com/office/powerpoint/2010/main" val="134809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ivider Slide - Dark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 y="-1"/>
            <a:ext cx="12191308" cy="6858389"/>
          </a:xfrm>
          <a:prstGeom prst="rect">
            <a:avLst/>
          </a:prstGeom>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Tree>
    <p:extLst>
      <p:ext uri="{BB962C8B-B14F-4D97-AF65-F5344CB8AC3E}">
        <p14:creationId xmlns:p14="http://schemas.microsoft.com/office/powerpoint/2010/main" val="135123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 R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 y="-1"/>
            <a:ext cx="12191307" cy="6858389"/>
          </a:xfrm>
          <a:prstGeom prst="rect">
            <a:avLst/>
          </a:prstGeom>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Tree>
    <p:extLst>
      <p:ext uri="{BB962C8B-B14F-4D97-AF65-F5344CB8AC3E}">
        <p14:creationId xmlns:p14="http://schemas.microsoft.com/office/powerpoint/2010/main" val="2854872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ivider Slide - Yellow">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 y="-1"/>
            <a:ext cx="12191307" cy="6858388"/>
          </a:xfrm>
          <a:prstGeom prst="rect">
            <a:avLst/>
          </a:prstGeom>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Tree>
    <p:extLst>
      <p:ext uri="{BB962C8B-B14F-4D97-AF65-F5344CB8AC3E}">
        <p14:creationId xmlns:p14="http://schemas.microsoft.com/office/powerpoint/2010/main" val="335199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Slide -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 y="-1"/>
            <a:ext cx="12191304" cy="6858388"/>
          </a:xfrm>
          <a:prstGeom prst="rect">
            <a:avLst/>
          </a:prstGeom>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Tree>
    <p:extLst>
      <p:ext uri="{BB962C8B-B14F-4D97-AF65-F5344CB8AC3E}">
        <p14:creationId xmlns:p14="http://schemas.microsoft.com/office/powerpoint/2010/main" val="3710831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Slide - Dark Blue">
    <p:spTree>
      <p:nvGrpSpPr>
        <p:cNvPr id="1" name=""/>
        <p:cNvGrpSpPr/>
        <p:nvPr/>
      </p:nvGrpSpPr>
      <p:grpSpPr>
        <a:xfrm>
          <a:off x="0" y="0"/>
          <a:ext cx="0" cy="0"/>
          <a:chOff x="0" y="0"/>
          <a:chExt cx="0" cy="0"/>
        </a:xfrm>
      </p:grpSpPr>
      <p:sp>
        <p:nvSpPr>
          <p:cNvPr id="14" name="Rectangle 13"/>
          <p:cNvSpPr/>
          <p:nvPr userDrawn="1"/>
        </p:nvSpPr>
        <p:spPr>
          <a:xfrm>
            <a:off x="692" y="-27547"/>
            <a:ext cx="12191307"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81315"/>
            <a:ext cx="4002313" cy="4002313"/>
          </a:xfrm>
          <a:prstGeom prst="rect">
            <a:avLst/>
          </a:prstGeom>
        </p:spPr>
      </p:pic>
      <p:sp>
        <p:nvSpPr>
          <p:cNvPr id="18"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3" name="Rectangle 2">
            <a:extLst>
              <a:ext uri="{FF2B5EF4-FFF2-40B4-BE49-F238E27FC236}">
                <a16:creationId xmlns:a16="http://schemas.microsoft.com/office/drawing/2014/main" id="{1E7F89BA-3780-A94C-B2D3-4927D55F00D0}"/>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 Placeholder 9"/>
          <p:cNvSpPr>
            <a:spLocks noGrp="1"/>
          </p:cNvSpPr>
          <p:nvPr userDrawn="1">
            <p:ph type="body" sz="quarter" idx="10" hasCustomPrompt="1"/>
          </p:nvPr>
        </p:nvSpPr>
        <p:spPr>
          <a:xfrm>
            <a:off x="6183314" y="5407025"/>
            <a:ext cx="5546725" cy="1187450"/>
          </a:xfrm>
        </p:spPr>
        <p:txBody>
          <a:bodyPr/>
          <a:lstStyle>
            <a:lvl1pPr marL="0" indent="0" algn="r">
              <a:buNone/>
              <a:defRPr lang="en-US" sz="1800" kern="1200" baseline="0" dirty="0" smtClean="0">
                <a:solidFill>
                  <a:srgbClr val="24215E"/>
                </a:solidFill>
                <a:latin typeface="Century Gothic" panose="020B0502020202020204" pitchFamily="34" charset="0"/>
                <a:ea typeface="+mn-ea"/>
                <a:cs typeface="+mn-cs"/>
              </a:defRPr>
            </a:lvl1pPr>
          </a:lstStyle>
          <a:p>
            <a:pPr marL="0" lvl="0" indent="0" algn="r" defTabSz="914400" rtl="0" eaLnBrk="1" latinLnBrk="0" hangingPunct="1">
              <a:lnSpc>
                <a:spcPct val="100000"/>
              </a:lnSpc>
              <a:spcBef>
                <a:spcPts val="1000"/>
              </a:spcBef>
              <a:spcAft>
                <a:spcPts val="0"/>
              </a:spcAft>
              <a:buFont typeface="Arial" panose="020B0604020202020204" pitchFamily="34" charset="0"/>
              <a:buNone/>
            </a:pPr>
            <a:r>
              <a:rPr lang="en-US" dirty="0"/>
              <a:t>Click to edit Presenter’s name, title and date</a:t>
            </a:r>
          </a:p>
        </p:txBody>
      </p:sp>
      <p:pic>
        <p:nvPicPr>
          <p:cNvPr id="5" name="Picture 4">
            <a:extLst>
              <a:ext uri="{FF2B5EF4-FFF2-40B4-BE49-F238E27FC236}">
                <a16:creationId xmlns:a16="http://schemas.microsoft.com/office/drawing/2014/main" id="{C365C093-F64E-9E48-AD70-C258837C8F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pic>
        <p:nvPicPr>
          <p:cNvPr id="19" name="Picture 18">
            <a:extLst>
              <a:ext uri="{FF2B5EF4-FFF2-40B4-BE49-F238E27FC236}">
                <a16:creationId xmlns:a16="http://schemas.microsoft.com/office/drawing/2014/main" id="{9506AFB4-F59E-6C4A-AC93-7C69FB1B3D9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754" y="-27546"/>
            <a:ext cx="3564245" cy="3417517"/>
          </a:xfrm>
          <a:prstGeom prst="rect">
            <a:avLst/>
          </a:prstGeom>
        </p:spPr>
      </p:pic>
    </p:spTree>
    <p:extLst>
      <p:ext uri="{BB962C8B-B14F-4D97-AF65-F5344CB8AC3E}">
        <p14:creationId xmlns:p14="http://schemas.microsoft.com/office/powerpoint/2010/main" val="168939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754747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vider Slide - Dark Blue">
    <p:spTree>
      <p:nvGrpSpPr>
        <p:cNvPr id="1" name=""/>
        <p:cNvGrpSpPr/>
        <p:nvPr/>
      </p:nvGrpSpPr>
      <p:grpSpPr>
        <a:xfrm>
          <a:off x="0" y="0"/>
          <a:ext cx="0" cy="0"/>
          <a:chOff x="0" y="0"/>
          <a:chExt cx="0" cy="0"/>
        </a:xfrm>
      </p:grpSpPr>
      <p:sp>
        <p:nvSpPr>
          <p:cNvPr id="14" name="Rectangle 13"/>
          <p:cNvSpPr/>
          <p:nvPr userDrawn="1"/>
        </p:nvSpPr>
        <p:spPr>
          <a:xfrm>
            <a:off x="692" y="-27547"/>
            <a:ext cx="12191307"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81315"/>
            <a:ext cx="4002313" cy="4002313"/>
          </a:xfrm>
          <a:prstGeom prst="rect">
            <a:avLst/>
          </a:prstGeom>
        </p:spPr>
      </p:pic>
      <p:sp>
        <p:nvSpPr>
          <p:cNvPr id="18"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3" name="Rectangle 2">
            <a:extLst>
              <a:ext uri="{FF2B5EF4-FFF2-40B4-BE49-F238E27FC236}">
                <a16:creationId xmlns:a16="http://schemas.microsoft.com/office/drawing/2014/main" id="{1E7F89BA-3780-A94C-B2D3-4927D55F00D0}"/>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 Placeholder 9"/>
          <p:cNvSpPr>
            <a:spLocks noGrp="1"/>
          </p:cNvSpPr>
          <p:nvPr userDrawn="1">
            <p:ph type="body" sz="quarter" idx="10" hasCustomPrompt="1"/>
          </p:nvPr>
        </p:nvSpPr>
        <p:spPr>
          <a:xfrm>
            <a:off x="6183314" y="5407025"/>
            <a:ext cx="5546725" cy="1187450"/>
          </a:xfrm>
        </p:spPr>
        <p:txBody>
          <a:bodyPr/>
          <a:lstStyle>
            <a:lvl1pPr marL="0" indent="0" algn="r">
              <a:buNone/>
              <a:defRPr lang="en-US" sz="1800" kern="1200" baseline="0" dirty="0" smtClean="0">
                <a:solidFill>
                  <a:srgbClr val="24215E"/>
                </a:solidFill>
                <a:latin typeface="Century Gothic" panose="020B0502020202020204" pitchFamily="34" charset="0"/>
                <a:ea typeface="+mn-ea"/>
                <a:cs typeface="+mn-cs"/>
              </a:defRPr>
            </a:lvl1pPr>
          </a:lstStyle>
          <a:p>
            <a:pPr marL="0" lvl="0" indent="0" algn="r" defTabSz="914400" rtl="0" eaLnBrk="1" latinLnBrk="0" hangingPunct="1">
              <a:lnSpc>
                <a:spcPct val="100000"/>
              </a:lnSpc>
              <a:spcBef>
                <a:spcPts val="1000"/>
              </a:spcBef>
              <a:spcAft>
                <a:spcPts val="0"/>
              </a:spcAft>
              <a:buFont typeface="Arial" panose="020B0604020202020204" pitchFamily="34" charset="0"/>
              <a:buNone/>
            </a:pPr>
            <a:r>
              <a:rPr lang="en-US" dirty="0"/>
              <a:t>Click to edit Presenter’s name, title and date</a:t>
            </a:r>
          </a:p>
        </p:txBody>
      </p:sp>
      <p:pic>
        <p:nvPicPr>
          <p:cNvPr id="5" name="Picture 4">
            <a:extLst>
              <a:ext uri="{FF2B5EF4-FFF2-40B4-BE49-F238E27FC236}">
                <a16:creationId xmlns:a16="http://schemas.microsoft.com/office/drawing/2014/main" id="{C365C093-F64E-9E48-AD70-C258837C8F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spTree>
    <p:extLst>
      <p:ext uri="{BB962C8B-B14F-4D97-AF65-F5344CB8AC3E}">
        <p14:creationId xmlns:p14="http://schemas.microsoft.com/office/powerpoint/2010/main" val="2923087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vider Slide - 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078DDB-C507-9940-A322-EAC47BB2D529}"/>
              </a:ext>
            </a:extLst>
          </p:cNvPr>
          <p:cNvSpPr/>
          <p:nvPr userDrawn="1"/>
        </p:nvSpPr>
        <p:spPr>
          <a:xfrm>
            <a:off x="692" y="-27547"/>
            <a:ext cx="12191307" cy="6858001"/>
          </a:xfrm>
          <a:prstGeom prst="rect">
            <a:avLst/>
          </a:prstGeom>
          <a:solidFill>
            <a:srgbClr val="E8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5" name="Picture 14">
            <a:extLst>
              <a:ext uri="{FF2B5EF4-FFF2-40B4-BE49-F238E27FC236}">
                <a16:creationId xmlns:a16="http://schemas.microsoft.com/office/drawing/2014/main" id="{15ABEE72-7A39-8C48-BCBD-6FF9EF07BB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77889"/>
            <a:ext cx="4508500" cy="4007556"/>
          </a:xfrm>
          <a:prstGeom prst="rect">
            <a:avLst/>
          </a:prstGeom>
        </p:spPr>
      </p:pic>
      <p:sp>
        <p:nvSpPr>
          <p:cNvPr id="12" name="Title 1"/>
          <p:cNvSpPr>
            <a:spLocks noGrp="1"/>
          </p:cNvSpPr>
          <p:nvPr>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17" name="Rectangle 16">
            <a:extLst>
              <a:ext uri="{FF2B5EF4-FFF2-40B4-BE49-F238E27FC236}">
                <a16:creationId xmlns:a16="http://schemas.microsoft.com/office/drawing/2014/main" id="{16CB55AA-8DA7-D643-AA08-8F9641662F47}"/>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17">
            <a:extLst>
              <a:ext uri="{FF2B5EF4-FFF2-40B4-BE49-F238E27FC236}">
                <a16:creationId xmlns:a16="http://schemas.microsoft.com/office/drawing/2014/main" id="{B103F5D6-2B12-3349-8A45-6BD4FFE1F9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sp>
        <p:nvSpPr>
          <p:cNvPr id="13" name="Text Placeholder 9"/>
          <p:cNvSpPr>
            <a:spLocks noGrp="1"/>
          </p:cNvSpPr>
          <p:nvPr>
            <p:ph type="body" sz="quarter" idx="10" hasCustomPrompt="1"/>
          </p:nvPr>
        </p:nvSpPr>
        <p:spPr>
          <a:xfrm>
            <a:off x="6183314" y="5407025"/>
            <a:ext cx="5546725" cy="1187450"/>
          </a:xfrm>
        </p:spPr>
        <p:txBody>
          <a:bodyPr/>
          <a:lstStyle>
            <a:lvl1pPr marL="0" indent="0" algn="r">
              <a:buNone/>
              <a:defRPr sz="1800" baseline="0">
                <a:solidFill>
                  <a:srgbClr val="24215E"/>
                </a:solidFill>
              </a:defRPr>
            </a:lvl1pPr>
          </a:lstStyle>
          <a:p>
            <a:pPr lvl="0"/>
            <a:r>
              <a:rPr lang="en-US" dirty="0"/>
              <a:t>Click to edit Presenter’s name, title and date</a:t>
            </a:r>
          </a:p>
        </p:txBody>
      </p:sp>
      <p:pic>
        <p:nvPicPr>
          <p:cNvPr id="19" name="Picture 18">
            <a:extLst>
              <a:ext uri="{FF2B5EF4-FFF2-40B4-BE49-F238E27FC236}">
                <a16:creationId xmlns:a16="http://schemas.microsoft.com/office/drawing/2014/main" id="{09135165-B56B-2C4C-A2B2-C9911E7700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754" y="-27546"/>
            <a:ext cx="3564245" cy="3417517"/>
          </a:xfrm>
          <a:prstGeom prst="rect">
            <a:avLst/>
          </a:prstGeom>
        </p:spPr>
      </p:pic>
    </p:spTree>
    <p:extLst>
      <p:ext uri="{BB962C8B-B14F-4D97-AF65-F5344CB8AC3E}">
        <p14:creationId xmlns:p14="http://schemas.microsoft.com/office/powerpoint/2010/main" val="3546156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vider Slide - 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078DDB-C507-9940-A322-EAC47BB2D529}"/>
              </a:ext>
            </a:extLst>
          </p:cNvPr>
          <p:cNvSpPr/>
          <p:nvPr userDrawn="1"/>
        </p:nvSpPr>
        <p:spPr>
          <a:xfrm>
            <a:off x="692" y="-27547"/>
            <a:ext cx="12191307" cy="6858001"/>
          </a:xfrm>
          <a:prstGeom prst="rect">
            <a:avLst/>
          </a:prstGeom>
          <a:solidFill>
            <a:srgbClr val="E8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5" name="Picture 14">
            <a:extLst>
              <a:ext uri="{FF2B5EF4-FFF2-40B4-BE49-F238E27FC236}">
                <a16:creationId xmlns:a16="http://schemas.microsoft.com/office/drawing/2014/main" id="{15ABEE72-7A39-8C48-BCBD-6FF9EF07BB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77889"/>
            <a:ext cx="4508500" cy="4007556"/>
          </a:xfrm>
          <a:prstGeom prst="rect">
            <a:avLst/>
          </a:prstGeom>
        </p:spPr>
      </p:pic>
      <p:sp>
        <p:nvSpPr>
          <p:cNvPr id="12" name="Title 1"/>
          <p:cNvSpPr>
            <a:spLocks noGrp="1"/>
          </p:cNvSpPr>
          <p:nvPr>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17" name="Rectangle 16">
            <a:extLst>
              <a:ext uri="{FF2B5EF4-FFF2-40B4-BE49-F238E27FC236}">
                <a16:creationId xmlns:a16="http://schemas.microsoft.com/office/drawing/2014/main" id="{16CB55AA-8DA7-D643-AA08-8F9641662F47}"/>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17">
            <a:extLst>
              <a:ext uri="{FF2B5EF4-FFF2-40B4-BE49-F238E27FC236}">
                <a16:creationId xmlns:a16="http://schemas.microsoft.com/office/drawing/2014/main" id="{B103F5D6-2B12-3349-8A45-6BD4FFE1F9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sp>
        <p:nvSpPr>
          <p:cNvPr id="13" name="Text Placeholder 9"/>
          <p:cNvSpPr>
            <a:spLocks noGrp="1"/>
          </p:cNvSpPr>
          <p:nvPr>
            <p:ph type="body" sz="quarter" idx="10" hasCustomPrompt="1"/>
          </p:nvPr>
        </p:nvSpPr>
        <p:spPr>
          <a:xfrm>
            <a:off x="6183314" y="5407025"/>
            <a:ext cx="5546725" cy="1187450"/>
          </a:xfrm>
        </p:spPr>
        <p:txBody>
          <a:bodyPr/>
          <a:lstStyle>
            <a:lvl1pPr marL="0" indent="0" algn="r">
              <a:buNone/>
              <a:defRPr sz="1800" baseline="0">
                <a:solidFill>
                  <a:srgbClr val="24215E"/>
                </a:solidFill>
              </a:defRPr>
            </a:lvl1pPr>
          </a:lstStyle>
          <a:p>
            <a:pPr lvl="0"/>
            <a:r>
              <a:rPr lang="en-US" dirty="0"/>
              <a:t>Click to edit Presenter’s name, title and date</a:t>
            </a:r>
          </a:p>
        </p:txBody>
      </p:sp>
    </p:spTree>
    <p:extLst>
      <p:ext uri="{BB962C8B-B14F-4D97-AF65-F5344CB8AC3E}">
        <p14:creationId xmlns:p14="http://schemas.microsoft.com/office/powerpoint/2010/main" val="2106152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defRPr>
            </a:lvl1pPr>
          </a:lstStyle>
          <a:p>
            <a:pPr lvl="0"/>
            <a:r>
              <a:rPr lang="en-US" dirty="0"/>
              <a:t>Click to edit Presenter’s name, title and date</a:t>
            </a:r>
          </a:p>
        </p:txBody>
      </p:sp>
      <p:pic>
        <p:nvPicPr>
          <p:cNvPr id="19" name="Picture 18">
            <a:extLst>
              <a:ext uri="{FF2B5EF4-FFF2-40B4-BE49-F238E27FC236}">
                <a16:creationId xmlns:a16="http://schemas.microsoft.com/office/drawing/2014/main" id="{149EF69F-067C-7D48-8313-748A429ED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81315"/>
            <a:ext cx="4002313" cy="4002313"/>
          </a:xfrm>
          <a:prstGeom prst="rect">
            <a:avLst/>
          </a:prstGeom>
        </p:spPr>
      </p:pic>
      <p:pic>
        <p:nvPicPr>
          <p:cNvPr id="20" name="Picture 19">
            <a:extLst>
              <a:ext uri="{FF2B5EF4-FFF2-40B4-BE49-F238E27FC236}">
                <a16:creationId xmlns:a16="http://schemas.microsoft.com/office/drawing/2014/main" id="{9F04D2B2-AC95-D541-9865-04272C2B91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754" y="-27546"/>
            <a:ext cx="3564245" cy="3417517"/>
          </a:xfrm>
          <a:prstGeom prst="rect">
            <a:avLst/>
          </a:prstGeom>
        </p:spPr>
      </p:pic>
    </p:spTree>
    <p:extLst>
      <p:ext uri="{BB962C8B-B14F-4D97-AF65-F5344CB8AC3E}">
        <p14:creationId xmlns:p14="http://schemas.microsoft.com/office/powerpoint/2010/main" val="3238874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defRPr>
            </a:lvl1pPr>
          </a:lstStyle>
          <a:p>
            <a:pPr lvl="0"/>
            <a:r>
              <a:rPr lang="en-US" dirty="0"/>
              <a:t>Click to edit Presenter’s name, title and date</a:t>
            </a:r>
          </a:p>
        </p:txBody>
      </p:sp>
      <p:pic>
        <p:nvPicPr>
          <p:cNvPr id="19" name="Picture 18">
            <a:extLst>
              <a:ext uri="{FF2B5EF4-FFF2-40B4-BE49-F238E27FC236}">
                <a16:creationId xmlns:a16="http://schemas.microsoft.com/office/drawing/2014/main" id="{149EF69F-067C-7D48-8313-748A429ED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81315"/>
            <a:ext cx="4002313" cy="4002313"/>
          </a:xfrm>
          <a:prstGeom prst="rect">
            <a:avLst/>
          </a:prstGeom>
        </p:spPr>
      </p:pic>
    </p:spTree>
    <p:extLst>
      <p:ext uri="{BB962C8B-B14F-4D97-AF65-F5344CB8AC3E}">
        <p14:creationId xmlns:p14="http://schemas.microsoft.com/office/powerpoint/2010/main" val="3247495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8" name="Rectangle 7">
            <a:extLst>
              <a:ext uri="{FF2B5EF4-FFF2-40B4-BE49-F238E27FC236}">
                <a16:creationId xmlns:a16="http://schemas.microsoft.com/office/drawing/2014/main" id="{75A55CCC-B545-EB4E-99E8-F7174B6D6C31}"/>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a:extLst>
              <a:ext uri="{FF2B5EF4-FFF2-40B4-BE49-F238E27FC236}">
                <a16:creationId xmlns:a16="http://schemas.microsoft.com/office/drawing/2014/main" id="{0AE62EBA-28BD-CA40-BA0C-139290C45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48509"/>
            <a:ext cx="4126832" cy="4126832"/>
          </a:xfrm>
          <a:prstGeom prst="rect">
            <a:avLst/>
          </a:prstGeom>
        </p:spPr>
      </p:pic>
      <p:pic>
        <p:nvPicPr>
          <p:cNvPr id="10" name="Picture 9">
            <a:extLst>
              <a:ext uri="{FF2B5EF4-FFF2-40B4-BE49-F238E27FC236}">
                <a16:creationId xmlns:a16="http://schemas.microsoft.com/office/drawing/2014/main" id="{03836F75-2323-3A4F-A84A-C10DFEB935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754" y="-27546"/>
            <a:ext cx="3564245" cy="3417517"/>
          </a:xfrm>
          <a:prstGeom prst="rect">
            <a:avLst/>
          </a:prstGeom>
        </p:spPr>
      </p:pic>
    </p:spTree>
    <p:extLst>
      <p:ext uri="{BB962C8B-B14F-4D97-AF65-F5344CB8AC3E}">
        <p14:creationId xmlns:p14="http://schemas.microsoft.com/office/powerpoint/2010/main" val="3771810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8" name="Rectangle 7">
            <a:extLst>
              <a:ext uri="{FF2B5EF4-FFF2-40B4-BE49-F238E27FC236}">
                <a16:creationId xmlns:a16="http://schemas.microsoft.com/office/drawing/2014/main" id="{75A55CCC-B545-EB4E-99E8-F7174B6D6C31}"/>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a:extLst>
              <a:ext uri="{FF2B5EF4-FFF2-40B4-BE49-F238E27FC236}">
                <a16:creationId xmlns:a16="http://schemas.microsoft.com/office/drawing/2014/main" id="{0AE62EBA-28BD-CA40-BA0C-139290C45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48509"/>
            <a:ext cx="4126832" cy="4126832"/>
          </a:xfrm>
          <a:prstGeom prst="rect">
            <a:avLst/>
          </a:prstGeom>
        </p:spPr>
      </p:pic>
    </p:spTree>
    <p:extLst>
      <p:ext uri="{BB962C8B-B14F-4D97-AF65-F5344CB8AC3E}">
        <p14:creationId xmlns:p14="http://schemas.microsoft.com/office/powerpoint/2010/main" val="994731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57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8" name="Rectangle 7">
            <a:extLst>
              <a:ext uri="{FF2B5EF4-FFF2-40B4-BE49-F238E27FC236}">
                <a16:creationId xmlns:a16="http://schemas.microsoft.com/office/drawing/2014/main" id="{3E043CCB-BD5F-8248-80A2-8F67675C0AF3}"/>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a:extLst>
              <a:ext uri="{FF2B5EF4-FFF2-40B4-BE49-F238E27FC236}">
                <a16:creationId xmlns:a16="http://schemas.microsoft.com/office/drawing/2014/main" id="{449B1A6D-3FF2-E04C-9C22-2B52795168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581316"/>
            <a:ext cx="3771900" cy="3771900"/>
          </a:xfrm>
          <a:prstGeom prst="rect">
            <a:avLst/>
          </a:prstGeom>
        </p:spPr>
      </p:pic>
      <p:pic>
        <p:nvPicPr>
          <p:cNvPr id="10" name="Picture 9">
            <a:extLst>
              <a:ext uri="{FF2B5EF4-FFF2-40B4-BE49-F238E27FC236}">
                <a16:creationId xmlns:a16="http://schemas.microsoft.com/office/drawing/2014/main" id="{D518B394-F85F-AF4F-A95C-7653BA7878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754" y="-27546"/>
            <a:ext cx="3564245" cy="3417517"/>
          </a:xfrm>
          <a:prstGeom prst="rect">
            <a:avLst/>
          </a:prstGeom>
        </p:spPr>
      </p:pic>
    </p:spTree>
    <p:extLst>
      <p:ext uri="{BB962C8B-B14F-4D97-AF65-F5344CB8AC3E}">
        <p14:creationId xmlns:p14="http://schemas.microsoft.com/office/powerpoint/2010/main" val="1209390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57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8" name="Rectangle 7">
            <a:extLst>
              <a:ext uri="{FF2B5EF4-FFF2-40B4-BE49-F238E27FC236}">
                <a16:creationId xmlns:a16="http://schemas.microsoft.com/office/drawing/2014/main" id="{3E043CCB-BD5F-8248-80A2-8F67675C0AF3}"/>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a:extLst>
              <a:ext uri="{FF2B5EF4-FFF2-40B4-BE49-F238E27FC236}">
                <a16:creationId xmlns:a16="http://schemas.microsoft.com/office/drawing/2014/main" id="{449B1A6D-3FF2-E04C-9C22-2B52795168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862" y="5482641"/>
            <a:ext cx="2707105" cy="1132472"/>
          </a:xfrm>
          <a:prstGeom prst="rect">
            <a:avLst/>
          </a:prstGeom>
        </p:spPr>
      </p:pic>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581316"/>
            <a:ext cx="3771900" cy="3771900"/>
          </a:xfrm>
          <a:prstGeom prst="rect">
            <a:avLst/>
          </a:prstGeom>
        </p:spPr>
      </p:pic>
    </p:spTree>
    <p:extLst>
      <p:ext uri="{BB962C8B-B14F-4D97-AF65-F5344CB8AC3E}">
        <p14:creationId xmlns:p14="http://schemas.microsoft.com/office/powerpoint/2010/main" val="2512673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defRPr>
            </a:lvl1pPr>
          </a:lstStyle>
          <a:p>
            <a:pPr lvl="0"/>
            <a:r>
              <a:rPr lang="en-US" dirty="0"/>
              <a:t>Click to edit subhead text styles</a:t>
            </a:r>
          </a:p>
        </p:txBody>
      </p:sp>
      <p:grpSp>
        <p:nvGrpSpPr>
          <p:cNvPr id="9" name="Group 8">
            <a:extLst>
              <a:ext uri="{FF2B5EF4-FFF2-40B4-BE49-F238E27FC236}">
                <a16:creationId xmlns:a16="http://schemas.microsoft.com/office/drawing/2014/main" id="{CC3B462C-0A01-7941-8A53-93C20E08F809}"/>
              </a:ext>
            </a:extLst>
          </p:cNvPr>
          <p:cNvGrpSpPr/>
          <p:nvPr userDrawn="1"/>
        </p:nvGrpSpPr>
        <p:grpSpPr>
          <a:xfrm>
            <a:off x="1143000" y="6203513"/>
            <a:ext cx="9883842" cy="688721"/>
            <a:chOff x="1143000" y="6203513"/>
            <a:chExt cx="9883842" cy="688721"/>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10" name="Picture 9">
              <a:extLst>
                <a:ext uri="{FF2B5EF4-FFF2-40B4-BE49-F238E27FC236}">
                  <a16:creationId xmlns:a16="http://schemas.microsoft.com/office/drawing/2014/main" id="{7A783088-B341-C346-8975-3E310A7B130E}"/>
                </a:ext>
              </a:extLst>
            </p:cNvPr>
            <p:cNvPicPr>
              <a:picLocks noChangeAspect="1"/>
            </p:cNvPicPr>
            <p:nvPr userDrawn="1"/>
          </p:nvPicPr>
          <p:blipFill>
            <a:blip r:embed="rId4" cstate="print">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5232" y="6238219"/>
              <a:ext cx="735768" cy="654015"/>
            </a:xfrm>
            <a:prstGeom prst="rect">
              <a:avLst/>
            </a:prstGeom>
          </p:spPr>
        </p:pic>
        <p:pic>
          <p:nvPicPr>
            <p:cNvPr id="12" name="Picture 11">
              <a:extLst>
                <a:ext uri="{FF2B5EF4-FFF2-40B4-BE49-F238E27FC236}">
                  <a16:creationId xmlns:a16="http://schemas.microsoft.com/office/drawing/2014/main" id="{C82BD473-EAD5-1B4E-8B6A-E6C2A7C28970}"/>
                </a:ext>
              </a:extLst>
            </p:cNvPr>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14" name="Picture 13">
              <a:extLst>
                <a:ext uri="{FF2B5EF4-FFF2-40B4-BE49-F238E27FC236}">
                  <a16:creationId xmlns:a16="http://schemas.microsoft.com/office/drawing/2014/main" id="{F5D154B9-109B-1347-B71A-B18C9DF5DFB6}"/>
                </a:ext>
              </a:extLst>
            </p:cNvPr>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15" name="Picture 14">
              <a:extLst>
                <a:ext uri="{FF2B5EF4-FFF2-40B4-BE49-F238E27FC236}">
                  <a16:creationId xmlns:a16="http://schemas.microsoft.com/office/drawing/2014/main" id="{DC623CAF-1D90-1445-B73B-FAED06B259AF}"/>
                </a:ext>
              </a:extLst>
            </p:cNvPr>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Tree>
    <p:extLst>
      <p:ext uri="{BB962C8B-B14F-4D97-AF65-F5344CB8AC3E}">
        <p14:creationId xmlns:p14="http://schemas.microsoft.com/office/powerpoint/2010/main" val="376707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559804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ext Placeholder 2"/>
          <p:cNvSpPr txBox="1">
            <a:spLocks/>
          </p:cNvSpPr>
          <p:nvPr userDrawn="1"/>
        </p:nvSpPr>
        <p:spPr bwMode="auto">
          <a:xfrm>
            <a:off x="830179" y="5973999"/>
            <a:ext cx="6626745" cy="2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1200" dirty="0">
                <a:solidFill>
                  <a:srgbClr val="5B6670"/>
                </a:solidFill>
                <a:latin typeface="Century Gothic" panose="020F0302020204030204"/>
              </a:rPr>
              <a:t>Trustmark Life Insurance Company of New York, Albany, New York</a:t>
            </a:r>
          </a:p>
        </p:txBody>
      </p:sp>
      <p:sp>
        <p:nvSpPr>
          <p:cNvPr id="11" name="Text Placeholder 6"/>
          <p:cNvSpPr>
            <a:spLocks noGrp="1"/>
          </p:cNvSpPr>
          <p:nvPr userDrawn="1">
            <p:ph type="body" sz="quarter" idx="13" hasCustomPrompt="1"/>
          </p:nvPr>
        </p:nvSpPr>
        <p:spPr>
          <a:xfrm>
            <a:off x="838200" y="939893"/>
            <a:ext cx="10515600" cy="624871"/>
          </a:xfrm>
        </p:spPr>
        <p:txBody>
          <a:bodyPr/>
          <a:lstStyle>
            <a:lvl1pPr marL="0" indent="0" algn="ctr">
              <a:buNone/>
              <a:defRPr sz="2400" baseline="0">
                <a:solidFill>
                  <a:srgbClr val="EF4136"/>
                </a:solidFill>
              </a:defRPr>
            </a:lvl1pPr>
          </a:lstStyle>
          <a:p>
            <a:pPr lvl="0"/>
            <a:r>
              <a:rPr lang="en-US" dirty="0"/>
              <a:t>Click to edit subhead text styles</a:t>
            </a:r>
          </a:p>
        </p:txBody>
      </p:sp>
      <p:grpSp>
        <p:nvGrpSpPr>
          <p:cNvPr id="13" name="Group 12">
            <a:extLst>
              <a:ext uri="{FF2B5EF4-FFF2-40B4-BE49-F238E27FC236}">
                <a16:creationId xmlns:a16="http://schemas.microsoft.com/office/drawing/2014/main" id="{D8D1CBF3-19AC-F141-B43B-1288D25ABC60}"/>
              </a:ext>
            </a:extLst>
          </p:cNvPr>
          <p:cNvGrpSpPr/>
          <p:nvPr userDrawn="1"/>
        </p:nvGrpSpPr>
        <p:grpSpPr>
          <a:xfrm>
            <a:off x="1143000" y="6203513"/>
            <a:ext cx="9883842" cy="688721"/>
            <a:chOff x="1143000" y="6203513"/>
            <a:chExt cx="9883842" cy="688721"/>
          </a:xfrm>
        </p:grpSpPr>
        <p:pic>
          <p:nvPicPr>
            <p:cNvPr id="16" name="Picture 15">
              <a:extLst>
                <a:ext uri="{FF2B5EF4-FFF2-40B4-BE49-F238E27FC236}">
                  <a16:creationId xmlns:a16="http://schemas.microsoft.com/office/drawing/2014/main" id="{73A4580C-69FF-1143-B3C6-290DBE8466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17" name="Picture 16">
              <a:extLst>
                <a:ext uri="{FF2B5EF4-FFF2-40B4-BE49-F238E27FC236}">
                  <a16:creationId xmlns:a16="http://schemas.microsoft.com/office/drawing/2014/main" id="{03CC0A3E-FC3A-F14D-A578-019420FBE8D6}"/>
                </a:ext>
              </a:extLst>
            </p:cNvPr>
            <p:cNvPicPr>
              <a:picLocks noChangeAspect="1"/>
            </p:cNvPicPr>
            <p:nvPr userDrawn="1"/>
          </p:nvPicPr>
          <p:blipFill>
            <a:blip r:embed="rId4" cstate="print">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5232" y="6238219"/>
              <a:ext cx="735768" cy="654015"/>
            </a:xfrm>
            <a:prstGeom prst="rect">
              <a:avLst/>
            </a:prstGeom>
          </p:spPr>
        </p:pic>
        <p:pic>
          <p:nvPicPr>
            <p:cNvPr id="18" name="Picture 17">
              <a:extLst>
                <a:ext uri="{FF2B5EF4-FFF2-40B4-BE49-F238E27FC236}">
                  <a16:creationId xmlns:a16="http://schemas.microsoft.com/office/drawing/2014/main" id="{28A3C98F-0AE2-4F4A-A481-44026BD9BFB7}"/>
                </a:ext>
              </a:extLst>
            </p:cNvPr>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19" name="Picture 18">
              <a:extLst>
                <a:ext uri="{FF2B5EF4-FFF2-40B4-BE49-F238E27FC236}">
                  <a16:creationId xmlns:a16="http://schemas.microsoft.com/office/drawing/2014/main" id="{7307CEA8-6905-5D4A-AF51-1B1F194C6068}"/>
                </a:ext>
              </a:extLst>
            </p:cNvPr>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20" name="Picture 19">
              <a:extLst>
                <a:ext uri="{FF2B5EF4-FFF2-40B4-BE49-F238E27FC236}">
                  <a16:creationId xmlns:a16="http://schemas.microsoft.com/office/drawing/2014/main" id="{0A1331CD-097D-2547-9B5E-64A23FE22728}"/>
                </a:ext>
              </a:extLst>
            </p:cNvPr>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Tree>
    <p:extLst>
      <p:ext uri="{BB962C8B-B14F-4D97-AF65-F5344CB8AC3E}">
        <p14:creationId xmlns:p14="http://schemas.microsoft.com/office/powerpoint/2010/main" val="2447393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defRPr>
            </a:lvl1pPr>
          </a:lstStyle>
          <a:p>
            <a:pPr lvl="0"/>
            <a:r>
              <a:rPr lang="en-US" dirty="0"/>
              <a:t>Click to edit subhead text styles</a:t>
            </a:r>
          </a:p>
        </p:txBody>
      </p:sp>
      <p:grpSp>
        <p:nvGrpSpPr>
          <p:cNvPr id="18" name="Group 17">
            <a:extLst>
              <a:ext uri="{FF2B5EF4-FFF2-40B4-BE49-F238E27FC236}">
                <a16:creationId xmlns:a16="http://schemas.microsoft.com/office/drawing/2014/main" id="{FE7CD471-0E6D-F84A-8AE6-3369C87D128B}"/>
              </a:ext>
            </a:extLst>
          </p:cNvPr>
          <p:cNvGrpSpPr/>
          <p:nvPr userDrawn="1"/>
        </p:nvGrpSpPr>
        <p:grpSpPr>
          <a:xfrm>
            <a:off x="1143000" y="6203513"/>
            <a:ext cx="9883842" cy="677040"/>
            <a:chOff x="1143000" y="6203513"/>
            <a:chExt cx="9883842" cy="677040"/>
          </a:xfrm>
        </p:grpSpPr>
        <p:pic>
          <p:nvPicPr>
            <p:cNvPr id="19" name="Picture 18">
              <a:extLst>
                <a:ext uri="{FF2B5EF4-FFF2-40B4-BE49-F238E27FC236}">
                  <a16:creationId xmlns:a16="http://schemas.microsoft.com/office/drawing/2014/main" id="{3CB4B197-9E99-1D41-B899-6AD50B70A8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20" name="Picture 19">
              <a:extLst>
                <a:ext uri="{FF2B5EF4-FFF2-40B4-BE49-F238E27FC236}">
                  <a16:creationId xmlns:a16="http://schemas.microsoft.com/office/drawing/2014/main" id="{0DB80C14-3B95-904A-9E12-4AF4B2EE16A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55233" y="6249898"/>
              <a:ext cx="735764" cy="630655"/>
            </a:xfrm>
            <a:prstGeom prst="rect">
              <a:avLst/>
            </a:prstGeom>
          </p:spPr>
        </p:pic>
        <p:pic>
          <p:nvPicPr>
            <p:cNvPr id="21" name="Picture 20">
              <a:extLst>
                <a:ext uri="{FF2B5EF4-FFF2-40B4-BE49-F238E27FC236}">
                  <a16:creationId xmlns:a16="http://schemas.microsoft.com/office/drawing/2014/main" id="{BCC75327-EEC4-3D40-B6B4-D427B2115F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22" name="Picture 21">
              <a:extLst>
                <a:ext uri="{FF2B5EF4-FFF2-40B4-BE49-F238E27FC236}">
                  <a16:creationId xmlns:a16="http://schemas.microsoft.com/office/drawing/2014/main" id="{6B18F56E-C3A4-D242-8865-703939512D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23" name="Picture 22">
              <a:extLst>
                <a:ext uri="{FF2B5EF4-FFF2-40B4-BE49-F238E27FC236}">
                  <a16:creationId xmlns:a16="http://schemas.microsoft.com/office/drawing/2014/main" id="{CF4EB225-8B6E-4C4C-A3AB-7F1FDD6B172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Tree>
    <p:extLst>
      <p:ext uri="{BB962C8B-B14F-4D97-AF65-F5344CB8AC3E}">
        <p14:creationId xmlns:p14="http://schemas.microsoft.com/office/powerpoint/2010/main" val="4184693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lvl1pPr>
              <a:defRPr>
                <a:solidFill>
                  <a:schemeClr val="accent6">
                    <a:lumMod val="50000"/>
                  </a:schemeClr>
                </a:solidFill>
              </a:defRPr>
            </a:lvl1pPr>
          </a:lstStyle>
          <a:p>
            <a:r>
              <a:rPr lang="en-US" dirty="0"/>
              <a:t>[</a:t>
            </a:r>
            <a:fld id="{7AE4C957-3C63-4C7F-8F09-0C9817055DDE}" type="slidenum">
              <a:rPr lang="en-US" smtClean="0"/>
              <a:pPr/>
              <a:t>‹#›</a:t>
            </a:fld>
            <a:r>
              <a:rPr lang="en-US" dirty="0"/>
              <a:t>]</a:t>
            </a:r>
          </a:p>
        </p:txBody>
      </p:sp>
      <p:sp>
        <p:nvSpPr>
          <p:cNvPr id="7" name="Rectangle 6"/>
          <p:cNvSpPr/>
          <p:nvPr userDrawn="1"/>
        </p:nvSpPr>
        <p:spPr>
          <a:xfrm>
            <a:off x="0" y="0"/>
            <a:ext cx="541829"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EF4136"/>
                </a:solidFill>
              </a:defRPr>
            </a:lvl1pPr>
          </a:lstStyle>
          <a:p>
            <a:pPr lvl="0"/>
            <a:r>
              <a:rPr lang="en-US" dirty="0"/>
              <a:t>Click to edit subhead text styles</a:t>
            </a: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grpSp>
        <p:nvGrpSpPr>
          <p:cNvPr id="18" name="Group 17">
            <a:extLst>
              <a:ext uri="{FF2B5EF4-FFF2-40B4-BE49-F238E27FC236}">
                <a16:creationId xmlns:a16="http://schemas.microsoft.com/office/drawing/2014/main" id="{FE7CD471-0E6D-F84A-8AE6-3369C87D128B}"/>
              </a:ext>
            </a:extLst>
          </p:cNvPr>
          <p:cNvGrpSpPr/>
          <p:nvPr userDrawn="1"/>
        </p:nvGrpSpPr>
        <p:grpSpPr>
          <a:xfrm>
            <a:off x="1143000" y="6203513"/>
            <a:ext cx="9883842" cy="677040"/>
            <a:chOff x="1143000" y="6203513"/>
            <a:chExt cx="9883842" cy="677040"/>
          </a:xfrm>
        </p:grpSpPr>
        <p:pic>
          <p:nvPicPr>
            <p:cNvPr id="19" name="Picture 18">
              <a:extLst>
                <a:ext uri="{FF2B5EF4-FFF2-40B4-BE49-F238E27FC236}">
                  <a16:creationId xmlns:a16="http://schemas.microsoft.com/office/drawing/2014/main" id="{3CB4B197-9E99-1D41-B899-6AD50B70A8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20" name="Picture 19">
              <a:extLst>
                <a:ext uri="{FF2B5EF4-FFF2-40B4-BE49-F238E27FC236}">
                  <a16:creationId xmlns:a16="http://schemas.microsoft.com/office/drawing/2014/main" id="{0DB80C14-3B95-904A-9E12-4AF4B2EE16A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55233" y="6249898"/>
              <a:ext cx="735764" cy="630655"/>
            </a:xfrm>
            <a:prstGeom prst="rect">
              <a:avLst/>
            </a:prstGeom>
          </p:spPr>
        </p:pic>
        <p:pic>
          <p:nvPicPr>
            <p:cNvPr id="21" name="Picture 20">
              <a:extLst>
                <a:ext uri="{FF2B5EF4-FFF2-40B4-BE49-F238E27FC236}">
                  <a16:creationId xmlns:a16="http://schemas.microsoft.com/office/drawing/2014/main" id="{BCC75327-EEC4-3D40-B6B4-D427B2115F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22" name="Picture 21">
              <a:extLst>
                <a:ext uri="{FF2B5EF4-FFF2-40B4-BE49-F238E27FC236}">
                  <a16:creationId xmlns:a16="http://schemas.microsoft.com/office/drawing/2014/main" id="{6B18F56E-C3A4-D242-8865-703939512D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23" name="Picture 22">
              <a:extLst>
                <a:ext uri="{FF2B5EF4-FFF2-40B4-BE49-F238E27FC236}">
                  <a16:creationId xmlns:a16="http://schemas.microsoft.com/office/drawing/2014/main" id="{CF4EB225-8B6E-4C4C-A3AB-7F1FDD6B172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Tree>
    <p:extLst>
      <p:ext uri="{BB962C8B-B14F-4D97-AF65-F5344CB8AC3E}">
        <p14:creationId xmlns:p14="http://schemas.microsoft.com/office/powerpoint/2010/main" val="1456558963"/>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C00000"/>
                </a:solidFill>
              </a:defRPr>
            </a:lvl1pPr>
          </a:lstStyle>
          <a:p>
            <a:pPr lvl="0"/>
            <a:r>
              <a:rPr lang="en-US" dirty="0"/>
              <a:t>Click to edit subhead text styles</a:t>
            </a:r>
          </a:p>
        </p:txBody>
      </p:sp>
      <p:grpSp>
        <p:nvGrpSpPr>
          <p:cNvPr id="18" name="Group 17">
            <a:extLst>
              <a:ext uri="{FF2B5EF4-FFF2-40B4-BE49-F238E27FC236}">
                <a16:creationId xmlns:a16="http://schemas.microsoft.com/office/drawing/2014/main" id="{902B114D-BFDB-1341-ABD6-DA79622D0B4B}"/>
              </a:ext>
            </a:extLst>
          </p:cNvPr>
          <p:cNvGrpSpPr/>
          <p:nvPr userDrawn="1"/>
        </p:nvGrpSpPr>
        <p:grpSpPr>
          <a:xfrm>
            <a:off x="1143000" y="6203513"/>
            <a:ext cx="9883842" cy="677039"/>
            <a:chOff x="1143000" y="6203513"/>
            <a:chExt cx="9883842" cy="677039"/>
          </a:xfrm>
        </p:grpSpPr>
        <p:pic>
          <p:nvPicPr>
            <p:cNvPr id="19" name="Picture 18">
              <a:extLst>
                <a:ext uri="{FF2B5EF4-FFF2-40B4-BE49-F238E27FC236}">
                  <a16:creationId xmlns:a16="http://schemas.microsoft.com/office/drawing/2014/main" id="{E309C062-8285-F049-8932-01BA1D04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20" name="Picture 19">
              <a:extLst>
                <a:ext uri="{FF2B5EF4-FFF2-40B4-BE49-F238E27FC236}">
                  <a16:creationId xmlns:a16="http://schemas.microsoft.com/office/drawing/2014/main" id="{544CD0D5-976B-9C41-8D5E-A1969A03EE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55233" y="6249898"/>
              <a:ext cx="735764" cy="630654"/>
            </a:xfrm>
            <a:prstGeom prst="rect">
              <a:avLst/>
            </a:prstGeom>
          </p:spPr>
        </p:pic>
        <p:pic>
          <p:nvPicPr>
            <p:cNvPr id="21" name="Picture 20">
              <a:extLst>
                <a:ext uri="{FF2B5EF4-FFF2-40B4-BE49-F238E27FC236}">
                  <a16:creationId xmlns:a16="http://schemas.microsoft.com/office/drawing/2014/main" id="{46A07555-AF4E-6049-83FE-91699454DAD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22" name="Picture 21">
              <a:extLst>
                <a:ext uri="{FF2B5EF4-FFF2-40B4-BE49-F238E27FC236}">
                  <a16:creationId xmlns:a16="http://schemas.microsoft.com/office/drawing/2014/main" id="{BA4EBC6D-5521-4145-9C3E-EEC841FB388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23" name="Picture 22">
              <a:extLst>
                <a:ext uri="{FF2B5EF4-FFF2-40B4-BE49-F238E27FC236}">
                  <a16:creationId xmlns:a16="http://schemas.microsoft.com/office/drawing/2014/main" id="{1C803A5B-93E9-C446-911D-E732FE2143E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Tree>
    <p:extLst>
      <p:ext uri="{BB962C8B-B14F-4D97-AF65-F5344CB8AC3E}">
        <p14:creationId xmlns:p14="http://schemas.microsoft.com/office/powerpoint/2010/main" val="2797617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defRPr>
            </a:lvl1pPr>
          </a:lstStyle>
          <a:p>
            <a:pPr lvl="0"/>
            <a:r>
              <a:rPr lang="en-US" dirty="0"/>
              <a:t>Click to edit subhead text styles</a:t>
            </a:r>
          </a:p>
        </p:txBody>
      </p:sp>
      <p:grpSp>
        <p:nvGrpSpPr>
          <p:cNvPr id="10" name="Group 9">
            <a:extLst>
              <a:ext uri="{FF2B5EF4-FFF2-40B4-BE49-F238E27FC236}">
                <a16:creationId xmlns:a16="http://schemas.microsoft.com/office/drawing/2014/main" id="{C6229F9F-DE80-0B4D-BBAB-0B4416A528F0}"/>
              </a:ext>
            </a:extLst>
          </p:cNvPr>
          <p:cNvGrpSpPr/>
          <p:nvPr userDrawn="1"/>
        </p:nvGrpSpPr>
        <p:grpSpPr>
          <a:xfrm>
            <a:off x="1143000" y="6203513"/>
            <a:ext cx="9883842" cy="688721"/>
            <a:chOff x="1143000" y="6203513"/>
            <a:chExt cx="9883842" cy="688721"/>
          </a:xfrm>
        </p:grpSpPr>
        <p:pic>
          <p:nvPicPr>
            <p:cNvPr id="13" name="Picture 12">
              <a:extLst>
                <a:ext uri="{FF2B5EF4-FFF2-40B4-BE49-F238E27FC236}">
                  <a16:creationId xmlns:a16="http://schemas.microsoft.com/office/drawing/2014/main" id="{9F936A2D-E91A-7749-A37D-C91263339F1F}"/>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14" name="Picture 13">
              <a:extLst>
                <a:ext uri="{FF2B5EF4-FFF2-40B4-BE49-F238E27FC236}">
                  <a16:creationId xmlns:a16="http://schemas.microsoft.com/office/drawing/2014/main" id="{989ED170-034F-974D-AC8C-F9309A86B055}"/>
                </a:ext>
              </a:extLst>
            </p:cNvPr>
            <p:cNvPicPr>
              <a:picLocks noChangeAspect="1"/>
            </p:cNvPicPr>
            <p:nvPr userDrawn="1"/>
          </p:nvPicPr>
          <p:blipFill>
            <a:blip r:embed="rId4" cstate="print">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5232" y="6238219"/>
              <a:ext cx="735768" cy="654015"/>
            </a:xfrm>
            <a:prstGeom prst="rect">
              <a:avLst/>
            </a:prstGeom>
          </p:spPr>
        </p:pic>
        <p:pic>
          <p:nvPicPr>
            <p:cNvPr id="15" name="Picture 14">
              <a:extLst>
                <a:ext uri="{FF2B5EF4-FFF2-40B4-BE49-F238E27FC236}">
                  <a16:creationId xmlns:a16="http://schemas.microsoft.com/office/drawing/2014/main" id="{C4502708-E658-9E4C-BF10-4F34D0C18CCD}"/>
                </a:ext>
              </a:extLst>
            </p:cNvPr>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16" name="Picture 15">
              <a:extLst>
                <a:ext uri="{FF2B5EF4-FFF2-40B4-BE49-F238E27FC236}">
                  <a16:creationId xmlns:a16="http://schemas.microsoft.com/office/drawing/2014/main" id="{8FAEA81D-BE76-7C4B-AF25-B7D7FB2B30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17" name="Picture 16">
              <a:extLst>
                <a:ext uri="{FF2B5EF4-FFF2-40B4-BE49-F238E27FC236}">
                  <a16:creationId xmlns:a16="http://schemas.microsoft.com/office/drawing/2014/main" id="{8489FB02-E362-5347-BC21-0B85B8AC41C4}"/>
                </a:ext>
              </a:extLst>
            </p:cNvPr>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Tree>
    <p:extLst>
      <p:ext uri="{BB962C8B-B14F-4D97-AF65-F5344CB8AC3E}">
        <p14:creationId xmlns:p14="http://schemas.microsoft.com/office/powerpoint/2010/main" val="2870738410"/>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57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defRPr>
            </a:lvl1pPr>
          </a:lstStyle>
          <a:p>
            <a:pPr lvl="0"/>
            <a:r>
              <a:rPr lang="en-US" dirty="0"/>
              <a:t>Click to edit subhead text styles</a:t>
            </a:r>
          </a:p>
        </p:txBody>
      </p:sp>
      <p:grpSp>
        <p:nvGrpSpPr>
          <p:cNvPr id="12" name="Group 11">
            <a:extLst>
              <a:ext uri="{FF2B5EF4-FFF2-40B4-BE49-F238E27FC236}">
                <a16:creationId xmlns:a16="http://schemas.microsoft.com/office/drawing/2014/main" id="{60EBB650-BE7E-8A44-819D-42E9C9178B6D}"/>
              </a:ext>
            </a:extLst>
          </p:cNvPr>
          <p:cNvGrpSpPr/>
          <p:nvPr userDrawn="1"/>
        </p:nvGrpSpPr>
        <p:grpSpPr>
          <a:xfrm>
            <a:off x="1143000" y="6203513"/>
            <a:ext cx="9883842" cy="688721"/>
            <a:chOff x="1143000" y="6203513"/>
            <a:chExt cx="9883842" cy="688721"/>
          </a:xfrm>
        </p:grpSpPr>
        <p:pic>
          <p:nvPicPr>
            <p:cNvPr id="13" name="Picture 12">
              <a:extLst>
                <a:ext uri="{FF2B5EF4-FFF2-40B4-BE49-F238E27FC236}">
                  <a16:creationId xmlns:a16="http://schemas.microsoft.com/office/drawing/2014/main" id="{0AF8B374-5736-CB4B-A4E5-953538A0A065}"/>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14" name="Picture 13">
              <a:extLst>
                <a:ext uri="{FF2B5EF4-FFF2-40B4-BE49-F238E27FC236}">
                  <a16:creationId xmlns:a16="http://schemas.microsoft.com/office/drawing/2014/main" id="{DDCB95C5-2514-1349-9A45-DF9FF80AC223}"/>
                </a:ext>
              </a:extLst>
            </p:cNvPr>
            <p:cNvPicPr>
              <a:picLocks noChangeAspect="1"/>
            </p:cNvPicPr>
            <p:nvPr userDrawn="1"/>
          </p:nvPicPr>
          <p:blipFill>
            <a:blip r:embed="rId4" cstate="print">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5232" y="6238219"/>
              <a:ext cx="735768" cy="654015"/>
            </a:xfrm>
            <a:prstGeom prst="rect">
              <a:avLst/>
            </a:prstGeom>
          </p:spPr>
        </p:pic>
        <p:pic>
          <p:nvPicPr>
            <p:cNvPr id="15" name="Picture 14">
              <a:extLst>
                <a:ext uri="{FF2B5EF4-FFF2-40B4-BE49-F238E27FC236}">
                  <a16:creationId xmlns:a16="http://schemas.microsoft.com/office/drawing/2014/main" id="{A9C458F9-BC2F-4D49-9D29-15AB6368A1B8}"/>
                </a:ext>
              </a:extLst>
            </p:cNvPr>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16" name="Picture 15">
              <a:extLst>
                <a:ext uri="{FF2B5EF4-FFF2-40B4-BE49-F238E27FC236}">
                  <a16:creationId xmlns:a16="http://schemas.microsoft.com/office/drawing/2014/main" id="{8049A3D6-1DD0-2D42-BEDA-3A61EA8020DF}"/>
                </a:ext>
              </a:extLst>
            </p:cNvPr>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17" name="Picture 16">
              <a:extLst>
                <a:ext uri="{FF2B5EF4-FFF2-40B4-BE49-F238E27FC236}">
                  <a16:creationId xmlns:a16="http://schemas.microsoft.com/office/drawing/2014/main" id="{4D73B729-E009-8748-B3C0-280F66FE260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Tree>
    <p:extLst>
      <p:ext uri="{BB962C8B-B14F-4D97-AF65-F5344CB8AC3E}">
        <p14:creationId xmlns:p14="http://schemas.microsoft.com/office/powerpoint/2010/main" val="17944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36" y="-63363"/>
            <a:ext cx="12304643" cy="6921363"/>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657577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3464262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with beyond key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1477491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67141"/>
            <a:ext cx="10515600" cy="859491"/>
          </a:xfrm>
        </p:spPr>
        <p:txBody>
          <a:bodyPr wrap="square"/>
          <a:lstStyle/>
          <a:p>
            <a:r>
              <a:rPr lang="en-US" dirty="0"/>
              <a:t>Click to edit Master title style</a:t>
            </a:r>
          </a:p>
        </p:txBody>
      </p:sp>
      <p:sp>
        <p:nvSpPr>
          <p:cNvPr id="3" name="Content Placeholder 2"/>
          <p:cNvSpPr>
            <a:spLocks noGrp="1"/>
          </p:cNvSpPr>
          <p:nvPr>
            <p:ph sz="half" idx="1"/>
          </p:nvPr>
        </p:nvSpPr>
        <p:spPr>
          <a:xfrm>
            <a:off x="838199" y="1566473"/>
            <a:ext cx="5029200" cy="4610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4529" y="1566473"/>
            <a:ext cx="5029200" cy="4610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8"/>
          <p:cNvSpPr>
            <a:spLocks noGrp="1"/>
          </p:cNvSpPr>
          <p:nvPr>
            <p:ph type="sldNum" sz="quarter" idx="12"/>
          </p:nvPr>
        </p:nvSpPr>
        <p:spPr>
          <a:xfrm>
            <a:off x="11407516" y="635635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12456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36908781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a:xfrm>
            <a:off x="838200" y="467141"/>
            <a:ext cx="10515600" cy="859491"/>
          </a:xfrm>
        </p:spPr>
        <p:txBody>
          <a:bodyPr wrap="square"/>
          <a:lstStyle/>
          <a:p>
            <a:r>
              <a:rPr lang="en-US" dirty="0"/>
              <a:t>Click to edit Master title style</a:t>
            </a:r>
          </a:p>
        </p:txBody>
      </p:sp>
      <p:sp>
        <p:nvSpPr>
          <p:cNvPr id="3" name="Content Placeholder 2"/>
          <p:cNvSpPr>
            <a:spLocks noGrp="1"/>
          </p:cNvSpPr>
          <p:nvPr>
            <p:ph sz="half" idx="1"/>
          </p:nvPr>
        </p:nvSpPr>
        <p:spPr>
          <a:xfrm>
            <a:off x="838199" y="1566473"/>
            <a:ext cx="5029200" cy="4610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4529" y="1566473"/>
            <a:ext cx="5029200" cy="4610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8"/>
          <p:cNvSpPr>
            <a:spLocks noGrp="1"/>
          </p:cNvSpPr>
          <p:nvPr>
            <p:ph type="sldNum" sz="quarter" idx="12"/>
          </p:nvPr>
        </p:nvSpPr>
        <p:spPr>
          <a:xfrm>
            <a:off x="11407516" y="635635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3682823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62170"/>
            <a:ext cx="10515600" cy="976886"/>
          </a:xfrm>
        </p:spPr>
        <p:txBody>
          <a:bodyPr wrap="square"/>
          <a:lstStyle/>
          <a:p>
            <a:r>
              <a:rPr lang="en-US" dirty="0"/>
              <a:t>Click to edit Master title style</a:t>
            </a:r>
          </a:p>
        </p:txBody>
      </p:sp>
      <p:sp>
        <p:nvSpPr>
          <p:cNvPr id="3" name="Text Placeholder 2"/>
          <p:cNvSpPr>
            <a:spLocks noGrp="1"/>
          </p:cNvSpPr>
          <p:nvPr>
            <p:ph type="body" idx="1"/>
          </p:nvPr>
        </p:nvSpPr>
        <p:spPr>
          <a:xfrm>
            <a:off x="839790" y="1681165"/>
            <a:ext cx="5026439"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702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326188" y="1681165"/>
            <a:ext cx="5029201"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618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913428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with Beyond key 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 y="-1"/>
            <a:ext cx="12191308" cy="6858389"/>
          </a:xfrm>
          <a:prstGeom prst="rect">
            <a:avLst/>
          </a:prstGeom>
        </p:spPr>
      </p:pic>
      <p:sp>
        <p:nvSpPr>
          <p:cNvPr id="2" name="Title 1"/>
          <p:cNvSpPr>
            <a:spLocks noGrp="1"/>
          </p:cNvSpPr>
          <p:nvPr>
            <p:ph type="title"/>
          </p:nvPr>
        </p:nvSpPr>
        <p:spPr>
          <a:xfrm>
            <a:off x="839788" y="462170"/>
            <a:ext cx="10515600" cy="976886"/>
          </a:xfrm>
        </p:spPr>
        <p:txBody>
          <a:bodyPr wrap="square"/>
          <a:lstStyle/>
          <a:p>
            <a:r>
              <a:rPr lang="en-US" dirty="0"/>
              <a:t>Click to edit Master title style</a:t>
            </a:r>
          </a:p>
        </p:txBody>
      </p:sp>
      <p:sp>
        <p:nvSpPr>
          <p:cNvPr id="3" name="Text Placeholder 2"/>
          <p:cNvSpPr>
            <a:spLocks noGrp="1"/>
          </p:cNvSpPr>
          <p:nvPr>
            <p:ph type="body" idx="1"/>
          </p:nvPr>
        </p:nvSpPr>
        <p:spPr>
          <a:xfrm>
            <a:off x="839790" y="1681165"/>
            <a:ext cx="5026439"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702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326188" y="1681165"/>
            <a:ext cx="5029201"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618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133831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ith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67140"/>
            <a:ext cx="10515600" cy="612298"/>
          </a:xfrm>
        </p:spPr>
        <p:txBody>
          <a:bodyPr/>
          <a:lstStyle/>
          <a:p>
            <a:r>
              <a:rPr lang="en-US" dirty="0"/>
              <a:t>Click to edit Master title style</a:t>
            </a:r>
          </a:p>
        </p:txBody>
      </p:sp>
      <p:sp>
        <p:nvSpPr>
          <p:cNvPr id="7" name="Text Placeholder 6"/>
          <p:cNvSpPr>
            <a:spLocks noGrp="1"/>
          </p:cNvSpPr>
          <p:nvPr>
            <p:ph type="body" sz="quarter" idx="13" hasCustomPrompt="1"/>
          </p:nvPr>
        </p:nvSpPr>
        <p:spPr>
          <a:xfrm>
            <a:off x="838200" y="1212852"/>
            <a:ext cx="10515600" cy="624871"/>
          </a:xfrm>
        </p:spPr>
        <p:txBody>
          <a:bodyPr/>
          <a:lstStyle>
            <a:lvl1pPr marL="0" indent="0" algn="ctr">
              <a:buNone/>
              <a:defRPr sz="2000" baseline="0"/>
            </a:lvl1pPr>
          </a:lstStyle>
          <a:p>
            <a:pPr lvl="0"/>
            <a:r>
              <a:rPr lang="en-US" dirty="0"/>
              <a:t>Click to edit subhead text styles</a:t>
            </a:r>
          </a:p>
        </p:txBody>
      </p:sp>
      <p:sp>
        <p:nvSpPr>
          <p:cNvPr id="8" name="Slide Number Placeholder 8"/>
          <p:cNvSpPr>
            <a:spLocks noGrp="1"/>
          </p:cNvSpPr>
          <p:nvPr>
            <p:ph type="sldNum" sz="quarter" idx="12"/>
          </p:nvPr>
        </p:nvSpPr>
        <p:spPr>
          <a:xfrm>
            <a:off x="11407516" y="635635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3001023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ft side 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2"/>
            <a:ext cx="5181871" cy="1033975"/>
          </a:xfrm>
        </p:spPr>
        <p:txBody>
          <a:bodyPr wrap="square" anchor="t"/>
          <a:lstStyle>
            <a:lvl1pPr algn="l">
              <a:defRPr sz="3600"/>
            </a:lvl1pPr>
          </a:lstStyle>
          <a:p>
            <a:r>
              <a:rPr lang="en-US" dirty="0"/>
              <a:t>Click to edit Master title style</a:t>
            </a:r>
          </a:p>
        </p:txBody>
      </p:sp>
      <p:sp>
        <p:nvSpPr>
          <p:cNvPr id="4" name="Text Placeholder 3"/>
          <p:cNvSpPr>
            <a:spLocks noGrp="1"/>
          </p:cNvSpPr>
          <p:nvPr>
            <p:ph type="body" sz="half" idx="2"/>
          </p:nvPr>
        </p:nvSpPr>
        <p:spPr>
          <a:xfrm>
            <a:off x="839790" y="1697502"/>
            <a:ext cx="5181871" cy="4389892"/>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9" name="Picture Placeholder 8"/>
          <p:cNvSpPr>
            <a:spLocks noGrp="1"/>
          </p:cNvSpPr>
          <p:nvPr>
            <p:ph type="pic" sz="quarter" idx="13"/>
          </p:nvPr>
        </p:nvSpPr>
        <p:spPr>
          <a:xfrm>
            <a:off x="6373813" y="457200"/>
            <a:ext cx="4933951" cy="5630194"/>
          </a:xfrm>
        </p:spPr>
        <p:txBody>
          <a:bodyPr anchor="ctr" anchorCtr="1"/>
          <a:lstStyle>
            <a:lvl1pPr marL="0" indent="0">
              <a:buNone/>
              <a:defRPr/>
            </a:lvl1pPr>
          </a:lstStyle>
          <a:p>
            <a:endParaRPr lang="en-US" dirty="0"/>
          </a:p>
        </p:txBody>
      </p:sp>
    </p:spTree>
    <p:extLst>
      <p:ext uri="{BB962C8B-B14F-4D97-AF65-F5344CB8AC3E}">
        <p14:creationId xmlns:p14="http://schemas.microsoft.com/office/powerpoint/2010/main" val="410360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ight side 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161301" y="457200"/>
            <a:ext cx="5181871" cy="1029286"/>
          </a:xfrm>
        </p:spPr>
        <p:txBody>
          <a:bodyPr wrap="square" anchor="t"/>
          <a:lstStyle>
            <a:lvl1pPr algn="l">
              <a:defRPr sz="3600" i="0"/>
            </a:lvl1pPr>
          </a:lstStyle>
          <a:p>
            <a:r>
              <a:rPr lang="en-US" dirty="0"/>
              <a:t>Click to edit Master title style</a:t>
            </a:r>
          </a:p>
        </p:txBody>
      </p:sp>
      <p:sp>
        <p:nvSpPr>
          <p:cNvPr id="4" name="Text Placeholder 3"/>
          <p:cNvSpPr>
            <a:spLocks noGrp="1"/>
          </p:cNvSpPr>
          <p:nvPr>
            <p:ph type="body" sz="half" idx="2"/>
          </p:nvPr>
        </p:nvSpPr>
        <p:spPr>
          <a:xfrm>
            <a:off x="6161301" y="1702191"/>
            <a:ext cx="5181871" cy="4385203"/>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9" name="Picture Placeholder 8"/>
          <p:cNvSpPr>
            <a:spLocks noGrp="1"/>
          </p:cNvSpPr>
          <p:nvPr>
            <p:ph type="pic" sz="quarter" idx="13"/>
          </p:nvPr>
        </p:nvSpPr>
        <p:spPr>
          <a:xfrm>
            <a:off x="857424" y="457200"/>
            <a:ext cx="4933951" cy="5630194"/>
          </a:xfrm>
        </p:spPr>
        <p:txBody>
          <a:bodyPr anchor="ctr" anchorCtr="1"/>
          <a:lstStyle>
            <a:lvl1pPr marL="0" indent="0">
              <a:buNone/>
              <a:defRPr/>
            </a:lvl1pPr>
          </a:lstStyle>
          <a:p>
            <a:endParaRPr lang="en-US" dirty="0"/>
          </a:p>
        </p:txBody>
      </p:sp>
    </p:spTree>
    <p:extLst>
      <p:ext uri="{BB962C8B-B14F-4D97-AF65-F5344CB8AC3E}">
        <p14:creationId xmlns:p14="http://schemas.microsoft.com/office/powerpoint/2010/main" val="76056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C00000"/>
                </a:solidFill>
              </a:defRPr>
            </a:lvl1pPr>
          </a:lstStyle>
          <a:p>
            <a:pPr lvl="0"/>
            <a:r>
              <a:rPr lang="en-US" dirty="0"/>
              <a:t>Click to edit subhead text styles</a:t>
            </a: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grpSp>
        <p:nvGrpSpPr>
          <p:cNvPr id="18" name="Group 17">
            <a:extLst>
              <a:ext uri="{FF2B5EF4-FFF2-40B4-BE49-F238E27FC236}">
                <a16:creationId xmlns:a16="http://schemas.microsoft.com/office/drawing/2014/main" id="{9D930467-95D6-564F-AE09-1ECF60D28F25}"/>
              </a:ext>
            </a:extLst>
          </p:cNvPr>
          <p:cNvGrpSpPr/>
          <p:nvPr userDrawn="1"/>
        </p:nvGrpSpPr>
        <p:grpSpPr>
          <a:xfrm>
            <a:off x="1143000" y="6203513"/>
            <a:ext cx="9883842" cy="688721"/>
            <a:chOff x="1143000" y="6203513"/>
            <a:chExt cx="9883842" cy="688721"/>
          </a:xfrm>
        </p:grpSpPr>
        <p:pic>
          <p:nvPicPr>
            <p:cNvPr id="19" name="Picture 18">
              <a:extLst>
                <a:ext uri="{FF2B5EF4-FFF2-40B4-BE49-F238E27FC236}">
                  <a16:creationId xmlns:a16="http://schemas.microsoft.com/office/drawing/2014/main" id="{B2EF0B8D-255C-8E48-9FEE-03CBC9627FC5}"/>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20" name="Picture 19">
              <a:extLst>
                <a:ext uri="{FF2B5EF4-FFF2-40B4-BE49-F238E27FC236}">
                  <a16:creationId xmlns:a16="http://schemas.microsoft.com/office/drawing/2014/main" id="{1C4F4904-7BF1-6F4C-A981-4F0D760833C1}"/>
                </a:ext>
              </a:extLst>
            </p:cNvPr>
            <p:cNvPicPr>
              <a:picLocks noChangeAspect="1"/>
            </p:cNvPicPr>
            <p:nvPr userDrawn="1"/>
          </p:nvPicPr>
          <p:blipFill>
            <a:blip r:embed="rId4" cstate="print">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55232" y="6238219"/>
              <a:ext cx="735768" cy="654015"/>
            </a:xfrm>
            <a:prstGeom prst="rect">
              <a:avLst/>
            </a:prstGeom>
          </p:spPr>
        </p:pic>
        <p:pic>
          <p:nvPicPr>
            <p:cNvPr id="21" name="Picture 20">
              <a:extLst>
                <a:ext uri="{FF2B5EF4-FFF2-40B4-BE49-F238E27FC236}">
                  <a16:creationId xmlns:a16="http://schemas.microsoft.com/office/drawing/2014/main" id="{A381A369-066C-A449-9DE6-583FFF45D80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22" name="Picture 21">
              <a:extLst>
                <a:ext uri="{FF2B5EF4-FFF2-40B4-BE49-F238E27FC236}">
                  <a16:creationId xmlns:a16="http://schemas.microsoft.com/office/drawing/2014/main" id="{1614E36E-52C2-064C-98B1-37B2C4D781ED}"/>
                </a:ext>
              </a:extLst>
            </p:cNvPr>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23" name="Picture 22">
              <a:extLst>
                <a:ext uri="{FF2B5EF4-FFF2-40B4-BE49-F238E27FC236}">
                  <a16:creationId xmlns:a16="http://schemas.microsoft.com/office/drawing/2014/main" id="{0178A694-3DA8-7741-A914-D557B289DAE3}"/>
                </a:ext>
              </a:extLst>
            </p:cNvPr>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Tree>
    <p:extLst>
      <p:ext uri="{BB962C8B-B14F-4D97-AF65-F5344CB8AC3E}">
        <p14:creationId xmlns:p14="http://schemas.microsoft.com/office/powerpoint/2010/main" val="1297366182"/>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76076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59864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6438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42666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317566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D04A4-DCBC-472C-BC53-3602E2424243}" type="slidenum">
              <a:rPr lang="en-US" smtClean="0"/>
              <a:t>‹#›</a:t>
            </a:fld>
            <a:endParaRPr lang="en-US"/>
          </a:p>
        </p:txBody>
      </p:sp>
    </p:spTree>
    <p:extLst>
      <p:ext uri="{BB962C8B-B14F-4D97-AF65-F5344CB8AC3E}">
        <p14:creationId xmlns:p14="http://schemas.microsoft.com/office/powerpoint/2010/main" val="57099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67140"/>
            <a:ext cx="10515600" cy="760344"/>
          </a:xfrm>
          <a:prstGeom prst="rect">
            <a:avLst/>
          </a:prstGeom>
        </p:spPr>
        <p:txBody>
          <a:bodyPr vert="horz" wrap="none"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838200" y="1584962"/>
            <a:ext cx="10515600" cy="459200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539868" y="6416512"/>
            <a:ext cx="614595" cy="365125"/>
          </a:xfrm>
          <a:prstGeom prst="rect">
            <a:avLst/>
          </a:prstGeom>
        </p:spPr>
        <p:txBody>
          <a:bodyPr vert="horz" lIns="91440" tIns="45720" rIns="91440" bIns="45720" rtlCol="0" anchor="ctr"/>
          <a:lstStyle>
            <a:lvl1pPr algn="r">
              <a:defRPr sz="1400">
                <a:solidFill>
                  <a:schemeClr val="accent1"/>
                </a:solidFill>
                <a:latin typeface="Century Gothic" panose="020B0502020202020204" pitchFamily="34" charset="0"/>
              </a:defRPr>
            </a:lvl1p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2806294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Lst>
  <p:hf hdr="0" ftr="0" dt="0"/>
  <p:txStyles>
    <p:titleStyle>
      <a:lvl1pPr algn="ctr" defTabSz="914400" rtl="0" eaLnBrk="1" latinLnBrk="0" hangingPunct="1">
        <a:lnSpc>
          <a:spcPct val="90000"/>
        </a:lnSpc>
        <a:spcBef>
          <a:spcPct val="0"/>
        </a:spcBef>
        <a:buNone/>
        <a:defRPr sz="3600" b="0" i="0" kern="1200" baseline="0">
          <a:solidFill>
            <a:schemeClr val="accent1"/>
          </a:solidFill>
          <a:latin typeface="Sharp Sans Display No1 Book" charset="0"/>
          <a:ea typeface="Sharp Sans Display No1 Book" charset="0"/>
          <a:cs typeface="Sharp Sans Display No1 Book" charset="0"/>
        </a:defRPr>
      </a:lvl1pPr>
    </p:titleStyle>
    <p:bodyStyle>
      <a:lvl1pPr marL="228600" indent="-228600" algn="l" defTabSz="914400" rtl="0" eaLnBrk="1" latinLnBrk="0" hangingPunct="1">
        <a:lnSpc>
          <a:spcPct val="100000"/>
        </a:lnSpc>
        <a:spcBef>
          <a:spcPts val="1000"/>
        </a:spcBef>
        <a:spcAft>
          <a:spcPts val="0"/>
        </a:spcAft>
        <a:buFont typeface="Arial" panose="020B0604020202020204" pitchFamily="34" charset="0"/>
        <a:buChar char="•"/>
        <a:defRPr sz="2000" b="0" i="0" kern="1200">
          <a:solidFill>
            <a:schemeClr val="tx1"/>
          </a:solidFill>
          <a:latin typeface="Sharp Sans Display No1 Medium" charset="0"/>
          <a:ea typeface="Sharp Sans Display No1 Medium" charset="0"/>
          <a:cs typeface="Sharp Sans Display No1 Medium" charset="0"/>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b="0" i="0" kern="1200">
          <a:solidFill>
            <a:schemeClr val="tx1"/>
          </a:solidFill>
          <a:latin typeface="Sharp Sans Display No1 Medium" charset="0"/>
          <a:ea typeface="Sharp Sans Display No1 Medium" charset="0"/>
          <a:cs typeface="Sharp Sans Display No1 Medium"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Sharp Sans Display No1 Medium" charset="0"/>
          <a:ea typeface="Sharp Sans Display No1 Medium" charset="0"/>
          <a:cs typeface="Sharp Sans Display No1 Medium"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2000" b="0" i="0" kern="1200">
          <a:solidFill>
            <a:schemeClr val="tx1"/>
          </a:solidFill>
          <a:latin typeface="Sharp Sans Display No1 Medium" charset="0"/>
          <a:ea typeface="Sharp Sans Display No1 Medium" charset="0"/>
          <a:cs typeface="Sharp Sans Display No1 Medium"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40.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30.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3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34.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34.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8559"/>
          <a:stretch/>
        </p:blipFill>
        <p:spPr>
          <a:xfrm>
            <a:off x="3740361" y="1942397"/>
            <a:ext cx="1059100" cy="3210759"/>
          </a:xfrm>
          <a:prstGeom prst="rect">
            <a:avLst/>
          </a:prstGeom>
        </p:spPr>
      </p:pic>
      <p:sp>
        <p:nvSpPr>
          <p:cNvPr id="7" name="Rectangle 6"/>
          <p:cNvSpPr/>
          <p:nvPr/>
        </p:nvSpPr>
        <p:spPr>
          <a:xfrm>
            <a:off x="566586" y="423642"/>
            <a:ext cx="6542560" cy="646331"/>
          </a:xfrm>
          <a:prstGeom prst="rect">
            <a:avLst/>
          </a:prstGeom>
        </p:spPr>
        <p:txBody>
          <a:bodyPr wrap="none">
            <a:spAutoFit/>
          </a:bodyPr>
          <a:lstStyle/>
          <a:p>
            <a:r>
              <a:rPr lang="en-US" sz="3600" dirty="0">
                <a:solidFill>
                  <a:prstClr val="white"/>
                </a:solidFill>
                <a:latin typeface="Calibri Light" panose="020F0302020204030204"/>
              </a:rPr>
              <a:t>Introducing your special benefits…</a:t>
            </a:r>
          </a:p>
        </p:txBody>
      </p:sp>
      <p:sp>
        <p:nvSpPr>
          <p:cNvPr id="10" name="Title 5"/>
          <p:cNvSpPr txBox="1">
            <a:spLocks/>
          </p:cNvSpPr>
          <p:nvPr/>
        </p:nvSpPr>
        <p:spPr>
          <a:xfrm>
            <a:off x="5107866" y="3145973"/>
            <a:ext cx="8354134" cy="13961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ysClr val="window" lastClr="FFFFFF"/>
                </a:solidFill>
                <a:effectLst/>
                <a:uLnTx/>
                <a:uFillTx/>
                <a:latin typeface="Calibri Light" panose="020F0302020204030204"/>
                <a:ea typeface="+mj-ea"/>
                <a:cs typeface="+mj-cs"/>
              </a:rPr>
              <a:t>Trustmark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ysClr val="window" lastClr="FFFFFF"/>
                </a:solidFill>
                <a:effectLst/>
                <a:uLnTx/>
                <a:uFillTx/>
                <a:latin typeface="Calibri Light" panose="020F0302020204030204"/>
                <a:ea typeface="+mj-ea"/>
                <a:cs typeface="+mj-cs"/>
              </a:rPr>
              <a:t>Critical HealthEvents</a:t>
            </a:r>
            <a:r>
              <a:rPr kumimoji="0" lang="en-US" sz="3600" b="0" i="0" u="none" strike="noStrike" kern="1200" cap="none" spc="0" normalizeH="0" baseline="30000" noProof="0">
                <a:ln>
                  <a:noFill/>
                </a:ln>
                <a:solidFill>
                  <a:sysClr val="window" lastClr="FFFFFF"/>
                </a:solidFill>
                <a:effectLst/>
                <a:uLnTx/>
                <a:uFillTx/>
                <a:latin typeface="Calibri Light" panose="020F0302020204030204"/>
                <a:ea typeface="+mj-ea"/>
                <a:cs typeface="+mj-cs"/>
              </a:rPr>
              <a:t>SM</a:t>
            </a:r>
            <a:r>
              <a:rPr lang="en-US">
                <a:solidFill>
                  <a:sysClr val="window" lastClr="FFFFFF"/>
                </a:solidFill>
                <a:latin typeface="Calibri Light" panose="020F0302020204030204"/>
              </a:rPr>
              <a:t> </a:t>
            </a:r>
            <a:r>
              <a:rPr kumimoji="0" lang="en-US" sz="3600" b="0" i="0" u="none" strike="noStrike" kern="1200" cap="none" spc="0" normalizeH="0" baseline="0" noProof="0">
                <a:ln>
                  <a:noFill/>
                </a:ln>
                <a:solidFill>
                  <a:sysClr val="window" lastClr="FFFFFF"/>
                </a:solidFill>
                <a:effectLst/>
                <a:uLnTx/>
                <a:uFillTx/>
                <a:latin typeface="Calibri Light" panose="020F0302020204030204"/>
                <a:ea typeface="+mj-ea"/>
                <a:cs typeface="+mj-cs"/>
              </a:rPr>
              <a:t>Insurance</a:t>
            </a:r>
            <a:endParaRPr kumimoji="0" lang="en-US" sz="3600" b="0" i="0" u="none" strike="noStrike" kern="1200" cap="none" spc="0" normalizeH="0" baseline="0" noProof="0" dirty="0">
              <a:ln>
                <a:noFill/>
              </a:ln>
              <a:solidFill>
                <a:sysClr val="window" lastClr="FFFFFF"/>
              </a:solidFill>
              <a:effectLst/>
              <a:uLnTx/>
              <a:uFillTx/>
              <a:latin typeface="Calibri Light" panose="020F0302020204030204"/>
              <a:ea typeface="+mj-ea"/>
              <a:cs typeface="+mj-cs"/>
            </a:endParaRPr>
          </a:p>
        </p:txBody>
      </p:sp>
      <p:sp>
        <p:nvSpPr>
          <p:cNvPr id="12" name="Title 5"/>
          <p:cNvSpPr txBox="1">
            <a:spLocks/>
          </p:cNvSpPr>
          <p:nvPr/>
        </p:nvSpPr>
        <p:spPr>
          <a:xfrm>
            <a:off x="5759655" y="4104476"/>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i="1">
                <a:solidFill>
                  <a:prstClr val="white"/>
                </a:solidFill>
                <a:latin typeface="Calibri Light" panose="020F0302020204030204"/>
              </a:rPr>
              <a:t>       Critical illness insurance that offers a lifetime of benefits.</a:t>
            </a:r>
            <a:endParaRPr lang="en-US" sz="2000" i="1" dirty="0">
              <a:solidFill>
                <a:prstClr val="white"/>
              </a:solidFill>
              <a:latin typeface="Calibri Light" panose="020F0302020204030204"/>
            </a:endParaRPr>
          </a:p>
        </p:txBody>
      </p:sp>
      <p:sp>
        <p:nvSpPr>
          <p:cNvPr id="6" name="Content Placeholder 2"/>
          <p:cNvSpPr txBox="1">
            <a:spLocks/>
          </p:cNvSpPr>
          <p:nvPr/>
        </p:nvSpPr>
        <p:spPr>
          <a:xfrm>
            <a:off x="6261976" y="6382292"/>
            <a:ext cx="5887092" cy="530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1200" i="1" dirty="0">
                <a:latin typeface="Sharp Sans Display No1 Book"/>
              </a:rPr>
              <a:t>Trustmark Critical </a:t>
            </a:r>
            <a:r>
              <a:rPr lang="en-US" sz="1200" i="1" dirty="0" err="1">
                <a:latin typeface="Sharp Sans Display No1 Book"/>
              </a:rPr>
              <a:t>HealthEvents</a:t>
            </a:r>
            <a:r>
              <a:rPr lang="en-US" sz="1200" i="1" baseline="30000" dirty="0" err="1">
                <a:latin typeface="Sharp Sans Display No1 Book"/>
              </a:rPr>
              <a:t>SM</a:t>
            </a:r>
            <a:r>
              <a:rPr lang="en-US" sz="1200" i="1" dirty="0">
                <a:latin typeface="Sharp Sans Display No1 Book"/>
              </a:rPr>
              <a:t> is a trademark of Trustmark Insurance Company</a:t>
            </a:r>
          </a:p>
          <a:p>
            <a:pPr marL="0" indent="0" algn="r">
              <a:spcBef>
                <a:spcPts val="0"/>
              </a:spcBef>
              <a:buNone/>
            </a:pPr>
            <a:r>
              <a:rPr lang="en-US" sz="1200" i="1" dirty="0">
                <a:latin typeface="Sharp Sans Display No1 Book"/>
              </a:rPr>
              <a:t>Trustmark® is a registered trademark of Trustmark Insurance Company.</a:t>
            </a:r>
          </a:p>
          <a:p>
            <a:pPr marL="0" indent="0" algn="r">
              <a:spcBef>
                <a:spcPts val="0"/>
              </a:spcBef>
              <a:buNone/>
            </a:pPr>
            <a:endParaRPr lang="en-US" sz="1200" i="1" dirty="0">
              <a:latin typeface="Sharp Sans Display No1 Book"/>
            </a:endParaRPr>
          </a:p>
          <a:p>
            <a:pPr marL="0" indent="0" algn="r">
              <a:spcBef>
                <a:spcPts val="0"/>
              </a:spcBef>
              <a:buNone/>
            </a:pPr>
            <a:endParaRPr lang="en-US" sz="1200" i="1" dirty="0">
              <a:latin typeface="Sharp Sans Display No1 Book"/>
            </a:endParaRPr>
          </a:p>
        </p:txBody>
      </p:sp>
    </p:spTree>
    <p:extLst>
      <p:ext uri="{BB962C8B-B14F-4D97-AF65-F5344CB8AC3E}">
        <p14:creationId xmlns:p14="http://schemas.microsoft.com/office/powerpoint/2010/main" val="37747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058115" y="467140"/>
            <a:ext cx="8525723" cy="760344"/>
          </a:xfrm>
        </p:spPr>
        <p:txBody>
          <a:bodyPr/>
          <a:lstStyle/>
          <a:p>
            <a:r>
              <a:rPr lang="en-US" dirty="0"/>
              <a:t>How Critical </a:t>
            </a:r>
            <a:r>
              <a:rPr lang="en-US" dirty="0" err="1"/>
              <a:t>HealthEvents</a:t>
            </a:r>
            <a:r>
              <a:rPr lang="en-US" dirty="0"/>
              <a:t> Benefits Are Paid</a:t>
            </a:r>
          </a:p>
        </p:txBody>
      </p:sp>
      <p:sp>
        <p:nvSpPr>
          <p:cNvPr id="16" name="TextBox 15"/>
          <p:cNvSpPr txBox="1"/>
          <p:nvPr/>
        </p:nvSpPr>
        <p:spPr>
          <a:xfrm>
            <a:off x="5663263" y="4819288"/>
            <a:ext cx="6117638" cy="830997"/>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A 30-day waiting period may apply before benefits are payable. Payouts per year will not exceed your annual maximum. Benefits differ in the state of New York. Your policy/group certificate will contain specific covered illness and details, including a complete description of benefit provisions, exclusions and limitations.</a:t>
            </a:r>
          </a:p>
        </p:txBody>
      </p:sp>
      <p:pic>
        <p:nvPicPr>
          <p:cNvPr id="2" name="Picture 1"/>
          <p:cNvPicPr>
            <a:picLocks noChangeAspect="1"/>
          </p:cNvPicPr>
          <p:nvPr/>
        </p:nvPicPr>
        <p:blipFill>
          <a:blip r:embed="rId3"/>
          <a:stretch>
            <a:fillRect/>
          </a:stretch>
        </p:blipFill>
        <p:spPr>
          <a:xfrm>
            <a:off x="771893" y="1227483"/>
            <a:ext cx="11009008" cy="3330073"/>
          </a:xfrm>
          <a:prstGeom prst="rect">
            <a:avLst/>
          </a:prstGeom>
        </p:spPr>
      </p:pic>
      <p:sp>
        <p:nvSpPr>
          <p:cNvPr id="3" name="Slide Number Placeholder 2"/>
          <p:cNvSpPr>
            <a:spLocks noGrp="1"/>
          </p:cNvSpPr>
          <p:nvPr>
            <p:ph type="sldNum" sz="quarter" idx="12"/>
          </p:nvPr>
        </p:nvSpPr>
        <p:spPr/>
        <p:txBody>
          <a:bodyPr/>
          <a:lstStyle/>
          <a:p>
            <a:r>
              <a:rPr lang="en-US"/>
              <a:t>[</a:t>
            </a:r>
            <a:fld id="{7AE4C957-3C63-4C7F-8F09-0C9817055DDE}" type="slidenum">
              <a:rPr lang="en-US" smtClean="0"/>
              <a:pPr/>
              <a:t>10</a:t>
            </a:fld>
            <a:r>
              <a:rPr lang="en-US"/>
              <a:t>]</a:t>
            </a:r>
            <a:endParaRPr lang="en-US" dirty="0"/>
          </a:p>
        </p:txBody>
      </p:sp>
    </p:spTree>
    <p:extLst>
      <p:ext uri="{BB962C8B-B14F-4D97-AF65-F5344CB8AC3E}">
        <p14:creationId xmlns:p14="http://schemas.microsoft.com/office/powerpoint/2010/main" val="418647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058115" y="467140"/>
            <a:ext cx="8525723" cy="760344"/>
          </a:xfrm>
        </p:spPr>
        <p:txBody>
          <a:bodyPr/>
          <a:lstStyle/>
          <a:p>
            <a:r>
              <a:rPr lang="en-US" sz="3200" dirty="0"/>
              <a:t>How Critical </a:t>
            </a:r>
            <a:r>
              <a:rPr lang="en-US" sz="3200" dirty="0" err="1"/>
              <a:t>HealthEvents</a:t>
            </a:r>
            <a:r>
              <a:rPr lang="en-US" sz="3200" dirty="0"/>
              <a:t> Benefits Are Paid (NY)</a:t>
            </a:r>
          </a:p>
        </p:txBody>
      </p:sp>
      <p:pic>
        <p:nvPicPr>
          <p:cNvPr id="5" name="Picture 4"/>
          <p:cNvPicPr>
            <a:picLocks noChangeAspect="1"/>
          </p:cNvPicPr>
          <p:nvPr/>
        </p:nvPicPr>
        <p:blipFill>
          <a:blip r:embed="rId3"/>
          <a:stretch>
            <a:fillRect/>
          </a:stretch>
        </p:blipFill>
        <p:spPr>
          <a:xfrm>
            <a:off x="940196" y="1227484"/>
            <a:ext cx="10466374" cy="3921246"/>
          </a:xfrm>
          <a:prstGeom prst="rect">
            <a:avLst/>
          </a:prstGeom>
        </p:spPr>
      </p:pic>
      <p:sp>
        <p:nvSpPr>
          <p:cNvPr id="16" name="TextBox 15"/>
          <p:cNvSpPr txBox="1"/>
          <p:nvPr/>
        </p:nvSpPr>
        <p:spPr>
          <a:xfrm>
            <a:off x="1109649" y="4940244"/>
            <a:ext cx="5063734" cy="830997"/>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A 30-day waiting period may apply before benefits are payable. Payouts per year will not exceed your annual maximum. Your policy/group certificate will contain specific covered illness and details, including a complete description of benefit provisions, exclusions and limitations.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11</a:t>
            </a:fld>
            <a:r>
              <a:rPr lang="en-US"/>
              <a:t>]</a:t>
            </a:r>
            <a:endParaRPr lang="en-US" dirty="0"/>
          </a:p>
        </p:txBody>
      </p:sp>
    </p:spTree>
    <p:extLst>
      <p:ext uri="{BB962C8B-B14F-4D97-AF65-F5344CB8AC3E}">
        <p14:creationId xmlns:p14="http://schemas.microsoft.com/office/powerpoint/2010/main" val="134251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969393" y="1718247"/>
            <a:ext cx="6570475" cy="1748854"/>
          </a:xfrm>
        </p:spPr>
        <p:txBody>
          <a:bodyPr/>
          <a:lstStyle/>
          <a:p>
            <a:pPr marL="0" indent="0">
              <a:buNone/>
            </a:pPr>
            <a:r>
              <a:rPr lang="en-US" dirty="0">
                <a:latin typeface="Sharp Sans Display No1 Book" charset="0"/>
                <a:ea typeface="Sharp Sans Display No1 Book" charset="0"/>
                <a:cs typeface="Sharp Sans Display No1 Book" charset="0"/>
              </a:rPr>
              <a:t>Critical </a:t>
            </a:r>
            <a:r>
              <a:rPr lang="en-US" dirty="0" err="1">
                <a:latin typeface="Sharp Sans Display No1 Book" charset="0"/>
                <a:ea typeface="Sharp Sans Display No1 Book" charset="0"/>
                <a:cs typeface="Sharp Sans Display No1 Book" charset="0"/>
              </a:rPr>
              <a:t>HealthEvents</a:t>
            </a:r>
            <a:r>
              <a:rPr lang="en-US" dirty="0">
                <a:latin typeface="Sharp Sans Display No1 Book" charset="0"/>
                <a:ea typeface="Sharp Sans Display No1 Book" charset="0"/>
                <a:cs typeface="Sharp Sans Display No1 Book" charset="0"/>
              </a:rPr>
              <a:t> is designed to provide a </a:t>
            </a:r>
            <a:r>
              <a:rPr lang="en-US" b="1" dirty="0">
                <a:latin typeface="Sharp Sans Display No1 Book" charset="0"/>
                <a:ea typeface="Sharp Sans Display No1 Book" charset="0"/>
                <a:cs typeface="Sharp Sans Display No1 Book" charset="0"/>
              </a:rPr>
              <a:t>lifetime of benefits</a:t>
            </a:r>
            <a:r>
              <a:rPr lang="en-US" dirty="0">
                <a:latin typeface="Sharp Sans Display No1 Book" charset="0"/>
                <a:ea typeface="Sharp Sans Display No1 Book" charset="0"/>
                <a:cs typeface="Sharp Sans Display No1 Book" charset="0"/>
              </a:rPr>
              <a:t>. No matter how much of your benefit amount you collect in one year, the </a:t>
            </a:r>
            <a:r>
              <a:rPr lang="en-US" b="1" dirty="0">
                <a:latin typeface="Sharp Sans Display No1 Book" charset="0"/>
                <a:ea typeface="Sharp Sans Display No1 Book" charset="0"/>
                <a:cs typeface="Sharp Sans Display No1 Book" charset="0"/>
              </a:rPr>
              <a:t>full amount is available next year</a:t>
            </a:r>
            <a:r>
              <a:rPr lang="en-US" dirty="0">
                <a:latin typeface="Sharp Sans Display No1 Book" charset="0"/>
                <a:ea typeface="Sharp Sans Display No1 Book" charset="0"/>
                <a:cs typeface="Sharp Sans Display No1 Book" charset="0"/>
              </a:rPr>
              <a:t>, with </a:t>
            </a:r>
            <a:r>
              <a:rPr lang="en-US" b="1" dirty="0">
                <a:latin typeface="Sharp Sans Display No1 Book" charset="0"/>
                <a:ea typeface="Sharp Sans Display No1 Book" charset="0"/>
                <a:cs typeface="Sharp Sans Display No1 Book" charset="0"/>
              </a:rPr>
              <a:t>no lifetime maximum</a:t>
            </a:r>
            <a:r>
              <a:rPr lang="en-US" dirty="0">
                <a:latin typeface="Sharp Sans Display No1 Book" charset="0"/>
                <a:ea typeface="Sharp Sans Display No1 Book" charset="0"/>
                <a:cs typeface="Sharp Sans Display No1 Book" charset="0"/>
              </a:rPr>
              <a:t>!</a:t>
            </a:r>
          </a:p>
          <a:p>
            <a:pPr marL="0" indent="0">
              <a:buNone/>
            </a:pPr>
            <a:r>
              <a:rPr lang="en-US" dirty="0">
                <a:latin typeface="Sharp Sans Display No1 Book" charset="0"/>
                <a:ea typeface="Sharp Sans Display No1 Book" charset="0"/>
                <a:cs typeface="Sharp Sans Display No1 Book" charset="0"/>
              </a:rPr>
              <a:t>Example of a restoring benefit:</a:t>
            </a:r>
          </a:p>
        </p:txBody>
      </p:sp>
      <p:sp>
        <p:nvSpPr>
          <p:cNvPr id="9" name="Title 1"/>
          <p:cNvSpPr>
            <a:spLocks noGrp="1"/>
          </p:cNvSpPr>
          <p:nvPr>
            <p:ph type="title"/>
          </p:nvPr>
        </p:nvSpPr>
        <p:spPr>
          <a:xfrm>
            <a:off x="4506956" y="473120"/>
            <a:ext cx="6056269" cy="760344"/>
          </a:xfrm>
        </p:spPr>
        <p:txBody>
          <a:bodyPr/>
          <a:lstStyle/>
          <a:p>
            <a:r>
              <a:rPr lang="en-US" sz="2800" dirty="0"/>
              <a:t>Benefit Fully Restores Every Year!</a:t>
            </a:r>
          </a:p>
        </p:txBody>
      </p:sp>
      <p:sp>
        <p:nvSpPr>
          <p:cNvPr id="10" name="Text Placeholder 4">
            <a:extLst>
              <a:ext uri="{FF2B5EF4-FFF2-40B4-BE49-F238E27FC236}">
                <a16:creationId xmlns:a16="http://schemas.microsoft.com/office/drawing/2014/main" id="{503D913C-F8B1-974D-959E-5F8ACF21588F}"/>
              </a:ext>
            </a:extLst>
          </p:cNvPr>
          <p:cNvSpPr txBox="1">
            <a:spLocks/>
          </p:cNvSpPr>
          <p:nvPr/>
        </p:nvSpPr>
        <p:spPr>
          <a:xfrm>
            <a:off x="4954631" y="1091502"/>
            <a:ext cx="5799094"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A lifetime of protection –</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even after a claim.</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14" name="Picture Placeholder 6">
            <a:extLst>
              <a:ext uri="{FF2B5EF4-FFF2-40B4-BE49-F238E27FC236}">
                <a16:creationId xmlns:a16="http://schemas.microsoft.com/office/drawing/2014/main" id="{670B7E91-3018-C34B-85E3-7AD3C030398F}"/>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ackgroundRemoval t="0" b="100000" l="12986" r="100000"/>
                    </a14:imgEffect>
                  </a14:imgLayer>
                </a14:imgProps>
              </a:ext>
              <a:ext uri="{28A0092B-C50C-407E-A947-70E740481C1C}">
                <a14:useLocalDpi xmlns:a14="http://schemas.microsoft.com/office/drawing/2010/main" val="0"/>
              </a:ext>
            </a:extLst>
          </a:blip>
          <a:srcRect l="3427" t="1912" b="13806"/>
          <a:stretch/>
        </p:blipFill>
        <p:spPr>
          <a:xfrm>
            <a:off x="-399245" y="262006"/>
            <a:ext cx="4943279" cy="5914959"/>
          </a:xfrm>
        </p:spPr>
      </p:pic>
      <p:pic>
        <p:nvPicPr>
          <p:cNvPr id="16" name="Picture 15"/>
          <p:cNvPicPr>
            <a:picLocks noChangeAspect="1"/>
          </p:cNvPicPr>
          <p:nvPr/>
        </p:nvPicPr>
        <p:blipFill>
          <a:blip r:embed="rId5"/>
          <a:stretch>
            <a:fillRect/>
          </a:stretch>
        </p:blipFill>
        <p:spPr>
          <a:xfrm>
            <a:off x="4969393" y="3746954"/>
            <a:ext cx="6776370" cy="1837660"/>
          </a:xfrm>
          <a:prstGeom prst="rect">
            <a:avLst/>
          </a:prstGeom>
        </p:spPr>
      </p:pic>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12</a:t>
            </a:fld>
            <a:r>
              <a:rPr lang="en-US"/>
              <a:t>]</a:t>
            </a:r>
            <a:endParaRPr lang="en-US" dirty="0"/>
          </a:p>
        </p:txBody>
      </p:sp>
    </p:spTree>
    <p:extLst>
      <p:ext uri="{BB962C8B-B14F-4D97-AF65-F5344CB8AC3E}">
        <p14:creationId xmlns:p14="http://schemas.microsoft.com/office/powerpoint/2010/main" val="227043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716373"/>
            <a:ext cx="5168473" cy="4482340"/>
          </a:xfrm>
        </p:spPr>
        <p:txBody>
          <a:bodyPr/>
          <a:lstStyle/>
          <a:p>
            <a:pPr marL="0" indent="0">
              <a:buNone/>
            </a:pPr>
            <a:r>
              <a:rPr lang="en-US" b="1" dirty="0">
                <a:latin typeface="Sharp Sans Display No1 Book" charset="0"/>
                <a:ea typeface="Sharp Sans Display No1 Book" charset="0"/>
                <a:cs typeface="Sharp Sans Display No1 Book" charset="0"/>
              </a:rPr>
              <a:t>$50 Healthy Living Rider</a:t>
            </a:r>
          </a:p>
          <a:p>
            <a:pPr marL="0" indent="0">
              <a:buNone/>
            </a:pPr>
            <a:r>
              <a:rPr lang="en-US" dirty="0">
                <a:latin typeface="Sharp Sans Display No1 Book" charset="0"/>
                <a:ea typeface="Sharp Sans Display No1 Book" charset="0"/>
                <a:cs typeface="Sharp Sans Display No1 Book" charset="0"/>
              </a:rPr>
              <a:t>Helps protect your health by providing </a:t>
            </a:r>
            <a:r>
              <a:rPr lang="en-US" b="1" dirty="0">
                <a:latin typeface="Sharp Sans Display No1 Book" charset="0"/>
                <a:ea typeface="Sharp Sans Display No1 Book" charset="0"/>
                <a:cs typeface="Sharp Sans Display No1 Book" charset="0"/>
              </a:rPr>
              <a:t>$50 annually </a:t>
            </a:r>
            <a:r>
              <a:rPr lang="en-US" dirty="0">
                <a:latin typeface="Sharp Sans Display No1 Book" charset="0"/>
                <a:ea typeface="Sharp Sans Display No1 Book" charset="0"/>
                <a:cs typeface="Sharp Sans Display No1 Book" charset="0"/>
              </a:rPr>
              <a:t>for one routine service for </a:t>
            </a:r>
            <a:r>
              <a:rPr lang="en-US" b="1" dirty="0">
                <a:latin typeface="Sharp Sans Display No1 Book" charset="0"/>
                <a:ea typeface="Sharp Sans Display No1 Book" charset="0"/>
                <a:cs typeface="Sharp Sans Display No1 Book" charset="0"/>
              </a:rPr>
              <a:t>early detection and prevention</a:t>
            </a:r>
            <a:r>
              <a:rPr lang="en-US" dirty="0">
                <a:latin typeface="Sharp Sans Display No1 Book" charset="0"/>
                <a:ea typeface="Sharp Sans Display No1 Book" charset="0"/>
                <a:cs typeface="Sharp Sans Display No1 Book" charset="0"/>
              </a:rPr>
              <a:t>, plus another </a:t>
            </a:r>
            <a:r>
              <a:rPr lang="en-US" b="1" dirty="0">
                <a:latin typeface="Sharp Sans Display No1 Book" charset="0"/>
                <a:ea typeface="Sharp Sans Display No1 Book" charset="0"/>
                <a:cs typeface="Sharp Sans Display No1 Book" charset="0"/>
              </a:rPr>
              <a:t>$50 </a:t>
            </a:r>
            <a:r>
              <a:rPr lang="en-US" dirty="0">
                <a:latin typeface="Sharp Sans Display No1 Book" charset="0"/>
                <a:ea typeface="Sharp Sans Display No1 Book" charset="0"/>
                <a:cs typeface="Sharp Sans Display No1 Book" charset="0"/>
              </a:rPr>
              <a:t>for a </a:t>
            </a:r>
            <a:r>
              <a:rPr lang="en-US" b="1" dirty="0">
                <a:latin typeface="Sharp Sans Display No1 Book" charset="0"/>
                <a:ea typeface="Sharp Sans Display No1 Book" charset="0"/>
                <a:cs typeface="Sharp Sans Display No1 Book" charset="0"/>
              </a:rPr>
              <a:t>follow-up diagnostic test</a:t>
            </a:r>
            <a:r>
              <a:rPr lang="en-US" dirty="0">
                <a:latin typeface="Sharp Sans Display No1 Book" charset="0"/>
                <a:ea typeface="Sharp Sans Display No1 Book" charset="0"/>
                <a:cs typeface="Sharp Sans Display No1 Book" charset="0"/>
              </a:rPr>
              <a:t>. Benefits for additional tests may also be available.</a:t>
            </a:r>
          </a:p>
        </p:txBody>
      </p:sp>
      <p:sp>
        <p:nvSpPr>
          <p:cNvPr id="10" name="Title 1"/>
          <p:cNvSpPr>
            <a:spLocks noGrp="1"/>
          </p:cNvSpPr>
          <p:nvPr>
            <p:ph type="title"/>
          </p:nvPr>
        </p:nvSpPr>
        <p:spPr>
          <a:xfrm>
            <a:off x="6088106" y="473120"/>
            <a:ext cx="4428281" cy="760344"/>
          </a:xfrm>
        </p:spPr>
        <p:txBody>
          <a:bodyPr/>
          <a:lstStyle/>
          <a:p>
            <a:r>
              <a:rPr lang="en-US" sz="2800" dirty="0"/>
              <a:t>Additional Benefits</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may also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13" name="Picture Placeholder 8">
            <a:extLst>
              <a:ext uri="{FF2B5EF4-FFF2-40B4-BE49-F238E27FC236}">
                <a16:creationId xmlns:a16="http://schemas.microsoft.com/office/drawing/2014/main" id="{89B08D37-7AD1-8248-92B8-5613CDB0BE0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427" r="9427"/>
          <a:stretch>
            <a:fillRect/>
          </a:stretch>
        </p:blipFill>
        <p:spPr>
          <a:xfrm>
            <a:off x="541338" y="0"/>
            <a:ext cx="5287962" cy="6176963"/>
          </a:xfrm>
        </p:spPr>
      </p:pic>
      <p:sp>
        <p:nvSpPr>
          <p:cNvPr id="7" name="TextBox 6"/>
          <p:cNvSpPr txBox="1"/>
          <p:nvPr/>
        </p:nvSpPr>
        <p:spPr>
          <a:xfrm>
            <a:off x="7908182" y="5478507"/>
            <a:ext cx="4085343" cy="461665"/>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A benefit representative can provide a list of covered tests. Your policy will also contain complete details.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13</a:t>
            </a:fld>
            <a:r>
              <a:rPr lang="en-US"/>
              <a:t>]</a:t>
            </a:r>
            <a:endParaRPr lang="en-US" dirty="0"/>
          </a:p>
        </p:txBody>
      </p:sp>
    </p:spTree>
    <p:extLst>
      <p:ext uri="{BB962C8B-B14F-4D97-AF65-F5344CB8AC3E}">
        <p14:creationId xmlns:p14="http://schemas.microsoft.com/office/powerpoint/2010/main" val="44511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716373"/>
            <a:ext cx="5168473" cy="4482340"/>
          </a:xfrm>
        </p:spPr>
        <p:txBody>
          <a:bodyPr/>
          <a:lstStyle/>
          <a:p>
            <a:pPr marL="0" indent="0">
              <a:buNone/>
            </a:pPr>
            <a:r>
              <a:rPr lang="en-US" b="1" dirty="0">
                <a:latin typeface="Sharp Sans Display No1 Book" charset="0"/>
                <a:ea typeface="Sharp Sans Display No1 Book" charset="0"/>
                <a:cs typeface="Sharp Sans Display No1 Book" charset="0"/>
              </a:rPr>
              <a:t>$75 Healthy Living Rider</a:t>
            </a:r>
          </a:p>
          <a:p>
            <a:pPr marL="0" indent="0">
              <a:buNone/>
            </a:pPr>
            <a:r>
              <a:rPr lang="en-US" dirty="0">
                <a:latin typeface="Sharp Sans Display No1 Book" charset="0"/>
                <a:ea typeface="Sharp Sans Display No1 Book" charset="0"/>
                <a:cs typeface="Sharp Sans Display No1 Book" charset="0"/>
              </a:rPr>
              <a:t>Helps protect your health by providing </a:t>
            </a:r>
            <a:r>
              <a:rPr lang="en-US" b="1" dirty="0">
                <a:latin typeface="Sharp Sans Display No1 Book" charset="0"/>
                <a:ea typeface="Sharp Sans Display No1 Book" charset="0"/>
                <a:cs typeface="Sharp Sans Display No1 Book" charset="0"/>
              </a:rPr>
              <a:t>$75 annually </a:t>
            </a:r>
            <a:r>
              <a:rPr lang="en-US" dirty="0">
                <a:latin typeface="Sharp Sans Display No1 Book" charset="0"/>
                <a:ea typeface="Sharp Sans Display No1 Book" charset="0"/>
                <a:cs typeface="Sharp Sans Display No1 Book" charset="0"/>
              </a:rPr>
              <a:t>for one routine service for </a:t>
            </a:r>
            <a:r>
              <a:rPr lang="en-US" b="1" dirty="0">
                <a:latin typeface="Sharp Sans Display No1 Book" charset="0"/>
                <a:ea typeface="Sharp Sans Display No1 Book" charset="0"/>
                <a:cs typeface="Sharp Sans Display No1 Book" charset="0"/>
              </a:rPr>
              <a:t>early detection and prevention</a:t>
            </a:r>
            <a:r>
              <a:rPr lang="en-US" dirty="0">
                <a:latin typeface="Sharp Sans Display No1 Book" charset="0"/>
                <a:ea typeface="Sharp Sans Display No1 Book" charset="0"/>
                <a:cs typeface="Sharp Sans Display No1 Book" charset="0"/>
              </a:rPr>
              <a:t>, plus another </a:t>
            </a:r>
            <a:r>
              <a:rPr lang="en-US" b="1" dirty="0">
                <a:latin typeface="Sharp Sans Display No1 Book" charset="0"/>
                <a:ea typeface="Sharp Sans Display No1 Book" charset="0"/>
                <a:cs typeface="Sharp Sans Display No1 Book" charset="0"/>
              </a:rPr>
              <a:t>$75 </a:t>
            </a:r>
            <a:r>
              <a:rPr lang="en-US" dirty="0">
                <a:latin typeface="Sharp Sans Display No1 Book" charset="0"/>
                <a:ea typeface="Sharp Sans Display No1 Book" charset="0"/>
                <a:cs typeface="Sharp Sans Display No1 Book" charset="0"/>
              </a:rPr>
              <a:t>for a </a:t>
            </a:r>
            <a:r>
              <a:rPr lang="en-US" b="1" dirty="0">
                <a:latin typeface="Sharp Sans Display No1 Book" charset="0"/>
                <a:ea typeface="Sharp Sans Display No1 Book" charset="0"/>
                <a:cs typeface="Sharp Sans Display No1 Book" charset="0"/>
              </a:rPr>
              <a:t>follow-up diagnostic test</a:t>
            </a:r>
            <a:r>
              <a:rPr lang="en-US" dirty="0">
                <a:latin typeface="Sharp Sans Display No1 Book" charset="0"/>
                <a:ea typeface="Sharp Sans Display No1 Book" charset="0"/>
                <a:cs typeface="Sharp Sans Display No1 Book" charset="0"/>
              </a:rPr>
              <a:t>. Benefits for additional tests may also be available.</a:t>
            </a:r>
          </a:p>
        </p:txBody>
      </p:sp>
      <p:sp>
        <p:nvSpPr>
          <p:cNvPr id="10" name="Title 1"/>
          <p:cNvSpPr>
            <a:spLocks noGrp="1"/>
          </p:cNvSpPr>
          <p:nvPr>
            <p:ph type="title"/>
          </p:nvPr>
        </p:nvSpPr>
        <p:spPr>
          <a:xfrm>
            <a:off x="6088106" y="473120"/>
            <a:ext cx="4428281" cy="760344"/>
          </a:xfrm>
        </p:spPr>
        <p:txBody>
          <a:bodyPr/>
          <a:lstStyle/>
          <a:p>
            <a:r>
              <a:rPr lang="en-US" sz="2800" dirty="0"/>
              <a:t>Additional Benefits</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may also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13" name="Picture Placeholder 8">
            <a:extLst>
              <a:ext uri="{FF2B5EF4-FFF2-40B4-BE49-F238E27FC236}">
                <a16:creationId xmlns:a16="http://schemas.microsoft.com/office/drawing/2014/main" id="{89B08D37-7AD1-8248-92B8-5613CDB0BE0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427" r="9427"/>
          <a:stretch>
            <a:fillRect/>
          </a:stretch>
        </p:blipFill>
        <p:spPr>
          <a:xfrm>
            <a:off x="541338" y="0"/>
            <a:ext cx="5287962" cy="6176963"/>
          </a:xfrm>
        </p:spPr>
      </p:pic>
      <p:sp>
        <p:nvSpPr>
          <p:cNvPr id="8" name="TextBox 7"/>
          <p:cNvSpPr txBox="1"/>
          <p:nvPr/>
        </p:nvSpPr>
        <p:spPr>
          <a:xfrm>
            <a:off x="7908182" y="5478507"/>
            <a:ext cx="4085343" cy="461665"/>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A benefit representative can provide a list of covered tests. Your policy will also contain complete details.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14</a:t>
            </a:fld>
            <a:r>
              <a:rPr lang="en-US"/>
              <a:t>]</a:t>
            </a:r>
            <a:endParaRPr lang="en-US" dirty="0"/>
          </a:p>
        </p:txBody>
      </p:sp>
    </p:spTree>
    <p:extLst>
      <p:ext uri="{BB962C8B-B14F-4D97-AF65-F5344CB8AC3E}">
        <p14:creationId xmlns:p14="http://schemas.microsoft.com/office/powerpoint/2010/main" val="163407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716373"/>
            <a:ext cx="5168473" cy="4482340"/>
          </a:xfrm>
        </p:spPr>
        <p:txBody>
          <a:bodyPr/>
          <a:lstStyle/>
          <a:p>
            <a:pPr marL="0" indent="0">
              <a:buNone/>
            </a:pPr>
            <a:r>
              <a:rPr lang="en-US" b="1" dirty="0">
                <a:latin typeface="Sharp Sans Display No1 Book" charset="0"/>
                <a:ea typeface="Sharp Sans Display No1 Book" charset="0"/>
                <a:cs typeface="Sharp Sans Display No1 Book" charset="0"/>
              </a:rPr>
              <a:t>$100 Healthy Living Rider</a:t>
            </a:r>
          </a:p>
          <a:p>
            <a:pPr marL="0" indent="0">
              <a:buNone/>
            </a:pPr>
            <a:r>
              <a:rPr lang="en-US" dirty="0">
                <a:latin typeface="Sharp Sans Display No1 Book" charset="0"/>
                <a:ea typeface="Sharp Sans Display No1 Book" charset="0"/>
                <a:cs typeface="Sharp Sans Display No1 Book" charset="0"/>
              </a:rPr>
              <a:t>Helps protect your health by providing </a:t>
            </a:r>
            <a:r>
              <a:rPr lang="en-US" b="1" dirty="0">
                <a:latin typeface="Sharp Sans Display No1 Book" charset="0"/>
                <a:ea typeface="Sharp Sans Display No1 Book" charset="0"/>
                <a:cs typeface="Sharp Sans Display No1 Book" charset="0"/>
              </a:rPr>
              <a:t>$100 annually </a:t>
            </a:r>
            <a:r>
              <a:rPr lang="en-US" dirty="0">
                <a:latin typeface="Sharp Sans Display No1 Book" charset="0"/>
                <a:ea typeface="Sharp Sans Display No1 Book" charset="0"/>
                <a:cs typeface="Sharp Sans Display No1 Book" charset="0"/>
              </a:rPr>
              <a:t>for one routine service for </a:t>
            </a:r>
            <a:r>
              <a:rPr lang="en-US" b="1" dirty="0">
                <a:latin typeface="Sharp Sans Display No1 Book" charset="0"/>
                <a:ea typeface="Sharp Sans Display No1 Book" charset="0"/>
                <a:cs typeface="Sharp Sans Display No1 Book" charset="0"/>
              </a:rPr>
              <a:t>early detection and prevention</a:t>
            </a:r>
            <a:r>
              <a:rPr lang="en-US" dirty="0">
                <a:latin typeface="Sharp Sans Display No1 Book" charset="0"/>
                <a:ea typeface="Sharp Sans Display No1 Book" charset="0"/>
                <a:cs typeface="Sharp Sans Display No1 Book" charset="0"/>
              </a:rPr>
              <a:t>, plus another </a:t>
            </a:r>
            <a:r>
              <a:rPr lang="en-US" b="1" dirty="0">
                <a:latin typeface="Sharp Sans Display No1 Book" charset="0"/>
                <a:ea typeface="Sharp Sans Display No1 Book" charset="0"/>
                <a:cs typeface="Sharp Sans Display No1 Book" charset="0"/>
              </a:rPr>
              <a:t>$100 </a:t>
            </a:r>
            <a:r>
              <a:rPr lang="en-US" dirty="0">
                <a:latin typeface="Sharp Sans Display No1 Book" charset="0"/>
                <a:ea typeface="Sharp Sans Display No1 Book" charset="0"/>
                <a:cs typeface="Sharp Sans Display No1 Book" charset="0"/>
              </a:rPr>
              <a:t>for a </a:t>
            </a:r>
            <a:r>
              <a:rPr lang="en-US" b="1" dirty="0">
                <a:latin typeface="Sharp Sans Display No1 Book" charset="0"/>
                <a:ea typeface="Sharp Sans Display No1 Book" charset="0"/>
                <a:cs typeface="Sharp Sans Display No1 Book" charset="0"/>
              </a:rPr>
              <a:t>follow-up diagnostic test</a:t>
            </a:r>
            <a:r>
              <a:rPr lang="en-US" dirty="0">
                <a:latin typeface="Sharp Sans Display No1 Book" charset="0"/>
                <a:ea typeface="Sharp Sans Display No1 Book" charset="0"/>
                <a:cs typeface="Sharp Sans Display No1 Book" charset="0"/>
              </a:rPr>
              <a:t>. Benefits for additional tests may also be available.</a:t>
            </a:r>
          </a:p>
        </p:txBody>
      </p:sp>
      <p:sp>
        <p:nvSpPr>
          <p:cNvPr id="10" name="Title 1"/>
          <p:cNvSpPr>
            <a:spLocks noGrp="1"/>
          </p:cNvSpPr>
          <p:nvPr>
            <p:ph type="title"/>
          </p:nvPr>
        </p:nvSpPr>
        <p:spPr>
          <a:xfrm>
            <a:off x="6088106" y="473120"/>
            <a:ext cx="4428281" cy="760344"/>
          </a:xfrm>
        </p:spPr>
        <p:txBody>
          <a:bodyPr/>
          <a:lstStyle/>
          <a:p>
            <a:r>
              <a:rPr lang="en-US" sz="2800" dirty="0"/>
              <a:t>Additional Benefits</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may also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13" name="Picture Placeholder 8">
            <a:extLst>
              <a:ext uri="{FF2B5EF4-FFF2-40B4-BE49-F238E27FC236}">
                <a16:creationId xmlns:a16="http://schemas.microsoft.com/office/drawing/2014/main" id="{89B08D37-7AD1-8248-92B8-5613CDB0BE0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427" r="9427"/>
          <a:stretch>
            <a:fillRect/>
          </a:stretch>
        </p:blipFill>
        <p:spPr>
          <a:xfrm>
            <a:off x="541338" y="0"/>
            <a:ext cx="5287962" cy="6176963"/>
          </a:xfrm>
        </p:spPr>
      </p:pic>
      <p:sp>
        <p:nvSpPr>
          <p:cNvPr id="7" name="TextBox 6"/>
          <p:cNvSpPr txBox="1"/>
          <p:nvPr/>
        </p:nvSpPr>
        <p:spPr>
          <a:xfrm>
            <a:off x="7908182" y="5478507"/>
            <a:ext cx="4085343" cy="461665"/>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A benefit representative can provide a list of covered tests. Your policy will also contain complete details.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15</a:t>
            </a:fld>
            <a:r>
              <a:rPr lang="en-US"/>
              <a:t>]</a:t>
            </a:r>
            <a:endParaRPr lang="en-US" dirty="0"/>
          </a:p>
        </p:txBody>
      </p:sp>
    </p:spTree>
    <p:extLst>
      <p:ext uri="{BB962C8B-B14F-4D97-AF65-F5344CB8AC3E}">
        <p14:creationId xmlns:p14="http://schemas.microsoft.com/office/powerpoint/2010/main" val="257574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716373"/>
            <a:ext cx="5168473" cy="4482340"/>
          </a:xfrm>
        </p:spPr>
        <p:txBody>
          <a:bodyPr/>
          <a:lstStyle/>
          <a:p>
            <a:pPr marL="0" indent="0">
              <a:buNone/>
            </a:pPr>
            <a:r>
              <a:rPr lang="en-US" b="1" dirty="0">
                <a:latin typeface="Sharp Sans Display No1 Book" charset="0"/>
                <a:ea typeface="Sharp Sans Display No1 Book" charset="0"/>
                <a:cs typeface="Sharp Sans Display No1 Book" charset="0"/>
              </a:rPr>
              <a:t>Caregiver Rider</a:t>
            </a:r>
          </a:p>
          <a:p>
            <a:pPr marL="0" indent="0">
              <a:buNone/>
            </a:pPr>
            <a:r>
              <a:rPr lang="en-US" dirty="0">
                <a:latin typeface="Sharp Sans Display No1 Book" charset="0"/>
                <a:ea typeface="Sharp Sans Display No1 Book" charset="0"/>
                <a:cs typeface="Sharp Sans Display No1 Book" charset="0"/>
              </a:rPr>
              <a:t>Provides an annual benefit when an insured person provides </a:t>
            </a:r>
            <a:r>
              <a:rPr lang="en-US" b="1" dirty="0">
                <a:latin typeface="Sharp Sans Display No1 Book" charset="0"/>
                <a:ea typeface="Sharp Sans Display No1 Book" charset="0"/>
                <a:cs typeface="Sharp Sans Display No1 Book" charset="0"/>
              </a:rPr>
              <a:t>care to an eligible family member diagnosed</a:t>
            </a:r>
            <a:r>
              <a:rPr lang="en-US" dirty="0">
                <a:latin typeface="Sharp Sans Display No1 Book" charset="0"/>
                <a:ea typeface="Sharp Sans Display No1 Book" charset="0"/>
                <a:cs typeface="Sharp Sans Display No1 Book" charset="0"/>
              </a:rPr>
              <a:t> with a covered illness.</a:t>
            </a:r>
          </a:p>
        </p:txBody>
      </p:sp>
      <p:sp>
        <p:nvSpPr>
          <p:cNvPr id="10" name="Title 1"/>
          <p:cNvSpPr>
            <a:spLocks noGrp="1"/>
          </p:cNvSpPr>
          <p:nvPr>
            <p:ph type="title"/>
          </p:nvPr>
        </p:nvSpPr>
        <p:spPr>
          <a:xfrm>
            <a:off x="6088106" y="473120"/>
            <a:ext cx="4428281" cy="760344"/>
          </a:xfrm>
        </p:spPr>
        <p:txBody>
          <a:bodyPr/>
          <a:lstStyle/>
          <a:p>
            <a:r>
              <a:rPr lang="en-US" sz="2800" dirty="0"/>
              <a:t>Additional Benefits</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may also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13" name="Picture Placeholder 8">
            <a:extLst>
              <a:ext uri="{FF2B5EF4-FFF2-40B4-BE49-F238E27FC236}">
                <a16:creationId xmlns:a16="http://schemas.microsoft.com/office/drawing/2014/main" id="{89B08D37-7AD1-8248-92B8-5613CDB0BE0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427" r="9427"/>
          <a:stretch>
            <a:fillRect/>
          </a:stretch>
        </p:blipFill>
        <p:spPr>
          <a:xfrm>
            <a:off x="541338" y="0"/>
            <a:ext cx="5287962" cy="6176963"/>
          </a:xfrm>
        </p:spPr>
      </p:pic>
      <p:sp>
        <p:nvSpPr>
          <p:cNvPr id="7" name="TextBox 6"/>
          <p:cNvSpPr txBox="1"/>
          <p:nvPr/>
        </p:nvSpPr>
        <p:spPr>
          <a:xfrm>
            <a:off x="8199412" y="4880857"/>
            <a:ext cx="3647753" cy="1200329"/>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Pays one benefit per year, up to three payments, during the life of your policy. Only one covered person can receive a benefit for the same family member.</a:t>
            </a:r>
          </a:p>
          <a:p>
            <a:endParaRPr lang="en-US" sz="1200" i="1" dirty="0">
              <a:latin typeface="Sharp Sans Display No1 Book" charset="0"/>
              <a:ea typeface="Sharp Sans Display No1 Book" charset="0"/>
              <a:cs typeface="Sharp Sans Display No1 Book" charset="0"/>
            </a:endParaRPr>
          </a:p>
          <a:p>
            <a:r>
              <a:rPr lang="en-US" sz="1200" i="1" dirty="0">
                <a:latin typeface="Sharp Sans Display No1 Book" charset="0"/>
                <a:ea typeface="Sharp Sans Display No1 Book" charset="0"/>
                <a:cs typeface="Sharp Sans Display No1 Book" charset="0"/>
              </a:rPr>
              <a:t>Benefit not available in all states.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16</a:t>
            </a:fld>
            <a:r>
              <a:rPr lang="en-US"/>
              <a:t>]</a:t>
            </a:r>
            <a:endParaRPr lang="en-US" dirty="0"/>
          </a:p>
        </p:txBody>
      </p:sp>
    </p:spTree>
    <p:extLst>
      <p:ext uri="{BB962C8B-B14F-4D97-AF65-F5344CB8AC3E}">
        <p14:creationId xmlns:p14="http://schemas.microsoft.com/office/powerpoint/2010/main" val="34145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716373"/>
            <a:ext cx="5168473" cy="4482340"/>
          </a:xfrm>
        </p:spPr>
        <p:txBody>
          <a:bodyPr/>
          <a:lstStyle/>
          <a:p>
            <a:pPr marL="0" indent="0">
              <a:buNone/>
            </a:pPr>
            <a:r>
              <a:rPr lang="en-US" b="1" dirty="0">
                <a:latin typeface="Sharp Sans Display No1 Book" charset="0"/>
                <a:ea typeface="Sharp Sans Display No1 Book" charset="0"/>
                <a:cs typeface="Sharp Sans Display No1 Book" charset="0"/>
              </a:rPr>
              <a:t>Additional Sickness Rider</a:t>
            </a:r>
          </a:p>
          <a:p>
            <a:pPr marL="0" indent="0">
              <a:buNone/>
            </a:pPr>
            <a:r>
              <a:rPr lang="en-US" dirty="0">
                <a:latin typeface="Sharp Sans Display No1 Book" charset="0"/>
                <a:ea typeface="Sharp Sans Display No1 Book" charset="0"/>
                <a:cs typeface="Sharp Sans Display No1 Book" charset="0"/>
              </a:rPr>
              <a:t>Provides </a:t>
            </a:r>
            <a:r>
              <a:rPr lang="en-US" b="1" dirty="0">
                <a:latin typeface="Sharp Sans Display No1 Book" charset="0"/>
                <a:ea typeface="Sharp Sans Display No1 Book" charset="0"/>
                <a:cs typeface="Sharp Sans Display No1 Book" charset="0"/>
              </a:rPr>
              <a:t>additional cash benefits </a:t>
            </a:r>
            <a:r>
              <a:rPr lang="en-US" dirty="0">
                <a:latin typeface="Sharp Sans Display No1 Book" charset="0"/>
                <a:ea typeface="Sharp Sans Display No1 Book" charset="0"/>
                <a:cs typeface="Sharp Sans Display No1 Book" charset="0"/>
              </a:rPr>
              <a:t>when you cannot perform two activities of daily living (ADLs) due to sickness for at least 90 continuous days.</a:t>
            </a:r>
          </a:p>
        </p:txBody>
      </p:sp>
      <p:sp>
        <p:nvSpPr>
          <p:cNvPr id="10" name="Title 1"/>
          <p:cNvSpPr>
            <a:spLocks noGrp="1"/>
          </p:cNvSpPr>
          <p:nvPr>
            <p:ph type="title"/>
          </p:nvPr>
        </p:nvSpPr>
        <p:spPr>
          <a:xfrm>
            <a:off x="6088106" y="473120"/>
            <a:ext cx="4428281" cy="760344"/>
          </a:xfrm>
        </p:spPr>
        <p:txBody>
          <a:bodyPr/>
          <a:lstStyle/>
          <a:p>
            <a:r>
              <a:rPr lang="en-US" sz="2800" dirty="0"/>
              <a:t>Additional Benefits</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may also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13" name="Picture Placeholder 8">
            <a:extLst>
              <a:ext uri="{FF2B5EF4-FFF2-40B4-BE49-F238E27FC236}">
                <a16:creationId xmlns:a16="http://schemas.microsoft.com/office/drawing/2014/main" id="{89B08D37-7AD1-8248-92B8-5613CDB0BE0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427" r="9427"/>
          <a:stretch>
            <a:fillRect/>
          </a:stretch>
        </p:blipFill>
        <p:spPr>
          <a:xfrm>
            <a:off x="541338" y="0"/>
            <a:ext cx="5287962" cy="6176963"/>
          </a:xfrm>
        </p:spPr>
      </p:pic>
      <p:sp>
        <p:nvSpPr>
          <p:cNvPr id="7" name="TextBox 6"/>
          <p:cNvSpPr txBox="1"/>
          <p:nvPr/>
        </p:nvSpPr>
        <p:spPr>
          <a:xfrm>
            <a:off x="8199412" y="4880857"/>
            <a:ext cx="3647753" cy="1015663"/>
          </a:xfrm>
          <a:prstGeom prst="rect">
            <a:avLst/>
          </a:prstGeom>
          <a:noFill/>
        </p:spPr>
        <p:txBody>
          <a:bodyPr wrap="square" rtlCol="0">
            <a:spAutoFit/>
          </a:bodyPr>
          <a:lstStyle/>
          <a:p>
            <a:endParaRPr lang="en-US" sz="1200" i="1" dirty="0">
              <a:latin typeface="Sharp Sans Display No1 Book" charset="0"/>
              <a:ea typeface="Sharp Sans Display No1 Book" charset="0"/>
              <a:cs typeface="Sharp Sans Display No1 Book" charset="0"/>
            </a:endParaRPr>
          </a:p>
          <a:p>
            <a:endParaRPr lang="en-US" sz="1200" i="1" dirty="0">
              <a:latin typeface="Sharp Sans Display No1 Book" charset="0"/>
              <a:ea typeface="Sharp Sans Display No1 Book" charset="0"/>
              <a:cs typeface="Sharp Sans Display No1 Book" charset="0"/>
            </a:endParaRPr>
          </a:p>
          <a:p>
            <a:endParaRPr lang="en-US" sz="1200" i="1" dirty="0">
              <a:latin typeface="Sharp Sans Display No1 Book" charset="0"/>
              <a:ea typeface="Sharp Sans Display No1 Book" charset="0"/>
              <a:cs typeface="Sharp Sans Display No1 Book" charset="0"/>
            </a:endParaRPr>
          </a:p>
          <a:p>
            <a:endParaRPr lang="en-US" sz="1200" i="1" dirty="0">
              <a:latin typeface="Sharp Sans Display No1 Book" charset="0"/>
              <a:ea typeface="Sharp Sans Display No1 Book" charset="0"/>
              <a:cs typeface="Sharp Sans Display No1 Book" charset="0"/>
            </a:endParaRPr>
          </a:p>
          <a:p>
            <a:r>
              <a:rPr lang="en-US" sz="1200" i="1" dirty="0">
                <a:latin typeface="Sharp Sans Display No1 Book" charset="0"/>
                <a:ea typeface="Sharp Sans Display No1 Book" charset="0"/>
                <a:cs typeface="Sharp Sans Display No1 Book" charset="0"/>
              </a:rPr>
              <a:t>Benefit not available in all states.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17</a:t>
            </a:fld>
            <a:r>
              <a:rPr lang="en-US"/>
              <a:t>]</a:t>
            </a:r>
            <a:endParaRPr lang="en-US" dirty="0"/>
          </a:p>
        </p:txBody>
      </p:sp>
    </p:spTree>
    <p:extLst>
      <p:ext uri="{BB962C8B-B14F-4D97-AF65-F5344CB8AC3E}">
        <p14:creationId xmlns:p14="http://schemas.microsoft.com/office/powerpoint/2010/main" val="121623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694697"/>
            <a:ext cx="5727176" cy="1710824"/>
          </a:xfrm>
        </p:spPr>
        <p:txBody>
          <a:bodyPr/>
          <a:lstStyle/>
          <a:p>
            <a:pPr marL="0" indent="0">
              <a:buNone/>
            </a:pPr>
            <a:r>
              <a:rPr lang="en-US" b="1" dirty="0">
                <a:latin typeface="Sharp Sans Display No1 Book" charset="0"/>
                <a:ea typeface="Sharp Sans Display No1 Book" charset="0"/>
                <a:cs typeface="Sharp Sans Display No1 Book" charset="0"/>
              </a:rPr>
              <a:t>Specified Illness Rider</a:t>
            </a:r>
          </a:p>
          <a:p>
            <a:pPr marL="0" indent="0">
              <a:buNone/>
            </a:pPr>
            <a:r>
              <a:rPr lang="en-US" dirty="0">
                <a:latin typeface="Sharp Sans Display No1 Book" charset="0"/>
                <a:ea typeface="Sharp Sans Display No1 Book" charset="0"/>
                <a:cs typeface="Sharp Sans Display No1 Book" charset="0"/>
              </a:rPr>
              <a:t>Provides a benefit at 10%, 50% or 100% of the annual maximum once per lifetime per condition, for </a:t>
            </a:r>
            <a:r>
              <a:rPr lang="en-US" b="1" dirty="0">
                <a:latin typeface="Sharp Sans Display No1 Book" charset="0"/>
                <a:ea typeface="Sharp Sans Display No1 Book" charset="0"/>
                <a:cs typeface="Sharp Sans Display No1 Book" charset="0"/>
              </a:rPr>
              <a:t>additional covered illnesses</a:t>
            </a:r>
            <a:r>
              <a:rPr lang="en-US" dirty="0">
                <a:latin typeface="Sharp Sans Display No1 Book" charset="0"/>
                <a:ea typeface="Sharp Sans Display No1 Book" charset="0"/>
                <a:cs typeface="Sharp Sans Display No1 Book" charset="0"/>
              </a:rPr>
              <a:t>, including:</a:t>
            </a:r>
          </a:p>
        </p:txBody>
      </p:sp>
      <p:sp>
        <p:nvSpPr>
          <p:cNvPr id="10" name="Title 1"/>
          <p:cNvSpPr>
            <a:spLocks noGrp="1"/>
          </p:cNvSpPr>
          <p:nvPr>
            <p:ph type="title"/>
          </p:nvPr>
        </p:nvSpPr>
        <p:spPr>
          <a:xfrm>
            <a:off x="6088106" y="473120"/>
            <a:ext cx="4428281" cy="760344"/>
          </a:xfrm>
        </p:spPr>
        <p:txBody>
          <a:bodyPr/>
          <a:lstStyle/>
          <a:p>
            <a:r>
              <a:rPr lang="en-US" sz="2800" dirty="0"/>
              <a:t>Additional Benefits</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may also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13" name="Picture Placeholder 8">
            <a:extLst>
              <a:ext uri="{FF2B5EF4-FFF2-40B4-BE49-F238E27FC236}">
                <a16:creationId xmlns:a16="http://schemas.microsoft.com/office/drawing/2014/main" id="{89B08D37-7AD1-8248-92B8-5613CDB0BE0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427" r="9427"/>
          <a:stretch>
            <a:fillRect/>
          </a:stretch>
        </p:blipFill>
        <p:spPr>
          <a:xfrm>
            <a:off x="541338" y="0"/>
            <a:ext cx="5287962" cy="6176963"/>
          </a:xfrm>
        </p:spPr>
      </p:pic>
      <p:sp>
        <p:nvSpPr>
          <p:cNvPr id="7" name="Content Placeholder 2"/>
          <p:cNvSpPr txBox="1">
            <a:spLocks/>
          </p:cNvSpPr>
          <p:nvPr/>
        </p:nvSpPr>
        <p:spPr>
          <a:xfrm>
            <a:off x="6088105" y="3282898"/>
            <a:ext cx="6066358" cy="2575642"/>
          </a:xfrm>
          <a:prstGeom prst="rect">
            <a:avLst/>
          </a:prstGeom>
        </p:spPr>
        <p:txBody>
          <a:bodyPr vert="horz" lIns="0" tIns="0" rIns="0" bIns="0" numCol="2" rtlCol="0">
            <a:noAutofit/>
          </a:bodyPr>
          <a:lstStyle>
            <a:lvl1pPr marL="228600" indent="-228600" algn="l" defTabSz="914400" rtl="0" eaLnBrk="1" latinLnBrk="0" hangingPunct="1">
              <a:lnSpc>
                <a:spcPct val="100000"/>
              </a:lnSpc>
              <a:spcBef>
                <a:spcPts val="1000"/>
              </a:spcBef>
              <a:spcAft>
                <a:spcPts val="0"/>
              </a:spcAft>
              <a:buFont typeface="Arial" panose="020B0604020202020204" pitchFamily="34" charset="0"/>
              <a:buChar char="•"/>
              <a:defRPr sz="2000" b="0" i="0" kern="1200">
                <a:solidFill>
                  <a:schemeClr val="tx1"/>
                </a:solidFill>
                <a:latin typeface="Sharp Sans Display No1 Medium" charset="0"/>
                <a:ea typeface="Sharp Sans Display No1 Medium" charset="0"/>
                <a:cs typeface="Sharp Sans Display No1 Medium" charset="0"/>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b="0" i="0" kern="1200">
                <a:solidFill>
                  <a:schemeClr val="tx1"/>
                </a:solidFill>
                <a:latin typeface="Sharp Sans Display No1 Medium" charset="0"/>
                <a:ea typeface="Sharp Sans Display No1 Medium" charset="0"/>
                <a:cs typeface="Sharp Sans Display No1 Medium"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Sharp Sans Display No1 Medium" charset="0"/>
                <a:ea typeface="Sharp Sans Display No1 Medium" charset="0"/>
                <a:cs typeface="Sharp Sans Display No1 Medium"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2000" b="0" i="0" kern="1200">
                <a:solidFill>
                  <a:schemeClr val="tx1"/>
                </a:solidFill>
                <a:latin typeface="Sharp Sans Display No1 Medium" charset="0"/>
                <a:ea typeface="Sharp Sans Display No1 Medium" charset="0"/>
                <a:cs typeface="Sharp Sans Display No1 Medium"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Sharp Sans Display No1 Book" charset="0"/>
                <a:ea typeface="Sharp Sans Display No1 Book" charset="0"/>
                <a:cs typeface="Sharp Sans Display No1 Book" charset="0"/>
              </a:rPr>
              <a:t>Permanent blindness</a:t>
            </a:r>
          </a:p>
          <a:p>
            <a:r>
              <a:rPr lang="en-US" dirty="0">
                <a:latin typeface="Sharp Sans Display No1 Book" charset="0"/>
                <a:ea typeface="Sharp Sans Display No1 Book" charset="0"/>
                <a:cs typeface="Sharp Sans Display No1 Book" charset="0"/>
              </a:rPr>
              <a:t>Complications of diabetes</a:t>
            </a:r>
          </a:p>
          <a:p>
            <a:r>
              <a:rPr lang="en-US" dirty="0">
                <a:latin typeface="Sharp Sans Display No1 Book" charset="0"/>
                <a:ea typeface="Sharp Sans Display No1 Book" charset="0"/>
                <a:cs typeface="Sharp Sans Display No1 Book" charset="0"/>
              </a:rPr>
              <a:t>Irreversible loss of hearing</a:t>
            </a:r>
          </a:p>
          <a:p>
            <a:r>
              <a:rPr lang="en-US" dirty="0">
                <a:latin typeface="Sharp Sans Display No1 Book" charset="0"/>
                <a:ea typeface="Sharp Sans Display No1 Book" charset="0"/>
                <a:cs typeface="Sharp Sans Display No1 Book" charset="0"/>
              </a:rPr>
              <a:t>Paralysis due to sickness </a:t>
            </a:r>
          </a:p>
          <a:p>
            <a:r>
              <a:rPr lang="en-US" dirty="0">
                <a:latin typeface="Sharp Sans Display No1 Book" charset="0"/>
                <a:ea typeface="Sharp Sans Display No1 Book" charset="0"/>
                <a:cs typeface="Sharp Sans Display No1 Book" charset="0"/>
              </a:rPr>
              <a:t>Organ failure</a:t>
            </a:r>
          </a:p>
          <a:p>
            <a:r>
              <a:rPr lang="en-US" dirty="0">
                <a:latin typeface="Sharp Sans Display No1 Book" charset="0"/>
                <a:ea typeface="Sharp Sans Display No1 Book" charset="0"/>
                <a:cs typeface="Sharp Sans Display No1 Book" charset="0"/>
              </a:rPr>
              <a:t>Central nervous conditions</a:t>
            </a:r>
          </a:p>
          <a:p>
            <a:r>
              <a:rPr lang="en-US" dirty="0">
                <a:latin typeface="Sharp Sans Display No1 Book" charset="0"/>
                <a:ea typeface="Sharp Sans Display No1 Book" charset="0"/>
                <a:cs typeface="Sharp Sans Display No1 Book" charset="0"/>
              </a:rPr>
              <a:t>Stem cell/bone marrow transplant</a:t>
            </a:r>
          </a:p>
        </p:txBody>
      </p:sp>
      <p:sp>
        <p:nvSpPr>
          <p:cNvPr id="8" name="TextBox 7"/>
          <p:cNvSpPr txBox="1"/>
          <p:nvPr/>
        </p:nvSpPr>
        <p:spPr>
          <a:xfrm>
            <a:off x="8346558" y="5407493"/>
            <a:ext cx="3807906" cy="646331"/>
          </a:xfrm>
          <a:prstGeom prst="rect">
            <a:avLst/>
          </a:prstGeom>
          <a:noFill/>
        </p:spPr>
        <p:txBody>
          <a:bodyPr wrap="square" rtlCol="0">
            <a:spAutoFit/>
          </a:bodyPr>
          <a:lstStyle/>
          <a:p>
            <a:pPr algn="r"/>
            <a:r>
              <a:rPr lang="en-US" sz="1200" i="1" dirty="0">
                <a:latin typeface="Sharp Sans Display No1 Book" charset="0"/>
                <a:ea typeface="Sharp Sans Display No1 Book" charset="0"/>
                <a:cs typeface="Sharp Sans Display No1 Book" charset="0"/>
              </a:rPr>
              <a:t>Benefit paid is subject to the annual maximum.</a:t>
            </a:r>
          </a:p>
          <a:p>
            <a:pPr algn="r"/>
            <a:r>
              <a:rPr lang="en-US" sz="1200" i="1" dirty="0">
                <a:latin typeface="Sharp Sans Display No1 Book" charset="0"/>
                <a:ea typeface="Sharp Sans Display No1 Book" charset="0"/>
                <a:cs typeface="Sharp Sans Display No1 Book" charset="0"/>
              </a:rPr>
              <a:t>See policy/certificate for full list of covered conditions.</a:t>
            </a:r>
          </a:p>
          <a:p>
            <a:pPr algn="r"/>
            <a:r>
              <a:rPr lang="en-US" sz="1200" i="1" dirty="0">
                <a:latin typeface="Sharp Sans Display No1 Book" charset="0"/>
                <a:ea typeface="Sharp Sans Display No1 Book" charset="0"/>
                <a:cs typeface="Sharp Sans Display No1 Book" charset="0"/>
              </a:rPr>
              <a:t>Benefit not available in all states.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18</a:t>
            </a:fld>
            <a:r>
              <a:rPr lang="en-US"/>
              <a:t>]</a:t>
            </a:r>
            <a:endParaRPr lang="en-US" dirty="0"/>
          </a:p>
        </p:txBody>
      </p:sp>
    </p:spTree>
    <p:extLst>
      <p:ext uri="{BB962C8B-B14F-4D97-AF65-F5344CB8AC3E}">
        <p14:creationId xmlns:p14="http://schemas.microsoft.com/office/powerpoint/2010/main" val="182130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716373"/>
            <a:ext cx="5168473" cy="4482340"/>
          </a:xfrm>
        </p:spPr>
        <p:txBody>
          <a:bodyPr/>
          <a:lstStyle/>
          <a:p>
            <a:pPr marL="0" indent="0">
              <a:buNone/>
            </a:pPr>
            <a:r>
              <a:rPr lang="en-US" b="1" dirty="0">
                <a:latin typeface="Sharp Sans Display No1 Book" charset="0"/>
                <a:ea typeface="Sharp Sans Display No1 Book" charset="0"/>
                <a:cs typeface="Sharp Sans Display No1 Book" charset="0"/>
              </a:rPr>
              <a:t>Waiver of Premium for Disability</a:t>
            </a:r>
          </a:p>
          <a:p>
            <a:pPr marL="0" indent="0">
              <a:buNone/>
            </a:pPr>
            <a:r>
              <a:rPr lang="en-US" dirty="0">
                <a:latin typeface="Sharp Sans Display No1 Book" charset="0"/>
                <a:ea typeface="Sharp Sans Display No1 Book" charset="0"/>
                <a:cs typeface="Sharp Sans Display No1 Book" charset="0"/>
              </a:rPr>
              <a:t>Waives premiums for all covered persons  when you become </a:t>
            </a:r>
            <a:r>
              <a:rPr lang="en-US" b="1" dirty="0">
                <a:latin typeface="Sharp Sans Display No1 Book" charset="0"/>
                <a:ea typeface="Sharp Sans Display No1 Book" charset="0"/>
                <a:cs typeface="Sharp Sans Display No1 Book" charset="0"/>
              </a:rPr>
              <a:t>totally disabled</a:t>
            </a:r>
            <a:r>
              <a:rPr lang="en-US" dirty="0">
                <a:latin typeface="Sharp Sans Display No1 Book" charset="0"/>
                <a:ea typeface="Sharp Sans Display No1 Book" charset="0"/>
                <a:cs typeface="Sharp Sans Display No1 Book" charset="0"/>
              </a:rPr>
              <a:t>.</a:t>
            </a:r>
          </a:p>
        </p:txBody>
      </p:sp>
      <p:sp>
        <p:nvSpPr>
          <p:cNvPr id="10" name="Title 1"/>
          <p:cNvSpPr>
            <a:spLocks noGrp="1"/>
          </p:cNvSpPr>
          <p:nvPr>
            <p:ph type="title"/>
          </p:nvPr>
        </p:nvSpPr>
        <p:spPr>
          <a:xfrm>
            <a:off x="6088106" y="473120"/>
            <a:ext cx="4428281" cy="760344"/>
          </a:xfrm>
        </p:spPr>
        <p:txBody>
          <a:bodyPr/>
          <a:lstStyle/>
          <a:p>
            <a:r>
              <a:rPr lang="en-US" sz="2800" dirty="0"/>
              <a:t>Additional Benefits</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may also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13" name="Picture Placeholder 8">
            <a:extLst>
              <a:ext uri="{FF2B5EF4-FFF2-40B4-BE49-F238E27FC236}">
                <a16:creationId xmlns:a16="http://schemas.microsoft.com/office/drawing/2014/main" id="{89B08D37-7AD1-8248-92B8-5613CDB0BE0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427" r="9427"/>
          <a:stretch>
            <a:fillRect/>
          </a:stretch>
        </p:blipFill>
        <p:spPr>
          <a:xfrm>
            <a:off x="541338" y="0"/>
            <a:ext cx="5287962" cy="6176963"/>
          </a:xfrm>
        </p:spPr>
      </p:pic>
      <p:sp>
        <p:nvSpPr>
          <p:cNvPr id="7" name="TextBox 6"/>
          <p:cNvSpPr txBox="1"/>
          <p:nvPr/>
        </p:nvSpPr>
        <p:spPr>
          <a:xfrm>
            <a:off x="8199412" y="4880857"/>
            <a:ext cx="3647753" cy="1015663"/>
          </a:xfrm>
          <a:prstGeom prst="rect">
            <a:avLst/>
          </a:prstGeom>
          <a:noFill/>
        </p:spPr>
        <p:txBody>
          <a:bodyPr wrap="square" rtlCol="0">
            <a:spAutoFit/>
          </a:bodyPr>
          <a:lstStyle/>
          <a:p>
            <a:endParaRPr lang="en-US" sz="1200" i="1" dirty="0">
              <a:latin typeface="Sharp Sans Display No1 Book" charset="0"/>
              <a:ea typeface="Sharp Sans Display No1 Book" charset="0"/>
              <a:cs typeface="Sharp Sans Display No1 Book" charset="0"/>
            </a:endParaRPr>
          </a:p>
          <a:p>
            <a:endParaRPr lang="en-US" sz="1200" i="1" dirty="0">
              <a:latin typeface="Sharp Sans Display No1 Book" charset="0"/>
              <a:ea typeface="Sharp Sans Display No1 Book" charset="0"/>
              <a:cs typeface="Sharp Sans Display No1 Book" charset="0"/>
            </a:endParaRPr>
          </a:p>
          <a:p>
            <a:endParaRPr lang="en-US" sz="1200" i="1" dirty="0">
              <a:latin typeface="Sharp Sans Display No1 Book" charset="0"/>
              <a:ea typeface="Sharp Sans Display No1 Book" charset="0"/>
              <a:cs typeface="Sharp Sans Display No1 Book" charset="0"/>
            </a:endParaRPr>
          </a:p>
          <a:p>
            <a:endParaRPr lang="en-US" sz="1200" i="1" dirty="0">
              <a:latin typeface="Sharp Sans Display No1 Book" charset="0"/>
              <a:ea typeface="Sharp Sans Display No1 Book" charset="0"/>
              <a:cs typeface="Sharp Sans Display No1 Book" charset="0"/>
            </a:endParaRPr>
          </a:p>
          <a:p>
            <a:r>
              <a:rPr lang="en-US" sz="1200" i="1" dirty="0">
                <a:latin typeface="Sharp Sans Display No1 Book" charset="0"/>
                <a:ea typeface="Sharp Sans Display No1 Book" charset="0"/>
                <a:cs typeface="Sharp Sans Display No1 Book" charset="0"/>
              </a:rPr>
              <a:t>Benefit not available in all states.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19</a:t>
            </a:fld>
            <a:r>
              <a:rPr lang="en-US"/>
              <a:t>]</a:t>
            </a:r>
            <a:endParaRPr lang="en-US" dirty="0"/>
          </a:p>
        </p:txBody>
      </p:sp>
    </p:spTree>
    <p:extLst>
      <p:ext uri="{BB962C8B-B14F-4D97-AF65-F5344CB8AC3E}">
        <p14:creationId xmlns:p14="http://schemas.microsoft.com/office/powerpoint/2010/main" val="281640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088106" y="473120"/>
            <a:ext cx="4428281" cy="760344"/>
          </a:xfrm>
        </p:spPr>
        <p:txBody>
          <a:bodyPr/>
          <a:lstStyle/>
          <a:p>
            <a:r>
              <a:rPr lang="en-US" sz="2800" dirty="0"/>
              <a:t>Why Critical </a:t>
            </a:r>
            <a:r>
              <a:rPr lang="en-US" sz="2800" dirty="0" err="1"/>
              <a:t>HealthEvents</a:t>
            </a:r>
            <a:r>
              <a:rPr lang="en-US" sz="2800" dirty="0"/>
              <a:t>?</a:t>
            </a:r>
          </a:p>
        </p:txBody>
      </p:sp>
      <p:sp>
        <p:nvSpPr>
          <p:cNvPr id="17" name="Content Placeholder 2"/>
          <p:cNvSpPr>
            <a:spLocks noGrp="1"/>
          </p:cNvSpPr>
          <p:nvPr>
            <p:ph idx="1"/>
          </p:nvPr>
        </p:nvSpPr>
        <p:spPr>
          <a:xfrm>
            <a:off x="6088105" y="1716373"/>
            <a:ext cx="5168473" cy="4482340"/>
          </a:xfrm>
        </p:spPr>
        <p:txBody>
          <a:bodyPr/>
          <a:lstStyle/>
          <a:p>
            <a:pPr marL="0" indent="0">
              <a:buNone/>
            </a:pPr>
            <a:r>
              <a:rPr lang="en-US" dirty="0">
                <a:latin typeface="Sharp Sans Display No1 Book" charset="0"/>
                <a:ea typeface="Sharp Sans Display No1 Book" charset="0"/>
                <a:cs typeface="Sharp Sans Display No1 Book" charset="0"/>
              </a:rPr>
              <a:t>Meet </a:t>
            </a:r>
            <a:r>
              <a:rPr lang="en-US" b="1" dirty="0">
                <a:latin typeface="Sharp Sans Display No1 Book" charset="0"/>
                <a:ea typeface="Sharp Sans Display No1 Book" charset="0"/>
                <a:cs typeface="Sharp Sans Display No1 Book" charset="0"/>
              </a:rPr>
              <a:t>Charlie</a:t>
            </a:r>
            <a:r>
              <a:rPr lang="en-US" dirty="0">
                <a:latin typeface="Sharp Sans Display No1 Book" charset="0"/>
                <a:ea typeface="Sharp Sans Display No1 Book" charset="0"/>
                <a:cs typeface="Sharp Sans Display No1 Book" charset="0"/>
              </a:rPr>
              <a:t>!</a:t>
            </a:r>
          </a:p>
          <a:p>
            <a:pPr marL="0" indent="0">
              <a:buNone/>
            </a:pPr>
            <a:r>
              <a:rPr lang="en-US" dirty="0">
                <a:latin typeface="Sharp Sans Display No1 Book" charset="0"/>
                <a:ea typeface="Sharp Sans Display No1 Book" charset="0"/>
                <a:cs typeface="Sharp Sans Display No1 Book" charset="0"/>
              </a:rPr>
              <a:t>Hospital employee. Husband. Dad of two. All-around fairly normal, average guy, enjoying his life.</a:t>
            </a:r>
          </a:p>
          <a:p>
            <a:pPr marL="0" indent="0">
              <a:buNone/>
            </a:pPr>
            <a:r>
              <a:rPr lang="en-US" dirty="0">
                <a:latin typeface="Sharp Sans Display No1 Book" charset="0"/>
                <a:ea typeface="Sharp Sans Display No1 Book" charset="0"/>
                <a:cs typeface="Sharp Sans Display No1 Book" charset="0"/>
              </a:rPr>
              <a:t>He’s in pretty good health. But he knows that could </a:t>
            </a:r>
            <a:r>
              <a:rPr lang="en-US" b="1" dirty="0">
                <a:latin typeface="Sharp Sans Display No1 Book" charset="0"/>
                <a:ea typeface="Sharp Sans Display No1 Book" charset="0"/>
                <a:cs typeface="Sharp Sans Display No1 Book" charset="0"/>
              </a:rPr>
              <a:t>suddenly change</a:t>
            </a:r>
            <a:r>
              <a:rPr lang="en-US" dirty="0">
                <a:latin typeface="Sharp Sans Display No1 Book" charset="0"/>
                <a:ea typeface="Sharp Sans Display No1 Book" charset="0"/>
                <a:cs typeface="Sharp Sans Display No1 Book" charset="0"/>
              </a:rPr>
              <a:t>. After all, normal, average guys like him face </a:t>
            </a:r>
            <a:r>
              <a:rPr lang="en-US" b="1" dirty="0">
                <a:latin typeface="Sharp Sans Display No1 Book" charset="0"/>
                <a:ea typeface="Sharp Sans Display No1 Book" charset="0"/>
                <a:cs typeface="Sharp Sans Display No1 Book" charset="0"/>
              </a:rPr>
              <a:t>major illnesses</a:t>
            </a:r>
            <a:r>
              <a:rPr lang="en-US" dirty="0">
                <a:latin typeface="Sharp Sans Display No1 Book" charset="0"/>
                <a:ea typeface="Sharp Sans Display No1 Book" charset="0"/>
                <a:cs typeface="Sharp Sans Display No1 Book" charset="0"/>
              </a:rPr>
              <a:t> all the time.</a:t>
            </a:r>
          </a:p>
        </p:txBody>
      </p:sp>
      <p:sp>
        <p:nvSpPr>
          <p:cNvPr id="18"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Major illnesses come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with hidden costs.</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 y="-4756"/>
            <a:ext cx="5297250" cy="6206387"/>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677" t="1145" r="1261" b="1135"/>
          <a:stretch/>
        </p:blipFill>
        <p:spPr>
          <a:xfrm>
            <a:off x="797676" y="503538"/>
            <a:ext cx="2205484" cy="1533080"/>
          </a:xfrm>
          <a:prstGeom prst="rect">
            <a:avLst/>
          </a:prstGeom>
        </p:spPr>
      </p:pic>
      <p:sp>
        <p:nvSpPr>
          <p:cNvPr id="3" name="Slide Number Placeholder 2"/>
          <p:cNvSpPr>
            <a:spLocks noGrp="1"/>
          </p:cNvSpPr>
          <p:nvPr>
            <p:ph type="sldNum" sz="quarter" idx="12"/>
          </p:nvPr>
        </p:nvSpPr>
        <p:spPr/>
        <p:txBody>
          <a:bodyPr/>
          <a:lstStyle/>
          <a:p>
            <a:r>
              <a:rPr lang="en-US"/>
              <a:t>[</a:t>
            </a:r>
            <a:fld id="{7AE4C957-3C63-4C7F-8F09-0C9817055DDE}" type="slidenum">
              <a:rPr lang="en-US" smtClean="0"/>
              <a:pPr/>
              <a:t>2</a:t>
            </a:fld>
            <a:r>
              <a:rPr lang="en-US"/>
              <a:t>]</a:t>
            </a:r>
            <a:endParaRPr lang="en-US" dirty="0"/>
          </a:p>
        </p:txBody>
      </p:sp>
    </p:spTree>
    <p:extLst>
      <p:ext uri="{BB962C8B-B14F-4D97-AF65-F5344CB8AC3E}">
        <p14:creationId xmlns:p14="http://schemas.microsoft.com/office/powerpoint/2010/main" val="193451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716373"/>
            <a:ext cx="5168473" cy="4482340"/>
          </a:xfrm>
        </p:spPr>
        <p:txBody>
          <a:bodyPr/>
          <a:lstStyle/>
          <a:p>
            <a:pPr marL="0" indent="0">
              <a:buNone/>
            </a:pPr>
            <a:r>
              <a:rPr lang="en-US" b="1" dirty="0">
                <a:latin typeface="Sharp Sans Display No1 Book" charset="0"/>
                <a:ea typeface="Sharp Sans Display No1 Book" charset="0"/>
                <a:cs typeface="Sharp Sans Display No1 Book" charset="0"/>
              </a:rPr>
              <a:t>Waiver of Premium After Benefit Payout</a:t>
            </a:r>
          </a:p>
          <a:p>
            <a:pPr marL="0" indent="0">
              <a:buNone/>
            </a:pPr>
            <a:r>
              <a:rPr lang="en-US" dirty="0">
                <a:latin typeface="Sharp Sans Display No1 Book" charset="0"/>
                <a:ea typeface="Sharp Sans Display No1 Book" charset="0"/>
                <a:cs typeface="Sharp Sans Display No1 Book" charset="0"/>
              </a:rPr>
              <a:t>Waives premiums for all covered persons for six months after you receive a benefit at the 50% or 100% level.</a:t>
            </a:r>
          </a:p>
        </p:txBody>
      </p:sp>
      <p:sp>
        <p:nvSpPr>
          <p:cNvPr id="10" name="Title 1"/>
          <p:cNvSpPr>
            <a:spLocks noGrp="1"/>
          </p:cNvSpPr>
          <p:nvPr>
            <p:ph type="title"/>
          </p:nvPr>
        </p:nvSpPr>
        <p:spPr>
          <a:xfrm>
            <a:off x="6088106" y="473120"/>
            <a:ext cx="4428281" cy="760344"/>
          </a:xfrm>
        </p:spPr>
        <p:txBody>
          <a:bodyPr/>
          <a:lstStyle/>
          <a:p>
            <a:r>
              <a:rPr lang="en-US" sz="2800" dirty="0"/>
              <a:t>Additional Benefits</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Your policy</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may also include:</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13" name="Picture Placeholder 8">
            <a:extLst>
              <a:ext uri="{FF2B5EF4-FFF2-40B4-BE49-F238E27FC236}">
                <a16:creationId xmlns:a16="http://schemas.microsoft.com/office/drawing/2014/main" id="{89B08D37-7AD1-8248-92B8-5613CDB0BE0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427" r="9427"/>
          <a:stretch>
            <a:fillRect/>
          </a:stretch>
        </p:blipFill>
        <p:spPr>
          <a:xfrm>
            <a:off x="541338" y="0"/>
            <a:ext cx="5287962" cy="6176963"/>
          </a:xfrm>
        </p:spPr>
      </p:pic>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20</a:t>
            </a:fld>
            <a:r>
              <a:rPr lang="en-US"/>
              <a:t>]</a:t>
            </a:r>
            <a:endParaRPr lang="en-US" dirty="0"/>
          </a:p>
        </p:txBody>
      </p:sp>
    </p:spTree>
    <p:extLst>
      <p:ext uri="{BB962C8B-B14F-4D97-AF65-F5344CB8AC3E}">
        <p14:creationId xmlns:p14="http://schemas.microsoft.com/office/powerpoint/2010/main" val="2253964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716373"/>
            <a:ext cx="5684795" cy="4482340"/>
          </a:xfrm>
        </p:spPr>
        <p:txBody>
          <a:bodyPr/>
          <a:lstStyle/>
          <a:p>
            <a:pPr marL="0" indent="0">
              <a:buNone/>
            </a:pPr>
            <a:r>
              <a:rPr lang="en-US" dirty="0">
                <a:latin typeface="Sharp Sans Display No1 Book" charset="0"/>
                <a:ea typeface="Sharp Sans Display No1 Book" charset="0"/>
                <a:cs typeface="Sharp Sans Display No1 Book" charset="0"/>
              </a:rPr>
              <a:t>Charlie’s need for financial protection is likely to increase over time.</a:t>
            </a:r>
          </a:p>
          <a:p>
            <a:pPr marL="0" indent="0">
              <a:buNone/>
            </a:pPr>
            <a:r>
              <a:rPr lang="en-US" dirty="0">
                <a:latin typeface="Sharp Sans Display No1 Book" charset="0"/>
                <a:ea typeface="Sharp Sans Display No1 Book" charset="0"/>
                <a:cs typeface="Sharp Sans Display No1 Book" charset="0"/>
              </a:rPr>
              <a:t>The EZ Value option can automatically </a:t>
            </a:r>
            <a:r>
              <a:rPr lang="en-US" b="1" dirty="0">
                <a:latin typeface="Sharp Sans Display No1 Book" charset="0"/>
                <a:ea typeface="Sharp Sans Display No1 Book" charset="0"/>
                <a:cs typeface="Sharp Sans Display No1 Book" charset="0"/>
              </a:rPr>
              <a:t>increase his benefit amount over time </a:t>
            </a:r>
            <a:r>
              <a:rPr lang="en-US" dirty="0">
                <a:latin typeface="Sharp Sans Display No1 Book" charset="0"/>
                <a:ea typeface="Sharp Sans Display No1 Book" charset="0"/>
                <a:cs typeface="Sharp Sans Display No1 Book" charset="0"/>
              </a:rPr>
              <a:t>– without any medical questions.</a:t>
            </a:r>
          </a:p>
        </p:txBody>
      </p:sp>
      <p:sp>
        <p:nvSpPr>
          <p:cNvPr id="10" name="Title 1"/>
          <p:cNvSpPr>
            <a:spLocks noGrp="1"/>
          </p:cNvSpPr>
          <p:nvPr>
            <p:ph type="title"/>
          </p:nvPr>
        </p:nvSpPr>
        <p:spPr>
          <a:xfrm>
            <a:off x="6088106" y="473120"/>
            <a:ext cx="4428281" cy="760344"/>
          </a:xfrm>
        </p:spPr>
        <p:txBody>
          <a:bodyPr/>
          <a:lstStyle/>
          <a:p>
            <a:r>
              <a:rPr lang="en-US" sz="2800" dirty="0"/>
              <a:t>Plus: EZ Value</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Increase your benefit over time.</a:t>
            </a:r>
          </a:p>
        </p:txBody>
      </p:sp>
      <p:sp>
        <p:nvSpPr>
          <p:cNvPr id="14" name="Rectangle 13"/>
          <p:cNvSpPr/>
          <p:nvPr/>
        </p:nvSpPr>
        <p:spPr>
          <a:xfrm>
            <a:off x="6352923" y="4776052"/>
            <a:ext cx="1769076" cy="745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247105" y="4515250"/>
            <a:ext cx="1769076" cy="1006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56224" y="4185139"/>
            <a:ext cx="1769076" cy="133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958512" y="3715275"/>
            <a:ext cx="4423611" cy="799976"/>
          </a:xfrm>
          <a:prstGeom prst="straightConnector1">
            <a:avLst/>
          </a:prstGeom>
          <a:ln w="76200">
            <a:gradFill flip="none" rotWithShape="1">
              <a:gsLst>
                <a:gs pos="0">
                  <a:schemeClr val="accent1">
                    <a:lumMod val="40000"/>
                    <a:lumOff val="60000"/>
                  </a:schemeClr>
                </a:gs>
                <a:gs pos="23000">
                  <a:schemeClr val="accent1">
                    <a:lumMod val="60000"/>
                    <a:lumOff val="40000"/>
                  </a:schemeClr>
                </a:gs>
                <a:gs pos="69000">
                  <a:schemeClr val="accent1">
                    <a:lumMod val="75000"/>
                  </a:schemeClr>
                </a:gs>
                <a:gs pos="97000">
                  <a:schemeClr val="accent1">
                    <a:lumMod val="70000"/>
                  </a:schemeClr>
                </a:gs>
              </a:gsLst>
              <a:lin ang="27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582474" y="4776052"/>
            <a:ext cx="1309975" cy="461665"/>
          </a:xfrm>
          <a:prstGeom prst="rect">
            <a:avLst/>
          </a:prstGeom>
          <a:noFill/>
        </p:spPr>
        <p:txBody>
          <a:bodyPr wrap="none" lIns="91440" tIns="45720" rIns="91440" bIns="45720">
            <a:spAutoFit/>
          </a:bodyPr>
          <a:lstStyle/>
          <a:p>
            <a:pPr algn="ctr"/>
            <a:r>
              <a:rPr lang="en-US" sz="2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$15,000</a:t>
            </a:r>
          </a:p>
        </p:txBody>
      </p:sp>
      <p:sp>
        <p:nvSpPr>
          <p:cNvPr id="20" name="Rectangle 19"/>
          <p:cNvSpPr/>
          <p:nvPr/>
        </p:nvSpPr>
        <p:spPr>
          <a:xfrm>
            <a:off x="8397233" y="4571796"/>
            <a:ext cx="1487908" cy="523220"/>
          </a:xfrm>
          <a:prstGeom prst="rect">
            <a:avLst/>
          </a:prstGeom>
          <a:noFill/>
        </p:spPr>
        <p:txBody>
          <a:bodyPr wrap="none" lIns="91440" tIns="45720" rIns="91440" bIns="45720">
            <a:spAutoFit/>
          </a:bodyPr>
          <a:lstStyle/>
          <a:p>
            <a:pPr algn="ctr"/>
            <a:r>
              <a:rPr lang="en-US" sz="28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$25,554</a:t>
            </a:r>
          </a:p>
        </p:txBody>
      </p:sp>
      <p:sp>
        <p:nvSpPr>
          <p:cNvPr id="21" name="Rectangle 20"/>
          <p:cNvSpPr/>
          <p:nvPr/>
        </p:nvSpPr>
        <p:spPr>
          <a:xfrm>
            <a:off x="10114801" y="4347495"/>
            <a:ext cx="1863011" cy="646331"/>
          </a:xfrm>
          <a:prstGeom prst="rect">
            <a:avLst/>
          </a:prstGeom>
          <a:noFill/>
        </p:spPr>
        <p:txBody>
          <a:bodyPr wrap="none" lIns="91440" tIns="45720" rIns="91440" bIns="45720">
            <a:spAutoFit/>
          </a:bodyPr>
          <a:lstStyle/>
          <a:p>
            <a:pPr algn="ctr"/>
            <a:r>
              <a:rPr lang="en-US" sz="3600" b="1" dirty="0">
                <a:ln w="10160">
                  <a:solidFill>
                    <a:schemeClr val="bg1"/>
                  </a:solidFill>
                  <a:prstDash val="solid"/>
                </a:ln>
                <a:solidFill>
                  <a:srgbClr val="FFFFFF"/>
                </a:solidFill>
                <a:effectLst>
                  <a:outerShdw blurRad="38100" dist="22860" dir="5400000" algn="tl" rotWithShape="0">
                    <a:srgbClr val="000000">
                      <a:alpha val="30000"/>
                    </a:srgbClr>
                  </a:outerShdw>
                </a:effectLst>
              </a:rPr>
              <a:t>$39,590</a:t>
            </a:r>
            <a:endParaRPr lang="en-US" sz="36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22" name="TextBox 21"/>
          <p:cNvSpPr txBox="1"/>
          <p:nvPr/>
        </p:nvSpPr>
        <p:spPr>
          <a:xfrm>
            <a:off x="6602010" y="5159965"/>
            <a:ext cx="1327736" cy="338554"/>
          </a:xfrm>
          <a:prstGeom prst="rect">
            <a:avLst/>
          </a:prstGeom>
          <a:noFill/>
        </p:spPr>
        <p:txBody>
          <a:bodyPr wrap="none" rtlCol="0">
            <a:spAutoFit/>
          </a:bodyPr>
          <a:lstStyle/>
          <a:p>
            <a:r>
              <a:rPr lang="en-US" sz="1600" b="1" dirty="0">
                <a:solidFill>
                  <a:schemeClr val="bg1"/>
                </a:solidFill>
              </a:rPr>
              <a:t>Initial benefit</a:t>
            </a:r>
          </a:p>
        </p:txBody>
      </p:sp>
      <p:sp>
        <p:nvSpPr>
          <p:cNvPr id="23" name="TextBox 22"/>
          <p:cNvSpPr txBox="1"/>
          <p:nvPr/>
        </p:nvSpPr>
        <p:spPr>
          <a:xfrm>
            <a:off x="8527147" y="5071681"/>
            <a:ext cx="1425390" cy="338554"/>
          </a:xfrm>
          <a:prstGeom prst="rect">
            <a:avLst/>
          </a:prstGeom>
          <a:noFill/>
        </p:spPr>
        <p:txBody>
          <a:bodyPr wrap="none" rtlCol="0">
            <a:spAutoFit/>
          </a:bodyPr>
          <a:lstStyle/>
          <a:p>
            <a:r>
              <a:rPr lang="en-US" sz="1600" b="1" dirty="0">
                <a:solidFill>
                  <a:schemeClr val="bg1"/>
                </a:solidFill>
              </a:rPr>
              <a:t>After 3 years</a:t>
            </a:r>
          </a:p>
        </p:txBody>
      </p:sp>
      <p:sp>
        <p:nvSpPr>
          <p:cNvPr id="24" name="TextBox 23"/>
          <p:cNvSpPr txBox="1"/>
          <p:nvPr/>
        </p:nvSpPr>
        <p:spPr>
          <a:xfrm>
            <a:off x="10406261" y="4920187"/>
            <a:ext cx="1425390" cy="338554"/>
          </a:xfrm>
          <a:prstGeom prst="rect">
            <a:avLst/>
          </a:prstGeom>
          <a:noFill/>
        </p:spPr>
        <p:txBody>
          <a:bodyPr wrap="none" rtlCol="0">
            <a:spAutoFit/>
          </a:bodyPr>
          <a:lstStyle/>
          <a:p>
            <a:r>
              <a:rPr lang="en-US" sz="1600" b="1" dirty="0">
                <a:solidFill>
                  <a:schemeClr val="bg1"/>
                </a:solidFill>
              </a:rPr>
              <a:t>After 5 years</a:t>
            </a:r>
          </a:p>
        </p:txBody>
      </p:sp>
      <p:sp>
        <p:nvSpPr>
          <p:cNvPr id="25" name="Content Placeholder 2"/>
          <p:cNvSpPr txBox="1">
            <a:spLocks/>
          </p:cNvSpPr>
          <p:nvPr/>
        </p:nvSpPr>
        <p:spPr>
          <a:xfrm>
            <a:off x="6169620" y="5593971"/>
            <a:ext cx="5717580" cy="42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i="1" dirty="0">
                <a:latin typeface="Sharp Sans Display No1 Book"/>
              </a:rPr>
              <a:t>Example is for age 40, employee only, non-tobacco coverage, including coverage for cancer, with no additional features. Actual values will vary by age, tobacco status and benefits selected by you or by your employer.</a:t>
            </a:r>
          </a:p>
        </p:txBody>
      </p:sp>
      <p:sp>
        <p:nvSpPr>
          <p:cNvPr id="26" name="TextBox 25"/>
          <p:cNvSpPr txBox="1"/>
          <p:nvPr/>
        </p:nvSpPr>
        <p:spPr>
          <a:xfrm rot="20987436">
            <a:off x="6992840" y="3639338"/>
            <a:ext cx="2922596" cy="523220"/>
          </a:xfrm>
          <a:prstGeom prst="rect">
            <a:avLst/>
          </a:prstGeom>
          <a:noFill/>
        </p:spPr>
        <p:txBody>
          <a:bodyPr wrap="none" rtlCol="0">
            <a:spAutoFit/>
          </a:bodyPr>
          <a:lstStyle/>
          <a:p>
            <a:pPr algn="ctr"/>
            <a:r>
              <a:rPr lang="en-US" sz="1400" b="1" dirty="0"/>
              <a:t>Example: $1 increase in weekly</a:t>
            </a:r>
          </a:p>
          <a:p>
            <a:pPr algn="ctr"/>
            <a:r>
              <a:rPr lang="en-US" sz="1400" b="1" dirty="0"/>
              <a:t>rate each year, for 5 years:</a:t>
            </a:r>
          </a:p>
        </p:txBody>
      </p:sp>
      <p:pic>
        <p:nvPicPr>
          <p:cNvPr id="27" name="Picture Placeholder 2">
            <a:extLst>
              <a:ext uri="{FF2B5EF4-FFF2-40B4-BE49-F238E27FC236}">
                <a16:creationId xmlns:a16="http://schemas.microsoft.com/office/drawing/2014/main" id="{C250EE4E-AB12-784F-A689-4903D164B85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50" b="99876" l="4586" r="95234"/>
                    </a14:imgEffect>
                  </a14:imgLayer>
                </a14:imgProps>
              </a:ext>
              <a:ext uri="{28A0092B-C50C-407E-A947-70E740481C1C}">
                <a14:useLocalDpi xmlns:a14="http://schemas.microsoft.com/office/drawing/2010/main" val="0"/>
              </a:ext>
            </a:extLst>
          </a:blip>
          <a:srcRect t="370" b="6896"/>
          <a:stretch/>
        </p:blipFill>
        <p:spPr>
          <a:xfrm>
            <a:off x="871111" y="0"/>
            <a:ext cx="4476802" cy="5880349"/>
          </a:xfrm>
          <a:prstGeom prst="rect">
            <a:avLst/>
          </a:prstGeom>
          <a:effectLst>
            <a:reflection stA="0" endPos="65000" dist="50800" dir="5400000" sy="-100000" algn="bl" rotWithShape="0"/>
          </a:effectLst>
        </p:spPr>
      </p:pic>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21</a:t>
            </a:fld>
            <a:r>
              <a:rPr lang="en-US"/>
              <a:t>]</a:t>
            </a:r>
            <a:endParaRPr lang="en-US" dirty="0"/>
          </a:p>
        </p:txBody>
      </p:sp>
    </p:spTree>
    <p:extLst>
      <p:ext uri="{BB962C8B-B14F-4D97-AF65-F5344CB8AC3E}">
        <p14:creationId xmlns:p14="http://schemas.microsoft.com/office/powerpoint/2010/main" val="368968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716373"/>
            <a:ext cx="5168473" cy="4482340"/>
          </a:xfrm>
        </p:spPr>
        <p:txBody>
          <a:bodyPr/>
          <a:lstStyle/>
          <a:p>
            <a:pPr marL="0" indent="0">
              <a:buNone/>
            </a:pPr>
            <a:r>
              <a:rPr lang="en-US" dirty="0">
                <a:latin typeface="Sharp Sans Display No1 Book" charset="0"/>
                <a:ea typeface="Sharp Sans Display No1 Book" charset="0"/>
                <a:cs typeface="Sharp Sans Display No1 Book" charset="0"/>
              </a:rPr>
              <a:t>Charlie isn’t the only one in his household who would benefit from financial protection.</a:t>
            </a:r>
          </a:p>
          <a:p>
            <a:pPr marL="0" indent="0">
              <a:buNone/>
            </a:pPr>
            <a:r>
              <a:rPr lang="en-US" dirty="0">
                <a:latin typeface="Sharp Sans Display No1 Book" charset="0"/>
                <a:ea typeface="Sharp Sans Display No1 Book" charset="0"/>
                <a:cs typeface="Sharp Sans Display No1 Book" charset="0"/>
              </a:rPr>
              <a:t>He can also apply for coverage for his </a:t>
            </a:r>
            <a:r>
              <a:rPr lang="en-US" b="1" dirty="0">
                <a:latin typeface="Sharp Sans Display No1 Book" charset="0"/>
                <a:ea typeface="Sharp Sans Display No1 Book" charset="0"/>
                <a:cs typeface="Sharp Sans Display No1 Book" charset="0"/>
              </a:rPr>
              <a:t>spouse</a:t>
            </a:r>
            <a:r>
              <a:rPr lang="en-US" dirty="0">
                <a:latin typeface="Sharp Sans Display No1 Book" charset="0"/>
                <a:ea typeface="Sharp Sans Display No1 Book" charset="0"/>
                <a:cs typeface="Sharp Sans Display No1 Book" charset="0"/>
              </a:rPr>
              <a:t>, </a:t>
            </a:r>
            <a:r>
              <a:rPr lang="en-US" b="1" dirty="0">
                <a:latin typeface="Sharp Sans Display No1 Book" charset="0"/>
                <a:ea typeface="Sharp Sans Display No1 Book" charset="0"/>
                <a:cs typeface="Sharp Sans Display No1 Book" charset="0"/>
              </a:rPr>
              <a:t>children</a:t>
            </a:r>
            <a:r>
              <a:rPr lang="en-US" dirty="0">
                <a:latin typeface="Sharp Sans Display No1 Book" charset="0"/>
                <a:ea typeface="Sharp Sans Display No1 Book" charset="0"/>
                <a:cs typeface="Sharp Sans Display No1 Book" charset="0"/>
              </a:rPr>
              <a:t> and </a:t>
            </a:r>
            <a:r>
              <a:rPr lang="en-US" b="1" dirty="0">
                <a:latin typeface="Sharp Sans Display No1 Book" charset="0"/>
                <a:ea typeface="Sharp Sans Display No1 Book" charset="0"/>
                <a:cs typeface="Sharp Sans Display No1 Book" charset="0"/>
              </a:rPr>
              <a:t>dependent grandchildren</a:t>
            </a:r>
            <a:r>
              <a:rPr lang="en-US" dirty="0">
                <a:latin typeface="Sharp Sans Display No1 Book" charset="0"/>
                <a:ea typeface="Sharp Sans Display No1 Book" charset="0"/>
                <a:cs typeface="Sharp Sans Display No1 Book" charset="0"/>
              </a:rPr>
              <a:t>.</a:t>
            </a:r>
          </a:p>
        </p:txBody>
      </p:sp>
      <p:sp>
        <p:nvSpPr>
          <p:cNvPr id="10" name="Title 1"/>
          <p:cNvSpPr>
            <a:spLocks noGrp="1"/>
          </p:cNvSpPr>
          <p:nvPr>
            <p:ph type="title"/>
          </p:nvPr>
        </p:nvSpPr>
        <p:spPr>
          <a:xfrm>
            <a:off x="6088106" y="473120"/>
            <a:ext cx="4428281" cy="760344"/>
          </a:xfrm>
        </p:spPr>
        <p:txBody>
          <a:bodyPr/>
          <a:lstStyle/>
          <a:p>
            <a:r>
              <a:rPr lang="en-US" sz="2800" dirty="0"/>
              <a:t>Family Coverage</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Apply for family members, too!</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 y="-4756"/>
            <a:ext cx="5297250" cy="620638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77" t="1145" r="1261" b="1135"/>
          <a:stretch/>
        </p:blipFill>
        <p:spPr>
          <a:xfrm>
            <a:off x="797676" y="503538"/>
            <a:ext cx="2205484" cy="1533080"/>
          </a:xfrm>
          <a:prstGeom prst="rect">
            <a:avLst/>
          </a:prstGeom>
        </p:spPr>
      </p:pic>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22</a:t>
            </a:fld>
            <a:r>
              <a:rPr lang="en-US"/>
              <a:t>]</a:t>
            </a:r>
            <a:endParaRPr lang="en-US" dirty="0"/>
          </a:p>
        </p:txBody>
      </p:sp>
    </p:spTree>
    <p:extLst>
      <p:ext uri="{BB962C8B-B14F-4D97-AF65-F5344CB8AC3E}">
        <p14:creationId xmlns:p14="http://schemas.microsoft.com/office/powerpoint/2010/main" val="396609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716373"/>
            <a:ext cx="5321113" cy="4482340"/>
          </a:xfrm>
        </p:spPr>
        <p:txBody>
          <a:bodyPr/>
          <a:lstStyle/>
          <a:p>
            <a:pPr marL="0" indent="0">
              <a:buNone/>
            </a:pPr>
            <a:r>
              <a:rPr lang="en-US" dirty="0">
                <a:latin typeface="Sharp Sans Display No1 Book" charset="0"/>
                <a:ea typeface="Sharp Sans Display No1 Book" charset="0"/>
                <a:cs typeface="Sharp Sans Display No1 Book" charset="0"/>
              </a:rPr>
              <a:t>As a Trustmark Critical </a:t>
            </a:r>
            <a:r>
              <a:rPr lang="en-US" dirty="0" err="1">
                <a:latin typeface="Sharp Sans Display No1 Book" charset="0"/>
                <a:ea typeface="Sharp Sans Display No1 Book" charset="0"/>
                <a:cs typeface="Sharp Sans Display No1 Book" charset="0"/>
              </a:rPr>
              <a:t>HealthEvents</a:t>
            </a:r>
            <a:r>
              <a:rPr lang="en-US" baseline="30000" dirty="0" err="1">
                <a:latin typeface="Sharp Sans Display No1 Book" charset="0"/>
                <a:ea typeface="Sharp Sans Display No1 Book" charset="0"/>
                <a:cs typeface="Sharp Sans Display No1 Book" charset="0"/>
              </a:rPr>
              <a:t>SM</a:t>
            </a:r>
            <a:r>
              <a:rPr lang="en-US" dirty="0">
                <a:latin typeface="Sharp Sans Display No1 Book" charset="0"/>
                <a:ea typeface="Sharp Sans Display No1 Book" charset="0"/>
                <a:cs typeface="Sharp Sans Display No1 Book" charset="0"/>
              </a:rPr>
              <a:t> policyholder, you enjoy several additional advantages:</a:t>
            </a:r>
          </a:p>
          <a:p>
            <a:pPr marL="0" indent="0">
              <a:buNone/>
            </a:pPr>
            <a:r>
              <a:rPr lang="en-US" dirty="0">
                <a:latin typeface="Sharp Sans Display No1 Book" charset="0"/>
                <a:ea typeface="Sharp Sans Display No1 Book" charset="0"/>
                <a:cs typeface="Sharp Sans Display No1 Book" charset="0"/>
              </a:rPr>
              <a:t>●  Your rate will </a:t>
            </a:r>
            <a:r>
              <a:rPr lang="en-US" b="1" dirty="0">
                <a:latin typeface="Sharp Sans Display No1 Book" charset="0"/>
                <a:ea typeface="Sharp Sans Display No1 Book" charset="0"/>
                <a:cs typeface="Sharp Sans Display No1 Book" charset="0"/>
              </a:rPr>
              <a:t>never increase </a:t>
            </a:r>
            <a:r>
              <a:rPr lang="en-US" dirty="0">
                <a:latin typeface="Sharp Sans Display No1 Book" charset="0"/>
                <a:ea typeface="Sharp Sans Display No1 Book" charset="0"/>
                <a:cs typeface="Sharp Sans Display No1 Book" charset="0"/>
              </a:rPr>
              <a:t>(and coverage will never decrease) </a:t>
            </a:r>
            <a:r>
              <a:rPr lang="en-US" b="1" dirty="0">
                <a:latin typeface="Sharp Sans Display No1 Book" charset="0"/>
                <a:ea typeface="Sharp Sans Display No1 Book" charset="0"/>
                <a:cs typeface="Sharp Sans Display No1 Book" charset="0"/>
              </a:rPr>
              <a:t>due to age</a:t>
            </a:r>
            <a:r>
              <a:rPr lang="en-US" dirty="0">
                <a:latin typeface="Sharp Sans Display No1 Book" charset="0"/>
                <a:ea typeface="Sharp Sans Display No1 Book" charset="0"/>
                <a:cs typeface="Sharp Sans Display No1 Book" charset="0"/>
              </a:rPr>
              <a:t>.</a:t>
            </a:r>
          </a:p>
          <a:p>
            <a:pPr marL="0" indent="0">
              <a:buNone/>
            </a:pPr>
            <a:r>
              <a:rPr lang="en-US" dirty="0">
                <a:latin typeface="Sharp Sans Display No1 Book" charset="0"/>
                <a:ea typeface="Sharp Sans Display No1 Book" charset="0"/>
                <a:cs typeface="Sharp Sans Display No1 Book" charset="0"/>
              </a:rPr>
              <a:t>●  Your payments are </a:t>
            </a:r>
            <a:r>
              <a:rPr lang="en-US" b="1" dirty="0">
                <a:latin typeface="Sharp Sans Display No1 Book" charset="0"/>
                <a:ea typeface="Sharp Sans Display No1 Book" charset="0"/>
                <a:cs typeface="Sharp Sans Display No1 Book" charset="0"/>
              </a:rPr>
              <a:t>deducted out of your paycheck</a:t>
            </a:r>
            <a:r>
              <a:rPr lang="en-US" dirty="0">
                <a:latin typeface="Sharp Sans Display No1 Book" charset="0"/>
                <a:ea typeface="Sharp Sans Display No1 Book" charset="0"/>
                <a:cs typeface="Sharp Sans Display No1 Book" charset="0"/>
              </a:rPr>
              <a:t> – no bills to remember or deal with.</a:t>
            </a:r>
          </a:p>
          <a:p>
            <a:pPr marL="0" indent="0">
              <a:buNone/>
            </a:pPr>
            <a:r>
              <a:rPr lang="en-US" dirty="0">
                <a:latin typeface="Sharp Sans Display No1 Book" charset="0"/>
                <a:ea typeface="Sharp Sans Display No1 Book" charset="0"/>
                <a:cs typeface="Sharp Sans Display No1 Book" charset="0"/>
              </a:rPr>
              <a:t>●  You can </a:t>
            </a:r>
            <a:r>
              <a:rPr lang="en-US" b="1" dirty="0">
                <a:latin typeface="Sharp Sans Display No1 Book" charset="0"/>
                <a:ea typeface="Sharp Sans Display No1 Book" charset="0"/>
                <a:cs typeface="Sharp Sans Display No1 Book" charset="0"/>
              </a:rPr>
              <a:t>keep your coverage at the same price and benefits</a:t>
            </a:r>
            <a:r>
              <a:rPr lang="en-US" dirty="0">
                <a:latin typeface="Sharp Sans Display No1 Book" charset="0"/>
                <a:ea typeface="Sharp Sans Display No1 Book" charset="0"/>
                <a:cs typeface="Sharp Sans Display No1 Book" charset="0"/>
              </a:rPr>
              <a:t>, even if you change jobs or retire – you can pay by direct bill, automatic deduction or with a credit card.</a:t>
            </a:r>
          </a:p>
        </p:txBody>
      </p:sp>
      <p:sp>
        <p:nvSpPr>
          <p:cNvPr id="10" name="Title 1"/>
          <p:cNvSpPr>
            <a:spLocks noGrp="1"/>
          </p:cNvSpPr>
          <p:nvPr>
            <p:ph type="title"/>
          </p:nvPr>
        </p:nvSpPr>
        <p:spPr>
          <a:xfrm>
            <a:off x="6088106" y="473120"/>
            <a:ext cx="4428281" cy="760344"/>
          </a:xfrm>
        </p:spPr>
        <p:txBody>
          <a:bodyPr/>
          <a:lstStyle/>
          <a:p>
            <a:r>
              <a:rPr lang="en-US" sz="2800" dirty="0"/>
              <a:t>Trustmark Advantage</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latin typeface="Calibri" panose="020F0502020204030204"/>
              </a:rPr>
              <a:t>Benefits are simple – and you own them. </a:t>
            </a:r>
          </a:p>
        </p:txBody>
      </p:sp>
      <p:pic>
        <p:nvPicPr>
          <p:cNvPr id="12" name="Picture 11">
            <a:extLst>
              <a:ext uri="{FF2B5EF4-FFF2-40B4-BE49-F238E27FC236}">
                <a16:creationId xmlns:a16="http://schemas.microsoft.com/office/drawing/2014/main" id="{6201B614-C052-FE44-ADDE-3836E020A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88" y="166787"/>
            <a:ext cx="4828395" cy="5769603"/>
          </a:xfrm>
          <a:prstGeom prst="rect">
            <a:avLst/>
          </a:prstGeom>
        </p:spPr>
      </p:pic>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23</a:t>
            </a:fld>
            <a:r>
              <a:rPr lang="en-US"/>
              <a:t>]</a:t>
            </a:r>
            <a:endParaRPr lang="en-US" dirty="0"/>
          </a:p>
        </p:txBody>
      </p:sp>
    </p:spTree>
    <p:extLst>
      <p:ext uri="{BB962C8B-B14F-4D97-AF65-F5344CB8AC3E}">
        <p14:creationId xmlns:p14="http://schemas.microsoft.com/office/powerpoint/2010/main" val="1841003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24</a:t>
            </a:fld>
            <a:r>
              <a:rPr lang="en-US"/>
              <a:t>]</a:t>
            </a:r>
            <a:endParaRPr lang="en-US" dirty="0"/>
          </a:p>
        </p:txBody>
      </p:sp>
      <p:sp>
        <p:nvSpPr>
          <p:cNvPr id="13" name="Title 1"/>
          <p:cNvSpPr>
            <a:spLocks noGrp="1"/>
          </p:cNvSpPr>
          <p:nvPr>
            <p:ph type="title"/>
          </p:nvPr>
        </p:nvSpPr>
        <p:spPr>
          <a:xfrm>
            <a:off x="824247" y="270948"/>
            <a:ext cx="7660327" cy="488907"/>
          </a:xfrm>
        </p:spPr>
        <p:txBody>
          <a:bodyPr>
            <a:noAutofit/>
          </a:bodyPr>
          <a:lstStyle/>
          <a:p>
            <a:r>
              <a:rPr lang="en-US" sz="2800" b="1" dirty="0"/>
              <a:t>Limitations and Exclusions: AZ Residents</a:t>
            </a:r>
          </a:p>
        </p:txBody>
      </p:sp>
      <p:sp>
        <p:nvSpPr>
          <p:cNvPr id="14" name="TextBox 13"/>
          <p:cNvSpPr txBox="1"/>
          <p:nvPr/>
        </p:nvSpPr>
        <p:spPr>
          <a:xfrm>
            <a:off x="824248" y="940648"/>
            <a:ext cx="6233375" cy="4524315"/>
          </a:xfrm>
          <a:prstGeom prst="rect">
            <a:avLst/>
          </a:prstGeom>
          <a:noFill/>
        </p:spPr>
        <p:txBody>
          <a:bodyPr wrap="square" rtlCol="0">
            <a:spAutoFit/>
          </a:bodyPr>
          <a:lstStyle/>
          <a:p>
            <a:r>
              <a:rPr lang="en-US" sz="1600" b="1" dirty="0"/>
              <a:t>No benefits will be paid for any of the following:</a:t>
            </a:r>
          </a:p>
          <a:p>
            <a:endParaRPr lang="en-US" sz="1600" dirty="0"/>
          </a:p>
          <a:p>
            <a:r>
              <a:rPr lang="en-US" sz="1600" dirty="0"/>
              <a:t>• A diagnosis made prior to the Effective Date or during the Waiting Period as applicable to the Covered Person</a:t>
            </a:r>
          </a:p>
          <a:p>
            <a:r>
              <a:rPr lang="en-US" sz="1600" dirty="0"/>
              <a:t>• Non-invasive squamous cell and basal cell skin cancers*</a:t>
            </a:r>
          </a:p>
          <a:p>
            <a:r>
              <a:rPr lang="en-US" sz="1600" dirty="0"/>
              <a:t>• Premalignant conditions and polyps*</a:t>
            </a:r>
          </a:p>
          <a:p>
            <a:r>
              <a:rPr lang="en-US" sz="1600" dirty="0"/>
              <a:t>• Attacks of </a:t>
            </a:r>
            <a:r>
              <a:rPr lang="en-US" sz="1600" dirty="0" err="1"/>
              <a:t>Vertebrobasilar</a:t>
            </a:r>
            <a:r>
              <a:rPr lang="en-US" sz="1600" dirty="0"/>
              <a:t> Ischemia</a:t>
            </a:r>
          </a:p>
          <a:p>
            <a:r>
              <a:rPr lang="en-US" sz="1600" dirty="0"/>
              <a:t>• Any condition not listed explicitly in the Schedule of Benefits</a:t>
            </a:r>
          </a:p>
          <a:p>
            <a:r>
              <a:rPr lang="en-US" sz="1600" dirty="0"/>
              <a:t>• Any Illness resulting from the Covered Person’s: </a:t>
            </a:r>
          </a:p>
          <a:p>
            <a:r>
              <a:rPr lang="en-US" sz="1600" dirty="0"/>
              <a:t>	• Use of alcohol, drugs, narcotics, or 	hallucinogens 	not prescribed by a Physician, or  not used in the 	manner prescribed by the Physician</a:t>
            </a:r>
          </a:p>
          <a:p>
            <a:r>
              <a:rPr lang="en-US" sz="1600" dirty="0"/>
              <a:t>	• Commission of or attempt to commit a 	felony</a:t>
            </a:r>
          </a:p>
          <a:p>
            <a:r>
              <a:rPr lang="en-US" sz="1600" dirty="0"/>
              <a:t>	• Engagement in an illegal occupation</a:t>
            </a:r>
          </a:p>
          <a:p>
            <a:r>
              <a:rPr lang="en-US" sz="1600" dirty="0"/>
              <a:t>	• Involvement in a war or act of war, 	declared or undeclared</a:t>
            </a:r>
          </a:p>
          <a:p>
            <a:r>
              <a:rPr lang="en-US" sz="1600" dirty="0"/>
              <a:t>	• Participation in a riot</a:t>
            </a:r>
          </a:p>
        </p:txBody>
      </p:sp>
      <p:sp>
        <p:nvSpPr>
          <p:cNvPr id="16" name="TextBox 15"/>
          <p:cNvSpPr txBox="1"/>
          <p:nvPr/>
        </p:nvSpPr>
        <p:spPr>
          <a:xfrm>
            <a:off x="7566606" y="1183200"/>
            <a:ext cx="3535788" cy="2062103"/>
          </a:xfrm>
          <a:prstGeom prst="rect">
            <a:avLst/>
          </a:prstGeom>
          <a:noFill/>
        </p:spPr>
        <p:txBody>
          <a:bodyPr wrap="square" rtlCol="0">
            <a:spAutoFit/>
          </a:bodyPr>
          <a:lstStyle/>
          <a:p>
            <a:r>
              <a:rPr lang="en-US" sz="1600" b="1" dirty="0"/>
              <a:t>[Pre-Existing Condition Limitation</a:t>
            </a:r>
          </a:p>
          <a:p>
            <a:endParaRPr lang="en-US" sz="1600" dirty="0"/>
          </a:p>
          <a:p>
            <a:r>
              <a:rPr lang="en-US" sz="1600" dirty="0"/>
              <a:t>No benefit will be paid for any condition caused by or resulting from a Pre-existing Condition which begins in the first 12 months after the Covered Person’s coverage Effective Date.]</a:t>
            </a:r>
          </a:p>
        </p:txBody>
      </p:sp>
      <p:sp>
        <p:nvSpPr>
          <p:cNvPr id="17" name="TextBox 16"/>
          <p:cNvSpPr txBox="1"/>
          <p:nvPr/>
        </p:nvSpPr>
        <p:spPr>
          <a:xfrm>
            <a:off x="7566606" y="4612889"/>
            <a:ext cx="3535788" cy="1169551"/>
          </a:xfrm>
          <a:prstGeom prst="rect">
            <a:avLst/>
          </a:prstGeom>
          <a:noFill/>
        </p:spPr>
        <p:txBody>
          <a:bodyPr wrap="square" rtlCol="0">
            <a:spAutoFit/>
          </a:bodyPr>
          <a:lstStyle/>
          <a:p>
            <a:r>
              <a:rPr lang="en-US" sz="1400" i="1" dirty="0"/>
              <a:t>*Cancer and cancer-related conditions are not covered conditions with all Critical </a:t>
            </a:r>
            <a:r>
              <a:rPr lang="en-US" sz="1400" i="1" dirty="0" err="1"/>
              <a:t>HealthEvents</a:t>
            </a:r>
            <a:r>
              <a:rPr lang="en-US" sz="1400" i="1" baseline="30000" dirty="0" err="1"/>
              <a:t>SM</a:t>
            </a:r>
            <a:r>
              <a:rPr lang="en-US" sz="1400" i="1" dirty="0"/>
              <a:t> plans. See your policy/certificate for complete details.</a:t>
            </a:r>
          </a:p>
        </p:txBody>
      </p:sp>
    </p:spTree>
    <p:extLst>
      <p:ext uri="{BB962C8B-B14F-4D97-AF65-F5344CB8AC3E}">
        <p14:creationId xmlns:p14="http://schemas.microsoft.com/office/powerpoint/2010/main" val="691569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784860" y="3886251"/>
            <a:ext cx="11230098" cy="4883228"/>
          </a:xfrm>
        </p:spPr>
        <p:txBody>
          <a:bodyPr>
            <a:normAutofit/>
          </a:bodyPr>
          <a:lstStyle/>
          <a:p>
            <a:pPr marL="0" indent="0" algn="ctr">
              <a:buNone/>
            </a:pPr>
            <a:r>
              <a:rPr lang="en-US" sz="1300" i="1" dirty="0"/>
              <a:t>Trustmark Critical </a:t>
            </a:r>
            <a:r>
              <a:rPr lang="en-US" sz="1300" i="1" dirty="0" err="1"/>
              <a:t>HealthEvents</a:t>
            </a:r>
            <a:r>
              <a:rPr lang="en-US" sz="1300" i="1" baseline="30000" dirty="0" err="1"/>
              <a:t>SM</a:t>
            </a:r>
            <a:r>
              <a:rPr lang="en-US" sz="1300" i="1" dirty="0"/>
              <a:t> insurance is underwritten by Trustmark Insurance Company, Lake Forest, Illinois.</a:t>
            </a:r>
          </a:p>
          <a:p>
            <a:pPr marL="0" indent="0" algn="ctr">
              <a:buNone/>
            </a:pPr>
            <a:r>
              <a:rPr lang="en-US" sz="1300" i="1" dirty="0"/>
              <a:t>This is a brief description of benefits under CII 214 and applicable riders SIR 214, ASR 214, HLR 214, CGR 214, WPD 214, WPC 214, MAR 214, and EZV 214. This critical illness/specified disease insurance policy/group certificate provides supplemental health insurance coverage, which pays a limited, lump-sum benefit for specified diseases only. It is not a substitute for medical expense insurance, major medical expense insurance or a health benefit plan alternative. It does not provide comprehensive medical coverage. It is not intended to pay all medical costs associated with the specified diseases and is not designed to provide coverage for other medical conditions or illnesses. It is also not a Medicare Supplement policy, nor is it a policy of worker’s compensation. Please refer to your policy/group certificate and outline of coverage, if applicable, for complete information. Limitations on pre-existing conditions may apply.  Benefits, definitions, exclusions, form numbers and limitations may vary by state. For costs and coverage detail, including exclusions, limitations and terms, see your agent or write the company. Underwriting conditions may vary, and determine eligibility for the offer of insurance. For exclusions and limitations that may apply, visit www.trustmarksolutions.com/disclosures/CHE/ (A112-2216-CHE).</a:t>
            </a:r>
          </a:p>
        </p:txBody>
      </p:sp>
      <p:sp>
        <p:nvSpPr>
          <p:cNvPr id="13" name="Title 1"/>
          <p:cNvSpPr txBox="1">
            <a:spLocks/>
          </p:cNvSpPr>
          <p:nvPr/>
        </p:nvSpPr>
        <p:spPr>
          <a:xfrm>
            <a:off x="1180209" y="332504"/>
            <a:ext cx="5219700" cy="3318938"/>
          </a:xfrm>
          <a:prstGeom prst="rect">
            <a:avLst/>
          </a:prstGeom>
          <a:effectLst>
            <a:outerShdw blurRad="50800" dist="38100" dir="8100000" algn="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rgbClr val="002060"/>
                </a:solidFill>
              </a:rPr>
              <a:t>Any</a:t>
            </a:r>
          </a:p>
          <a:p>
            <a:pPr algn="ctr"/>
            <a:r>
              <a:rPr lang="en-US" sz="7200" b="1" dirty="0">
                <a:solidFill>
                  <a:srgbClr val="002060"/>
                </a:solidFill>
              </a:rPr>
              <a:t>questions?</a:t>
            </a:r>
          </a:p>
        </p:txBody>
      </p:sp>
      <p:pic>
        <p:nvPicPr>
          <p:cNvPr id="14" name="Picture Placeholder 2">
            <a:extLst>
              <a:ext uri="{FF2B5EF4-FFF2-40B4-BE49-F238E27FC236}">
                <a16:creationId xmlns:a16="http://schemas.microsoft.com/office/drawing/2014/main" id="{19AE61D9-E2BA-704C-9F87-DD53DF55D25E}"/>
              </a:ext>
            </a:extLst>
          </p:cNvPr>
          <p:cNvPicPr>
            <a:picLocks noGrp="1" noChangeAspect="1"/>
          </p:cNvPicPr>
          <p:nvPr>
            <p:ph type="pic" sz="quarter" idx="14"/>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72" r="-872"/>
          <a:stretch/>
        </p:blipFill>
        <p:spPr>
          <a:xfrm>
            <a:off x="6887392" y="66421"/>
            <a:ext cx="3866548" cy="3713267"/>
          </a:xfrm>
        </p:spPr>
      </p:pic>
      <p:sp>
        <p:nvSpPr>
          <p:cNvPr id="6" name="Content Placeholder 2"/>
          <p:cNvSpPr txBox="1">
            <a:spLocks/>
          </p:cNvSpPr>
          <p:nvPr/>
        </p:nvSpPr>
        <p:spPr>
          <a:xfrm>
            <a:off x="10950398" y="5989014"/>
            <a:ext cx="1241602" cy="31009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A112-2327</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25</a:t>
            </a:fld>
            <a:r>
              <a:rPr lang="en-US"/>
              <a:t>]</a:t>
            </a:r>
            <a:endParaRPr lang="en-US" dirty="0"/>
          </a:p>
        </p:txBody>
      </p:sp>
    </p:spTree>
    <p:extLst>
      <p:ext uri="{BB962C8B-B14F-4D97-AF65-F5344CB8AC3E}">
        <p14:creationId xmlns:p14="http://schemas.microsoft.com/office/powerpoint/2010/main" val="294565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088106" y="473120"/>
            <a:ext cx="4428281" cy="760344"/>
          </a:xfrm>
        </p:spPr>
        <p:txBody>
          <a:bodyPr/>
          <a:lstStyle/>
          <a:p>
            <a:r>
              <a:rPr lang="en-US" sz="2800" dirty="0"/>
              <a:t>Why Critical </a:t>
            </a:r>
            <a:r>
              <a:rPr lang="en-US" sz="2800" dirty="0" err="1"/>
              <a:t>HealthEvents</a:t>
            </a:r>
            <a:r>
              <a:rPr lang="en-US" sz="2800" dirty="0"/>
              <a:t>?</a:t>
            </a:r>
          </a:p>
        </p:txBody>
      </p:sp>
      <p:sp>
        <p:nvSpPr>
          <p:cNvPr id="19" name="Content Placeholder 2"/>
          <p:cNvSpPr>
            <a:spLocks noGrp="1"/>
          </p:cNvSpPr>
          <p:nvPr>
            <p:ph idx="1"/>
          </p:nvPr>
        </p:nvSpPr>
        <p:spPr>
          <a:xfrm>
            <a:off x="6088105" y="1716373"/>
            <a:ext cx="5168473" cy="4482340"/>
          </a:xfrm>
        </p:spPr>
        <p:txBody>
          <a:bodyPr/>
          <a:lstStyle/>
          <a:p>
            <a:pPr marL="0" indent="0">
              <a:buNone/>
            </a:pPr>
            <a:r>
              <a:rPr lang="en-US" dirty="0">
                <a:latin typeface="Sharp Sans Display No1 Book" charset="0"/>
                <a:ea typeface="Sharp Sans Display No1 Book" charset="0"/>
                <a:cs typeface="Sharp Sans Display No1 Book" charset="0"/>
              </a:rPr>
              <a:t>Charlie has health insurance. But if he were to face a health crisis – like </a:t>
            </a:r>
            <a:r>
              <a:rPr lang="en-US" b="1" dirty="0">
                <a:latin typeface="Sharp Sans Display No1 Book" charset="0"/>
                <a:ea typeface="Sharp Sans Display No1 Book" charset="0"/>
                <a:cs typeface="Sharp Sans Display No1 Book" charset="0"/>
              </a:rPr>
              <a:t>cancer</a:t>
            </a:r>
            <a:r>
              <a:rPr lang="en-US" dirty="0">
                <a:latin typeface="Sharp Sans Display No1 Book" charset="0"/>
                <a:ea typeface="Sharp Sans Display No1 Book" charset="0"/>
                <a:cs typeface="Sharp Sans Display No1 Book" charset="0"/>
              </a:rPr>
              <a:t>, a </a:t>
            </a:r>
            <a:r>
              <a:rPr lang="en-US" b="1" dirty="0">
                <a:latin typeface="Sharp Sans Display No1 Book" charset="0"/>
                <a:ea typeface="Sharp Sans Display No1 Book" charset="0"/>
                <a:cs typeface="Sharp Sans Display No1 Book" charset="0"/>
              </a:rPr>
              <a:t>heart attack</a:t>
            </a:r>
            <a:r>
              <a:rPr lang="en-US" dirty="0">
                <a:latin typeface="Sharp Sans Display No1 Book" charset="0"/>
                <a:ea typeface="Sharp Sans Display No1 Book" charset="0"/>
                <a:cs typeface="Sharp Sans Display No1 Book" charset="0"/>
              </a:rPr>
              <a:t> or a </a:t>
            </a:r>
            <a:r>
              <a:rPr lang="en-US" b="1" dirty="0">
                <a:latin typeface="Sharp Sans Display No1 Book" charset="0"/>
                <a:ea typeface="Sharp Sans Display No1 Book" charset="0"/>
                <a:cs typeface="Sharp Sans Display No1 Book" charset="0"/>
              </a:rPr>
              <a:t>stroke</a:t>
            </a:r>
            <a:r>
              <a:rPr lang="en-US" dirty="0">
                <a:latin typeface="Sharp Sans Display No1 Book" charset="0"/>
                <a:ea typeface="Sharp Sans Display No1 Book" charset="0"/>
                <a:cs typeface="Sharp Sans Display No1 Book" charset="0"/>
              </a:rPr>
              <a:t> – that alone probably won’t cover all his costs.</a:t>
            </a:r>
          </a:p>
          <a:p>
            <a:pPr marL="0" indent="0">
              <a:buNone/>
            </a:pPr>
            <a:r>
              <a:rPr lang="en-US" dirty="0">
                <a:latin typeface="Sharp Sans Display No1 Book" charset="0"/>
                <a:ea typeface="Sharp Sans Display No1 Book" charset="0"/>
                <a:cs typeface="Sharp Sans Display No1 Book" charset="0"/>
              </a:rPr>
              <a:t>He might have co-pays. Extra bills. He might need home help, or seek additional treatment. Getting sick like that can get </a:t>
            </a:r>
            <a:r>
              <a:rPr lang="en-US" b="1" dirty="0">
                <a:latin typeface="Sharp Sans Display No1 Book" charset="0"/>
                <a:ea typeface="Sharp Sans Display No1 Book" charset="0"/>
                <a:cs typeface="Sharp Sans Display No1 Book" charset="0"/>
              </a:rPr>
              <a:t>expensive</a:t>
            </a:r>
            <a:r>
              <a:rPr lang="en-US" dirty="0">
                <a:latin typeface="Sharp Sans Display No1 Book" charset="0"/>
                <a:ea typeface="Sharp Sans Display No1 Book" charset="0"/>
                <a:cs typeface="Sharp Sans Display No1 Book" charset="0"/>
              </a:rPr>
              <a:t>, fast.</a:t>
            </a:r>
          </a:p>
          <a:p>
            <a:pPr marL="0" indent="0">
              <a:buNone/>
            </a:pPr>
            <a:r>
              <a:rPr lang="en-US" dirty="0">
                <a:latin typeface="Sharp Sans Display No1 Book" charset="0"/>
                <a:ea typeface="Sharp Sans Display No1 Book" charset="0"/>
                <a:cs typeface="Sharp Sans Display No1 Book" charset="0"/>
              </a:rPr>
              <a:t>But Charlie doesn’t need to worry – he’s also got </a:t>
            </a:r>
            <a:r>
              <a:rPr lang="en-US" b="1" dirty="0">
                <a:latin typeface="Sharp Sans Display No1 Book" charset="0"/>
                <a:ea typeface="Sharp Sans Display No1 Book" charset="0"/>
                <a:cs typeface="Sharp Sans Display No1 Book" charset="0"/>
              </a:rPr>
              <a:t>Critical </a:t>
            </a:r>
            <a:r>
              <a:rPr lang="en-US" b="1" dirty="0" err="1">
                <a:latin typeface="Sharp Sans Display No1 Book" charset="0"/>
                <a:ea typeface="Sharp Sans Display No1 Book" charset="0"/>
                <a:cs typeface="Sharp Sans Display No1 Book" charset="0"/>
              </a:rPr>
              <a:t>HealthEvents</a:t>
            </a:r>
            <a:r>
              <a:rPr lang="en-US" b="1" dirty="0">
                <a:latin typeface="Sharp Sans Display No1 Book" charset="0"/>
                <a:ea typeface="Sharp Sans Display No1 Book" charset="0"/>
                <a:cs typeface="Sharp Sans Display No1 Book" charset="0"/>
              </a:rPr>
              <a:t> insurance</a:t>
            </a:r>
            <a:r>
              <a:rPr lang="en-US" dirty="0">
                <a:latin typeface="Sharp Sans Display No1 Book" charset="0"/>
                <a:ea typeface="Sharp Sans Display No1 Book" charset="0"/>
                <a:cs typeface="Sharp Sans Display No1 Book" charset="0"/>
              </a:rPr>
              <a:t> from Trustmark.</a:t>
            </a:r>
          </a:p>
        </p:txBody>
      </p:sp>
      <p:sp>
        <p:nvSpPr>
          <p:cNvPr id="20"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Major illnesses come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with hidden costs.</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9" name="Picture Placeholder 16">
            <a:extLst>
              <a:ext uri="{FF2B5EF4-FFF2-40B4-BE49-F238E27FC236}">
                <a16:creationId xmlns:a16="http://schemas.microsoft.com/office/drawing/2014/main" id="{C8949ACA-11EB-F941-AD80-3D1F05A5F1A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8138" r="8138"/>
          <a:stretch>
            <a:fillRect/>
          </a:stretch>
        </p:blipFill>
        <p:spPr>
          <a:xfrm>
            <a:off x="727719" y="212952"/>
            <a:ext cx="5101581" cy="5959248"/>
          </a:xfrm>
        </p:spPr>
      </p:pic>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3</a:t>
            </a:fld>
            <a:r>
              <a:rPr lang="en-US"/>
              <a:t>]</a:t>
            </a:r>
            <a:endParaRPr lang="en-US" dirty="0"/>
          </a:p>
        </p:txBody>
      </p:sp>
    </p:spTree>
    <p:extLst>
      <p:ext uri="{BB962C8B-B14F-4D97-AF65-F5344CB8AC3E}">
        <p14:creationId xmlns:p14="http://schemas.microsoft.com/office/powerpoint/2010/main" val="111143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88105" y="1716373"/>
            <a:ext cx="5168473" cy="4482340"/>
          </a:xfrm>
        </p:spPr>
        <p:txBody>
          <a:bodyPr/>
          <a:lstStyle/>
          <a:p>
            <a:pPr marL="0" indent="0">
              <a:buNone/>
            </a:pPr>
            <a:r>
              <a:rPr lang="en-US" dirty="0">
                <a:latin typeface="Sharp Sans Display No1 Book" charset="0"/>
                <a:ea typeface="Sharp Sans Display No1 Book" charset="0"/>
                <a:cs typeface="Sharp Sans Display No1 Book" charset="0"/>
              </a:rPr>
              <a:t>Charlie has health insurance. But if he were to face a health crisis – like a </a:t>
            </a:r>
            <a:r>
              <a:rPr lang="en-US" b="1" dirty="0">
                <a:latin typeface="Sharp Sans Display No1 Book" charset="0"/>
                <a:ea typeface="Sharp Sans Display No1 Book" charset="0"/>
                <a:cs typeface="Sharp Sans Display No1 Book" charset="0"/>
              </a:rPr>
              <a:t>heart attack</a:t>
            </a:r>
            <a:r>
              <a:rPr lang="en-US" dirty="0">
                <a:latin typeface="Sharp Sans Display No1 Book" charset="0"/>
                <a:ea typeface="Sharp Sans Display No1 Book" charset="0"/>
                <a:cs typeface="Sharp Sans Display No1 Book" charset="0"/>
              </a:rPr>
              <a:t> or a </a:t>
            </a:r>
            <a:r>
              <a:rPr lang="en-US" b="1" dirty="0">
                <a:latin typeface="Sharp Sans Display No1 Book" charset="0"/>
                <a:ea typeface="Sharp Sans Display No1 Book" charset="0"/>
                <a:cs typeface="Sharp Sans Display No1 Book" charset="0"/>
              </a:rPr>
              <a:t>stroke</a:t>
            </a:r>
            <a:r>
              <a:rPr lang="en-US" dirty="0">
                <a:latin typeface="Sharp Sans Display No1 Book" charset="0"/>
                <a:ea typeface="Sharp Sans Display No1 Book" charset="0"/>
                <a:cs typeface="Sharp Sans Display No1 Book" charset="0"/>
              </a:rPr>
              <a:t> – that alone probably won’t cover all his costs.</a:t>
            </a:r>
          </a:p>
          <a:p>
            <a:pPr marL="0" indent="0">
              <a:buNone/>
            </a:pPr>
            <a:r>
              <a:rPr lang="en-US" dirty="0">
                <a:latin typeface="Sharp Sans Display No1 Book" charset="0"/>
                <a:ea typeface="Sharp Sans Display No1 Book" charset="0"/>
                <a:cs typeface="Sharp Sans Display No1 Book" charset="0"/>
              </a:rPr>
              <a:t>He might have co-pays. Extra bills. He might need home help, or seek additional treatment. Getting sick like that can get expensive, fast.</a:t>
            </a:r>
          </a:p>
          <a:p>
            <a:pPr marL="0" indent="0">
              <a:buNone/>
            </a:pPr>
            <a:r>
              <a:rPr lang="en-US" dirty="0">
                <a:latin typeface="Sharp Sans Display No1 Book" charset="0"/>
                <a:ea typeface="Sharp Sans Display No1 Book" charset="0"/>
                <a:cs typeface="Sharp Sans Display No1 Book" charset="0"/>
              </a:rPr>
              <a:t>But Charlie doesn’t need to worry – he’s also got </a:t>
            </a:r>
            <a:r>
              <a:rPr lang="en-US" b="1" dirty="0">
                <a:latin typeface="Sharp Sans Display No1 Book" charset="0"/>
                <a:ea typeface="Sharp Sans Display No1 Book" charset="0"/>
                <a:cs typeface="Sharp Sans Display No1 Book" charset="0"/>
              </a:rPr>
              <a:t>Critical </a:t>
            </a:r>
            <a:r>
              <a:rPr lang="en-US" b="1" dirty="0" err="1">
                <a:latin typeface="Sharp Sans Display No1 Book" charset="0"/>
                <a:ea typeface="Sharp Sans Display No1 Book" charset="0"/>
                <a:cs typeface="Sharp Sans Display No1 Book" charset="0"/>
              </a:rPr>
              <a:t>HealthEvents</a:t>
            </a:r>
            <a:r>
              <a:rPr lang="en-US" b="1" dirty="0">
                <a:latin typeface="Sharp Sans Display No1 Book" charset="0"/>
                <a:ea typeface="Sharp Sans Display No1 Book" charset="0"/>
                <a:cs typeface="Sharp Sans Display No1 Book" charset="0"/>
              </a:rPr>
              <a:t> insurance</a:t>
            </a:r>
            <a:r>
              <a:rPr lang="en-US" dirty="0">
                <a:latin typeface="Sharp Sans Display No1 Book" charset="0"/>
                <a:ea typeface="Sharp Sans Display No1 Book" charset="0"/>
                <a:cs typeface="Sharp Sans Display No1 Book" charset="0"/>
              </a:rPr>
              <a:t> from Trustmark.</a:t>
            </a:r>
          </a:p>
        </p:txBody>
      </p:sp>
      <p:sp>
        <p:nvSpPr>
          <p:cNvPr id="10" name="Title 1"/>
          <p:cNvSpPr>
            <a:spLocks noGrp="1"/>
          </p:cNvSpPr>
          <p:nvPr>
            <p:ph type="title"/>
          </p:nvPr>
        </p:nvSpPr>
        <p:spPr>
          <a:xfrm>
            <a:off x="6088106" y="473120"/>
            <a:ext cx="4428281" cy="760344"/>
          </a:xfrm>
        </p:spPr>
        <p:txBody>
          <a:bodyPr/>
          <a:lstStyle/>
          <a:p>
            <a:r>
              <a:rPr lang="en-US" sz="2800" dirty="0"/>
              <a:t>Why Critical </a:t>
            </a:r>
            <a:r>
              <a:rPr lang="en-US" sz="2800" dirty="0" err="1"/>
              <a:t>HealthEvents</a:t>
            </a:r>
            <a:r>
              <a:rPr lang="en-US" sz="2800" dirty="0"/>
              <a:t>?</a:t>
            </a:r>
          </a:p>
        </p:txBody>
      </p:sp>
      <p:sp>
        <p:nvSpPr>
          <p:cNvPr id="11"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Major illnesses come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with hidden costs.</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pic>
        <p:nvPicPr>
          <p:cNvPr id="12" name="Picture Placeholder 16">
            <a:extLst>
              <a:ext uri="{FF2B5EF4-FFF2-40B4-BE49-F238E27FC236}">
                <a16:creationId xmlns:a16="http://schemas.microsoft.com/office/drawing/2014/main" id="{C8949ACA-11EB-F941-AD80-3D1F05A5F1A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8138" r="8138"/>
          <a:stretch>
            <a:fillRect/>
          </a:stretch>
        </p:blipFill>
        <p:spPr>
          <a:xfrm>
            <a:off x="727719" y="212952"/>
            <a:ext cx="5101581" cy="5959248"/>
          </a:xfrm>
        </p:spPr>
      </p:pic>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4</a:t>
            </a:fld>
            <a:r>
              <a:rPr lang="en-US"/>
              <a:t>]</a:t>
            </a:r>
            <a:endParaRPr lang="en-US" dirty="0"/>
          </a:p>
        </p:txBody>
      </p:sp>
    </p:spTree>
    <p:extLst>
      <p:ext uri="{BB962C8B-B14F-4D97-AF65-F5344CB8AC3E}">
        <p14:creationId xmlns:p14="http://schemas.microsoft.com/office/powerpoint/2010/main" val="311033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4FEBC0B-4A68-2F44-991C-0AB36EF36979}"/>
              </a:ext>
            </a:extLst>
          </p:cNvPr>
          <p:cNvPicPr>
            <a:picLocks noChangeAspect="1"/>
          </p:cNvPicPr>
          <p:nvPr/>
        </p:nvPicPr>
        <p:blipFill rotWithShape="1">
          <a:blip r:embed="rId3">
            <a:extLst>
              <a:ext uri="{28A0092B-C50C-407E-A947-70E740481C1C}">
                <a14:useLocalDpi xmlns:a14="http://schemas.microsoft.com/office/drawing/2010/main" val="0"/>
              </a:ext>
            </a:extLst>
          </a:blip>
          <a:srcRect l="-4333" t="4965" r="29267" b="10001"/>
          <a:stretch/>
        </p:blipFill>
        <p:spPr>
          <a:xfrm>
            <a:off x="225083" y="0"/>
            <a:ext cx="5588489" cy="6172200"/>
          </a:xfrm>
          <a:prstGeom prst="rect">
            <a:avLst/>
          </a:prstGeom>
        </p:spPr>
      </p:pic>
      <p:sp>
        <p:nvSpPr>
          <p:cNvPr id="19" name="Title 1"/>
          <p:cNvSpPr>
            <a:spLocks noGrp="1"/>
          </p:cNvSpPr>
          <p:nvPr>
            <p:ph type="title"/>
          </p:nvPr>
        </p:nvSpPr>
        <p:spPr>
          <a:xfrm>
            <a:off x="6088106" y="473120"/>
            <a:ext cx="4428281" cy="760344"/>
          </a:xfrm>
        </p:spPr>
        <p:txBody>
          <a:bodyPr/>
          <a:lstStyle/>
          <a:p>
            <a:r>
              <a:rPr lang="en-US" sz="2800" dirty="0"/>
              <a:t>Why Critical </a:t>
            </a:r>
            <a:r>
              <a:rPr lang="en-US" sz="2800" dirty="0" err="1"/>
              <a:t>HealthEvents</a:t>
            </a:r>
            <a:r>
              <a:rPr lang="en-US" sz="2800" dirty="0"/>
              <a:t>?</a:t>
            </a:r>
          </a:p>
        </p:txBody>
      </p:sp>
      <p:sp>
        <p:nvSpPr>
          <p:cNvPr id="20" name="Text Placeholder 4">
            <a:extLst>
              <a:ext uri="{FF2B5EF4-FFF2-40B4-BE49-F238E27FC236}">
                <a16:creationId xmlns:a16="http://schemas.microsoft.com/office/drawing/2014/main" id="{503D913C-F8B1-974D-959E-5F8ACF21588F}"/>
              </a:ext>
            </a:extLst>
          </p:cNvPr>
          <p:cNvSpPr txBox="1">
            <a:spLocks/>
          </p:cNvSpPr>
          <p:nvPr/>
        </p:nvSpPr>
        <p:spPr>
          <a:xfrm>
            <a:off x="6088106" y="10915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rPr>
              <a:t>Major illnesses come</a:t>
            </a:r>
            <a:r>
              <a:rPr kumimoji="0" lang="en-US" sz="2400" b="0" i="0" u="none" strike="noStrike" kern="1200" cap="none" spc="0" normalizeH="0" noProof="0" dirty="0">
                <a:ln>
                  <a:noFill/>
                </a:ln>
                <a:solidFill>
                  <a:srgbClr val="EF4136"/>
                </a:solidFill>
                <a:effectLst/>
                <a:uLnTx/>
                <a:uFillTx/>
                <a:latin typeface="Calibri" panose="020F0502020204030204"/>
                <a:ea typeface="+mn-ea"/>
                <a:cs typeface="+mn-cs"/>
              </a:rPr>
              <a:t> with hidden costs.</a:t>
            </a:r>
            <a:endParaRPr kumimoji="0" lang="en-US" sz="2400" b="0" i="0" u="none" strike="noStrike" kern="1200" cap="none" spc="0" normalizeH="0" baseline="0" noProof="0" dirty="0">
              <a:ln>
                <a:noFill/>
              </a:ln>
              <a:solidFill>
                <a:srgbClr val="EF4136"/>
              </a:solidFill>
              <a:effectLst/>
              <a:uLnTx/>
              <a:uFillTx/>
              <a:latin typeface="Calibri" panose="020F0502020204030204"/>
              <a:ea typeface="+mn-ea"/>
              <a:cs typeface="+mn-cs"/>
            </a:endParaRPr>
          </a:p>
        </p:txBody>
      </p:sp>
      <p:sp>
        <p:nvSpPr>
          <p:cNvPr id="21" name="Content Placeholder 2"/>
          <p:cNvSpPr>
            <a:spLocks noGrp="1"/>
          </p:cNvSpPr>
          <p:nvPr>
            <p:ph idx="1"/>
          </p:nvPr>
        </p:nvSpPr>
        <p:spPr>
          <a:xfrm>
            <a:off x="6088105" y="1716373"/>
            <a:ext cx="5168473" cy="4482340"/>
          </a:xfrm>
        </p:spPr>
        <p:txBody>
          <a:bodyPr/>
          <a:lstStyle/>
          <a:p>
            <a:pPr marL="0" indent="0">
              <a:buNone/>
            </a:pPr>
            <a:r>
              <a:rPr lang="en-US" dirty="0">
                <a:latin typeface="Sharp Sans Display No1 Book" charset="0"/>
                <a:ea typeface="Sharp Sans Display No1 Book" charset="0"/>
                <a:cs typeface="Sharp Sans Display No1 Book" charset="0"/>
              </a:rPr>
              <a:t>Trustmark’s Critical </a:t>
            </a:r>
            <a:r>
              <a:rPr lang="en-US" dirty="0" err="1">
                <a:latin typeface="Sharp Sans Display No1 Book" charset="0"/>
                <a:ea typeface="Sharp Sans Display No1 Book" charset="0"/>
                <a:cs typeface="Sharp Sans Display No1 Book" charset="0"/>
              </a:rPr>
              <a:t>HealthEvents</a:t>
            </a:r>
            <a:r>
              <a:rPr lang="en-US" dirty="0">
                <a:latin typeface="Sharp Sans Display No1 Book" charset="0"/>
                <a:ea typeface="Sharp Sans Display No1 Book" charset="0"/>
                <a:cs typeface="Sharp Sans Display No1 Book" charset="0"/>
              </a:rPr>
              <a:t> pays </a:t>
            </a:r>
            <a:r>
              <a:rPr lang="en-US" b="1" dirty="0">
                <a:latin typeface="Sharp Sans Display No1 Book" charset="0"/>
                <a:ea typeface="Sharp Sans Display No1 Book" charset="0"/>
                <a:cs typeface="Sharp Sans Display No1 Book" charset="0"/>
              </a:rPr>
              <a:t>cash benefits directly to you</a:t>
            </a:r>
            <a:r>
              <a:rPr lang="en-US" dirty="0">
                <a:latin typeface="Sharp Sans Display No1 Book" charset="0"/>
                <a:ea typeface="Sharp Sans Display No1 Book" charset="0"/>
                <a:cs typeface="Sharp Sans Display No1 Book" charset="0"/>
              </a:rPr>
              <a:t> when you’re diagnosed with a covered condition.</a:t>
            </a:r>
          </a:p>
          <a:p>
            <a:pPr marL="0" indent="0">
              <a:buNone/>
            </a:pPr>
            <a:r>
              <a:rPr lang="en-US" dirty="0">
                <a:latin typeface="Sharp Sans Display No1 Book" charset="0"/>
                <a:ea typeface="Sharp Sans Display No1 Book" charset="0"/>
                <a:cs typeface="Sharp Sans Display No1 Book" charset="0"/>
              </a:rPr>
              <a:t>You can use those benefits for </a:t>
            </a:r>
            <a:r>
              <a:rPr lang="en-US" b="1" dirty="0">
                <a:latin typeface="Sharp Sans Display No1 Book" charset="0"/>
                <a:ea typeface="Sharp Sans Display No1 Book" charset="0"/>
                <a:cs typeface="Sharp Sans Display No1 Book" charset="0"/>
              </a:rPr>
              <a:t>whatever you need</a:t>
            </a:r>
            <a:r>
              <a:rPr lang="en-US" dirty="0">
                <a:latin typeface="Sharp Sans Display No1 Book" charset="0"/>
                <a:ea typeface="Sharp Sans Display No1 Book" charset="0"/>
                <a:cs typeface="Sharp Sans Display No1 Book" charset="0"/>
              </a:rPr>
              <a:t>, letting you focus on recovering and getting well.</a:t>
            </a:r>
            <a:endParaRPr lang="en-US" b="1" dirty="0">
              <a:latin typeface="Sharp Sans Display No1 Book" charset="0"/>
              <a:ea typeface="Sharp Sans Display No1 Book" charset="0"/>
              <a:cs typeface="Sharp Sans Display No1 Book" charset="0"/>
            </a:endParaRPr>
          </a:p>
          <a:p>
            <a:pPr marL="0" indent="0">
              <a:buNone/>
            </a:pPr>
            <a:r>
              <a:rPr lang="en-US" dirty="0">
                <a:latin typeface="Sharp Sans Display No1 Book" charset="0"/>
                <a:ea typeface="Sharp Sans Display No1 Book" charset="0"/>
                <a:cs typeface="Sharp Sans Display No1 Book" charset="0"/>
              </a:rPr>
              <a:t>So just like Charlie, with Critical </a:t>
            </a:r>
            <a:r>
              <a:rPr lang="en-US" dirty="0" err="1">
                <a:latin typeface="Sharp Sans Display No1 Book" charset="0"/>
                <a:ea typeface="Sharp Sans Display No1 Book" charset="0"/>
                <a:cs typeface="Sharp Sans Display No1 Book" charset="0"/>
              </a:rPr>
              <a:t>HealthEvents</a:t>
            </a:r>
            <a:r>
              <a:rPr lang="en-US" dirty="0">
                <a:latin typeface="Sharp Sans Display No1 Book" charset="0"/>
                <a:ea typeface="Sharp Sans Display No1 Book" charset="0"/>
                <a:cs typeface="Sharp Sans Display No1 Book" charset="0"/>
              </a:rPr>
              <a:t> you can rest easy knowing that a covered critical illness </a:t>
            </a:r>
            <a:r>
              <a:rPr lang="en-US" b="1" dirty="0">
                <a:latin typeface="Sharp Sans Display No1 Book" charset="0"/>
                <a:ea typeface="Sharp Sans Display No1 Book" charset="0"/>
                <a:cs typeface="Sharp Sans Display No1 Book" charset="0"/>
              </a:rPr>
              <a:t>won’t bust your budget</a:t>
            </a:r>
            <a:r>
              <a:rPr lang="en-US" dirty="0">
                <a:latin typeface="Sharp Sans Display No1 Book" charset="0"/>
                <a:ea typeface="Sharp Sans Display No1 Book" charset="0"/>
                <a:cs typeface="Sharp Sans Display No1 Book" charset="0"/>
              </a:rPr>
              <a:t>.</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5</a:t>
            </a:fld>
            <a:r>
              <a:rPr lang="en-US"/>
              <a:t>]</a:t>
            </a:r>
            <a:endParaRPr lang="en-US" dirty="0"/>
          </a:p>
        </p:txBody>
      </p:sp>
    </p:spTree>
    <p:extLst>
      <p:ext uri="{BB962C8B-B14F-4D97-AF65-F5344CB8AC3E}">
        <p14:creationId xmlns:p14="http://schemas.microsoft.com/office/powerpoint/2010/main" val="379240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4">
            <a:extLst>
              <a:ext uri="{FF2B5EF4-FFF2-40B4-BE49-F238E27FC236}">
                <a16:creationId xmlns:a16="http://schemas.microsoft.com/office/drawing/2014/main" id="{BC063A6E-7CC6-FD45-B85D-BADF59EACFF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875" b="100000" l="0" r="99424"/>
                    </a14:imgEffect>
                  </a14:imgLayer>
                </a14:imgProps>
              </a:ext>
              <a:ext uri="{28A0092B-C50C-407E-A947-70E740481C1C}">
                <a14:useLocalDpi xmlns:a14="http://schemas.microsoft.com/office/drawing/2010/main" val="0"/>
              </a:ext>
            </a:extLst>
          </a:blip>
          <a:stretch>
            <a:fillRect/>
          </a:stretch>
        </p:blipFill>
        <p:spPr>
          <a:xfrm>
            <a:off x="6284741" y="1061203"/>
            <a:ext cx="5772441" cy="4654066"/>
          </a:xfrm>
          <a:prstGeom prst="rect">
            <a:avLst/>
          </a:prstGeom>
        </p:spPr>
      </p:pic>
      <p:sp>
        <p:nvSpPr>
          <p:cNvPr id="13" name="Title 1"/>
          <p:cNvSpPr>
            <a:spLocks noGrp="1"/>
          </p:cNvSpPr>
          <p:nvPr>
            <p:ph type="title"/>
          </p:nvPr>
        </p:nvSpPr>
        <p:spPr>
          <a:xfrm>
            <a:off x="1058115" y="467140"/>
            <a:ext cx="8525723" cy="760344"/>
          </a:xfrm>
        </p:spPr>
        <p:txBody>
          <a:bodyPr/>
          <a:lstStyle/>
          <a:p>
            <a:r>
              <a:rPr lang="en-US" dirty="0"/>
              <a:t>Triple Protection for Critical Illness</a:t>
            </a:r>
          </a:p>
        </p:txBody>
      </p:sp>
      <p:pic>
        <p:nvPicPr>
          <p:cNvPr id="9" name="Picture Placeholder 14">
            <a:extLst>
              <a:ext uri="{FF2B5EF4-FFF2-40B4-BE49-F238E27FC236}">
                <a16:creationId xmlns:a16="http://schemas.microsoft.com/office/drawing/2014/main" id="{BC063A6E-7CC6-FD45-B85D-BADF59EACF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 r="49312"/>
          <a:stretch/>
        </p:blipFill>
        <p:spPr>
          <a:xfrm>
            <a:off x="6324600" y="1092727"/>
            <a:ext cx="2926080" cy="4654066"/>
          </a:xfrm>
          <a:prstGeom prst="rect">
            <a:avLst/>
          </a:prstGeom>
        </p:spPr>
      </p:pic>
      <p:sp>
        <p:nvSpPr>
          <p:cNvPr id="14" name="Content Placeholder 2"/>
          <p:cNvSpPr>
            <a:spLocks noGrp="1"/>
          </p:cNvSpPr>
          <p:nvPr>
            <p:ph idx="1"/>
          </p:nvPr>
        </p:nvSpPr>
        <p:spPr>
          <a:xfrm>
            <a:off x="847724" y="1147066"/>
            <a:ext cx="9071780" cy="551038"/>
          </a:xfrm>
        </p:spPr>
        <p:txBody>
          <a:bodyPr/>
          <a:lstStyle/>
          <a:p>
            <a:pPr marL="0" indent="0">
              <a:buNone/>
            </a:pPr>
            <a:r>
              <a:rPr lang="en-US" dirty="0">
                <a:solidFill>
                  <a:srgbClr val="FF0000"/>
                </a:solidFill>
                <a:latin typeface="Sharp Sans Display No1 Book" charset="0"/>
                <a:ea typeface="Sharp Sans Display No1 Book" charset="0"/>
                <a:cs typeface="Sharp Sans Display No1 Book" charset="0"/>
              </a:rPr>
              <a:t>Critical </a:t>
            </a:r>
            <a:r>
              <a:rPr lang="en-US" dirty="0" err="1">
                <a:solidFill>
                  <a:srgbClr val="FF0000"/>
                </a:solidFill>
                <a:latin typeface="Sharp Sans Display No1 Book" charset="0"/>
                <a:ea typeface="Sharp Sans Display No1 Book" charset="0"/>
                <a:cs typeface="Sharp Sans Display No1 Book" charset="0"/>
              </a:rPr>
              <a:t>HealthEvents</a:t>
            </a:r>
            <a:r>
              <a:rPr lang="en-US" dirty="0">
                <a:solidFill>
                  <a:srgbClr val="FF0000"/>
                </a:solidFill>
                <a:latin typeface="Sharp Sans Display No1 Book" charset="0"/>
                <a:ea typeface="Sharp Sans Display No1 Book" charset="0"/>
                <a:cs typeface="Sharp Sans Display No1 Book" charset="0"/>
              </a:rPr>
              <a:t> is </a:t>
            </a:r>
            <a:r>
              <a:rPr lang="en-US" b="1" dirty="0">
                <a:solidFill>
                  <a:srgbClr val="FF0000"/>
                </a:solidFill>
                <a:latin typeface="Sharp Sans Display No1 Book" charset="0"/>
                <a:ea typeface="Sharp Sans Display No1 Book" charset="0"/>
                <a:cs typeface="Sharp Sans Display No1 Book" charset="0"/>
              </a:rPr>
              <a:t>uniquely designed </a:t>
            </a:r>
            <a:r>
              <a:rPr lang="en-US" dirty="0">
                <a:solidFill>
                  <a:srgbClr val="FF0000"/>
                </a:solidFill>
                <a:latin typeface="Sharp Sans Display No1 Book" charset="0"/>
                <a:ea typeface="Sharp Sans Display No1 Book" charset="0"/>
                <a:cs typeface="Sharp Sans Display No1 Book" charset="0"/>
              </a:rPr>
              <a:t>to help you manage critical illness! </a:t>
            </a:r>
          </a:p>
        </p:txBody>
      </p:sp>
      <p:sp>
        <p:nvSpPr>
          <p:cNvPr id="10" name="Content Placeholder 2"/>
          <p:cNvSpPr txBox="1">
            <a:spLocks/>
          </p:cNvSpPr>
          <p:nvPr/>
        </p:nvSpPr>
        <p:spPr>
          <a:xfrm>
            <a:off x="847723" y="1697481"/>
            <a:ext cx="5738011" cy="448234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0"/>
              </a:spcAft>
              <a:buFont typeface="Arial" panose="020B0604020202020204" pitchFamily="34" charset="0"/>
              <a:buChar char="•"/>
              <a:defRPr sz="2000" b="0" i="0" kern="1200">
                <a:solidFill>
                  <a:schemeClr val="tx1"/>
                </a:solidFill>
                <a:latin typeface="Sharp Sans Display No1 Medium" charset="0"/>
                <a:ea typeface="Sharp Sans Display No1 Medium" charset="0"/>
                <a:cs typeface="Sharp Sans Display No1 Medium" charset="0"/>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b="0" i="0" kern="1200">
                <a:solidFill>
                  <a:schemeClr val="tx1"/>
                </a:solidFill>
                <a:latin typeface="Sharp Sans Display No1 Medium" charset="0"/>
                <a:ea typeface="Sharp Sans Display No1 Medium" charset="0"/>
                <a:cs typeface="Sharp Sans Display No1 Medium"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Sharp Sans Display No1 Medium" charset="0"/>
                <a:ea typeface="Sharp Sans Display No1 Medium" charset="0"/>
                <a:cs typeface="Sharp Sans Display No1 Medium"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2000" b="0" i="0" kern="1200">
                <a:solidFill>
                  <a:schemeClr val="tx1"/>
                </a:solidFill>
                <a:latin typeface="Sharp Sans Display No1 Medium" charset="0"/>
                <a:ea typeface="Sharp Sans Display No1 Medium" charset="0"/>
                <a:cs typeface="Sharp Sans Display No1 Medium"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dirty="0">
                <a:latin typeface="Sharp Sans Display No1 Book" charset="0"/>
                <a:ea typeface="Sharp Sans Display No1 Book" charset="0"/>
                <a:cs typeface="Sharp Sans Display No1 Book" charset="0"/>
              </a:rPr>
              <a:t>1. It pays for </a:t>
            </a:r>
            <a:r>
              <a:rPr lang="en-US" b="1" dirty="0">
                <a:latin typeface="Sharp Sans Display No1 Book" charset="0"/>
                <a:ea typeface="Sharp Sans Display No1 Book" charset="0"/>
                <a:cs typeface="Sharp Sans Display No1 Book" charset="0"/>
              </a:rPr>
              <a:t>early diagnosis</a:t>
            </a:r>
            <a:r>
              <a:rPr lang="en-US" dirty="0">
                <a:latin typeface="Sharp Sans Display No1 Book" charset="0"/>
                <a:ea typeface="Sharp Sans Display No1 Book" charset="0"/>
                <a:cs typeface="Sharp Sans Display No1 Book" charset="0"/>
              </a:rPr>
              <a:t> of covered illness as well as for late-stage diagnosis. Early benefits and treatments can help you </a:t>
            </a:r>
            <a:r>
              <a:rPr lang="en-US" b="1" dirty="0">
                <a:latin typeface="Sharp Sans Display No1 Book" charset="0"/>
                <a:ea typeface="Sharp Sans Display No1 Book" charset="0"/>
                <a:cs typeface="Sharp Sans Display No1 Book" charset="0"/>
              </a:rPr>
              <a:t>preserve your health</a:t>
            </a:r>
            <a:r>
              <a:rPr lang="en-US" dirty="0">
                <a:latin typeface="Sharp Sans Display No1 Book" charset="0"/>
                <a:ea typeface="Sharp Sans Display No1 Book" charset="0"/>
                <a:cs typeface="Sharp Sans Display No1 Book" charset="0"/>
              </a:rPr>
              <a:t>.</a:t>
            </a:r>
            <a:endParaRPr lang="en-US" dirty="0">
              <a:solidFill>
                <a:srgbClr val="FF0000"/>
              </a:solidFill>
              <a:latin typeface="Sharp Sans Display No1 Book" charset="0"/>
              <a:ea typeface="Sharp Sans Display No1 Book" charset="0"/>
              <a:cs typeface="Sharp Sans Display No1 Book" charset="0"/>
            </a:endParaRPr>
          </a:p>
          <a:p>
            <a:pPr marL="0" indent="0">
              <a:spcAft>
                <a:spcPts val="1200"/>
              </a:spcAft>
              <a:buFont typeface="Arial" panose="020B0604020202020204" pitchFamily="34" charset="0"/>
              <a:buNone/>
            </a:pPr>
            <a:r>
              <a:rPr lang="en-US" dirty="0">
                <a:latin typeface="Sharp Sans Display No1 Book" charset="0"/>
                <a:ea typeface="Sharp Sans Display No1 Book" charset="0"/>
                <a:cs typeface="Sharp Sans Display No1 Book" charset="0"/>
              </a:rPr>
              <a:t>2. It features a benefit that </a:t>
            </a:r>
            <a:r>
              <a:rPr lang="en-US" b="1" dirty="0">
                <a:latin typeface="Sharp Sans Display No1 Book" charset="0"/>
                <a:ea typeface="Sharp Sans Display No1 Book" charset="0"/>
                <a:cs typeface="Sharp Sans Display No1 Book" charset="0"/>
              </a:rPr>
              <a:t>replenishes annually</a:t>
            </a:r>
            <a:r>
              <a:rPr lang="en-US" dirty="0">
                <a:latin typeface="Sharp Sans Display No1 Book" charset="0"/>
                <a:ea typeface="Sharp Sans Display No1 Book" charset="0"/>
                <a:cs typeface="Sharp Sans Display No1 Book" charset="0"/>
              </a:rPr>
              <a:t> with </a:t>
            </a:r>
            <a:r>
              <a:rPr lang="en-US" b="1" dirty="0">
                <a:latin typeface="Sharp Sans Display No1 Book" charset="0"/>
                <a:ea typeface="Sharp Sans Display No1 Book" charset="0"/>
                <a:cs typeface="Sharp Sans Display No1 Book" charset="0"/>
              </a:rPr>
              <a:t>no lifetime maximum</a:t>
            </a:r>
            <a:r>
              <a:rPr lang="en-US" dirty="0">
                <a:latin typeface="Sharp Sans Display No1 Book" charset="0"/>
                <a:ea typeface="Sharp Sans Display No1 Book" charset="0"/>
                <a:cs typeface="Sharp Sans Display No1 Book" charset="0"/>
              </a:rPr>
              <a:t>. This means even if you collect 100% of your benefit in one year, your policy will still </a:t>
            </a:r>
            <a:r>
              <a:rPr lang="en-US" b="1" dirty="0">
                <a:latin typeface="Sharp Sans Display No1 Book" charset="0"/>
                <a:ea typeface="Sharp Sans Display No1 Book" charset="0"/>
                <a:cs typeface="Sharp Sans Display No1 Book" charset="0"/>
              </a:rPr>
              <a:t>be there in full </a:t>
            </a:r>
            <a:r>
              <a:rPr lang="en-US" dirty="0">
                <a:latin typeface="Sharp Sans Display No1 Book" charset="0"/>
                <a:ea typeface="Sharp Sans Display No1 Book" charset="0"/>
                <a:cs typeface="Sharp Sans Display No1 Book" charset="0"/>
              </a:rPr>
              <a:t>the next year for a new diagnosis.</a:t>
            </a:r>
          </a:p>
          <a:p>
            <a:pPr marL="0" indent="0">
              <a:spcAft>
                <a:spcPts val="1200"/>
              </a:spcAft>
              <a:buFont typeface="Arial" panose="020B0604020202020204" pitchFamily="34" charset="0"/>
              <a:buNone/>
            </a:pPr>
            <a:r>
              <a:rPr lang="en-US" dirty="0">
                <a:latin typeface="Sharp Sans Display No1 Book" charset="0"/>
                <a:ea typeface="Sharp Sans Display No1 Book" charset="0"/>
                <a:cs typeface="Sharp Sans Display No1 Book" charset="0"/>
              </a:rPr>
              <a:t>3. It’s </a:t>
            </a:r>
            <a:r>
              <a:rPr lang="en-US" b="1" dirty="0">
                <a:latin typeface="Sharp Sans Display No1 Book" charset="0"/>
                <a:ea typeface="Sharp Sans Display No1 Book" charset="0"/>
                <a:cs typeface="Sharp Sans Display No1 Book" charset="0"/>
              </a:rPr>
              <a:t>affordable</a:t>
            </a:r>
            <a:r>
              <a:rPr lang="en-US" dirty="0">
                <a:latin typeface="Sharp Sans Display No1 Book" charset="0"/>
                <a:ea typeface="Sharp Sans Display No1 Book" charset="0"/>
                <a:cs typeface="Sharp Sans Display No1 Book" charset="0"/>
              </a:rPr>
              <a:t>, because it focuses on the critical-illness conditions most likely to happen: </a:t>
            </a:r>
            <a:r>
              <a:rPr lang="en-US" b="1" dirty="0">
                <a:latin typeface="Sharp Sans Display No1 Book" charset="0"/>
                <a:ea typeface="Sharp Sans Display No1 Book" charset="0"/>
                <a:cs typeface="Sharp Sans Display No1 Book" charset="0"/>
              </a:rPr>
              <a:t>cancer</a:t>
            </a:r>
            <a:r>
              <a:rPr lang="en-US" dirty="0">
                <a:latin typeface="Sharp Sans Display No1 Book" charset="0"/>
                <a:ea typeface="Sharp Sans Display No1 Book" charset="0"/>
                <a:cs typeface="Sharp Sans Display No1 Book" charset="0"/>
              </a:rPr>
              <a:t>, </a:t>
            </a:r>
            <a:r>
              <a:rPr lang="en-US" b="1" dirty="0">
                <a:latin typeface="Sharp Sans Display No1 Book" charset="0"/>
                <a:ea typeface="Sharp Sans Display No1 Book" charset="0"/>
                <a:cs typeface="Sharp Sans Display No1 Book" charset="0"/>
              </a:rPr>
              <a:t>heart attack</a:t>
            </a:r>
            <a:r>
              <a:rPr lang="en-US" dirty="0">
                <a:latin typeface="Sharp Sans Display No1 Book" charset="0"/>
                <a:ea typeface="Sharp Sans Display No1 Book" charset="0"/>
                <a:cs typeface="Sharp Sans Display No1 Book" charset="0"/>
              </a:rPr>
              <a:t>, and </a:t>
            </a:r>
            <a:r>
              <a:rPr lang="en-US" b="1" dirty="0">
                <a:latin typeface="Sharp Sans Display No1 Book" charset="0"/>
                <a:ea typeface="Sharp Sans Display No1 Book" charset="0"/>
                <a:cs typeface="Sharp Sans Display No1 Book" charset="0"/>
              </a:rPr>
              <a:t>stroke.</a:t>
            </a:r>
            <a:endParaRPr lang="en-US" dirty="0">
              <a:latin typeface="Sharp Sans Display No1 Book" charset="0"/>
              <a:ea typeface="Sharp Sans Display No1 Book" charset="0"/>
              <a:cs typeface="Sharp Sans Display No1 Book" charset="0"/>
            </a:endParaRP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6</a:t>
            </a:fld>
            <a:r>
              <a:rPr lang="en-US"/>
              <a:t>]</a:t>
            </a:r>
            <a:endParaRPr lang="en-US" dirty="0"/>
          </a:p>
        </p:txBody>
      </p:sp>
      <p:sp>
        <p:nvSpPr>
          <p:cNvPr id="11" name="TextBox 10"/>
          <p:cNvSpPr txBox="1"/>
          <p:nvPr/>
        </p:nvSpPr>
        <p:spPr>
          <a:xfrm>
            <a:off x="818654" y="5858300"/>
            <a:ext cx="10932173" cy="276999"/>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Depending on diagnosis and stage, payments may be 100%, 50% or 10% of selected benefit amount. Policy/certificate will contain full list of covered conditions. </a:t>
            </a:r>
          </a:p>
        </p:txBody>
      </p:sp>
    </p:spTree>
    <p:extLst>
      <p:ext uri="{BB962C8B-B14F-4D97-AF65-F5344CB8AC3E}">
        <p14:creationId xmlns:p14="http://schemas.microsoft.com/office/powerpoint/2010/main" val="261098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4">
            <a:extLst>
              <a:ext uri="{FF2B5EF4-FFF2-40B4-BE49-F238E27FC236}">
                <a16:creationId xmlns:a16="http://schemas.microsoft.com/office/drawing/2014/main" id="{BC063A6E-7CC6-FD45-B85D-BADF59EACFF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875" b="100000" l="0" r="99424"/>
                    </a14:imgEffect>
                  </a14:imgLayer>
                </a14:imgProps>
              </a:ext>
              <a:ext uri="{28A0092B-C50C-407E-A947-70E740481C1C}">
                <a14:useLocalDpi xmlns:a14="http://schemas.microsoft.com/office/drawing/2010/main" val="0"/>
              </a:ext>
            </a:extLst>
          </a:blip>
          <a:stretch>
            <a:fillRect/>
          </a:stretch>
        </p:blipFill>
        <p:spPr>
          <a:xfrm>
            <a:off x="6284741" y="1061203"/>
            <a:ext cx="5772441" cy="4654066"/>
          </a:xfrm>
          <a:prstGeom prst="rect">
            <a:avLst/>
          </a:prstGeom>
        </p:spPr>
      </p:pic>
      <p:sp>
        <p:nvSpPr>
          <p:cNvPr id="13" name="Title 1"/>
          <p:cNvSpPr>
            <a:spLocks noGrp="1"/>
          </p:cNvSpPr>
          <p:nvPr>
            <p:ph type="title"/>
          </p:nvPr>
        </p:nvSpPr>
        <p:spPr>
          <a:xfrm>
            <a:off x="1058115" y="467140"/>
            <a:ext cx="8525723" cy="760344"/>
          </a:xfrm>
        </p:spPr>
        <p:txBody>
          <a:bodyPr/>
          <a:lstStyle/>
          <a:p>
            <a:r>
              <a:rPr lang="en-US" dirty="0"/>
              <a:t>Triple Protection for Critical Illness</a:t>
            </a:r>
          </a:p>
        </p:txBody>
      </p:sp>
      <p:pic>
        <p:nvPicPr>
          <p:cNvPr id="9" name="Picture Placeholder 14">
            <a:extLst>
              <a:ext uri="{FF2B5EF4-FFF2-40B4-BE49-F238E27FC236}">
                <a16:creationId xmlns:a16="http://schemas.microsoft.com/office/drawing/2014/main" id="{BC063A6E-7CC6-FD45-B85D-BADF59EACF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 r="49312"/>
          <a:stretch/>
        </p:blipFill>
        <p:spPr>
          <a:xfrm>
            <a:off x="6324600" y="1092727"/>
            <a:ext cx="2926080" cy="4654066"/>
          </a:xfrm>
          <a:prstGeom prst="rect">
            <a:avLst/>
          </a:prstGeom>
        </p:spPr>
      </p:pic>
      <p:sp>
        <p:nvSpPr>
          <p:cNvPr id="14" name="Content Placeholder 2"/>
          <p:cNvSpPr>
            <a:spLocks noGrp="1"/>
          </p:cNvSpPr>
          <p:nvPr>
            <p:ph idx="1"/>
          </p:nvPr>
        </p:nvSpPr>
        <p:spPr>
          <a:xfrm>
            <a:off x="847724" y="1147066"/>
            <a:ext cx="9071780" cy="551038"/>
          </a:xfrm>
        </p:spPr>
        <p:txBody>
          <a:bodyPr/>
          <a:lstStyle/>
          <a:p>
            <a:pPr marL="0" indent="0">
              <a:buNone/>
            </a:pPr>
            <a:r>
              <a:rPr lang="en-US" dirty="0">
                <a:solidFill>
                  <a:srgbClr val="FF0000"/>
                </a:solidFill>
                <a:latin typeface="Sharp Sans Display No1 Book" charset="0"/>
                <a:ea typeface="Sharp Sans Display No1 Book" charset="0"/>
                <a:cs typeface="Sharp Sans Display No1 Book" charset="0"/>
              </a:rPr>
              <a:t>Critical </a:t>
            </a:r>
            <a:r>
              <a:rPr lang="en-US" dirty="0" err="1">
                <a:solidFill>
                  <a:srgbClr val="FF0000"/>
                </a:solidFill>
                <a:latin typeface="Sharp Sans Display No1 Book" charset="0"/>
                <a:ea typeface="Sharp Sans Display No1 Book" charset="0"/>
                <a:cs typeface="Sharp Sans Display No1 Book" charset="0"/>
              </a:rPr>
              <a:t>HealthEvents</a:t>
            </a:r>
            <a:r>
              <a:rPr lang="en-US" dirty="0">
                <a:solidFill>
                  <a:srgbClr val="FF0000"/>
                </a:solidFill>
                <a:latin typeface="Sharp Sans Display No1 Book" charset="0"/>
                <a:ea typeface="Sharp Sans Display No1 Book" charset="0"/>
                <a:cs typeface="Sharp Sans Display No1 Book" charset="0"/>
              </a:rPr>
              <a:t> is </a:t>
            </a:r>
            <a:r>
              <a:rPr lang="en-US" b="1" dirty="0">
                <a:solidFill>
                  <a:srgbClr val="FF0000"/>
                </a:solidFill>
                <a:latin typeface="Sharp Sans Display No1 Book" charset="0"/>
                <a:ea typeface="Sharp Sans Display No1 Book" charset="0"/>
                <a:cs typeface="Sharp Sans Display No1 Book" charset="0"/>
              </a:rPr>
              <a:t>uniquely designed </a:t>
            </a:r>
            <a:r>
              <a:rPr lang="en-US" dirty="0">
                <a:solidFill>
                  <a:srgbClr val="FF0000"/>
                </a:solidFill>
                <a:latin typeface="Sharp Sans Display No1 Book" charset="0"/>
                <a:ea typeface="Sharp Sans Display No1 Book" charset="0"/>
                <a:cs typeface="Sharp Sans Display No1 Book" charset="0"/>
              </a:rPr>
              <a:t>to help you manage critical illness! </a:t>
            </a:r>
          </a:p>
        </p:txBody>
      </p:sp>
      <p:sp>
        <p:nvSpPr>
          <p:cNvPr id="10" name="Content Placeholder 2"/>
          <p:cNvSpPr txBox="1">
            <a:spLocks/>
          </p:cNvSpPr>
          <p:nvPr/>
        </p:nvSpPr>
        <p:spPr>
          <a:xfrm>
            <a:off x="847723" y="1697481"/>
            <a:ext cx="5738011" cy="448234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0"/>
              </a:spcAft>
              <a:buFont typeface="Arial" panose="020B0604020202020204" pitchFamily="34" charset="0"/>
              <a:buChar char="•"/>
              <a:defRPr sz="2000" b="0" i="0" kern="1200">
                <a:solidFill>
                  <a:schemeClr val="tx1"/>
                </a:solidFill>
                <a:latin typeface="Sharp Sans Display No1 Medium" charset="0"/>
                <a:ea typeface="Sharp Sans Display No1 Medium" charset="0"/>
                <a:cs typeface="Sharp Sans Display No1 Medium" charset="0"/>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b="0" i="0" kern="1200">
                <a:solidFill>
                  <a:schemeClr val="tx1"/>
                </a:solidFill>
                <a:latin typeface="Sharp Sans Display No1 Medium" charset="0"/>
                <a:ea typeface="Sharp Sans Display No1 Medium" charset="0"/>
                <a:cs typeface="Sharp Sans Display No1 Medium"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Sharp Sans Display No1 Medium" charset="0"/>
                <a:ea typeface="Sharp Sans Display No1 Medium" charset="0"/>
                <a:cs typeface="Sharp Sans Display No1 Medium"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2000" b="0" i="0" kern="1200">
                <a:solidFill>
                  <a:schemeClr val="tx1"/>
                </a:solidFill>
                <a:latin typeface="Sharp Sans Display No1 Medium" charset="0"/>
                <a:ea typeface="Sharp Sans Display No1 Medium" charset="0"/>
                <a:cs typeface="Sharp Sans Display No1 Medium"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dirty="0">
                <a:latin typeface="Sharp Sans Display No1 Book" charset="0"/>
                <a:ea typeface="Sharp Sans Display No1 Book" charset="0"/>
                <a:cs typeface="Sharp Sans Display No1 Book" charset="0"/>
              </a:rPr>
              <a:t>1. It pays for </a:t>
            </a:r>
            <a:r>
              <a:rPr lang="en-US" b="1" dirty="0">
                <a:latin typeface="Sharp Sans Display No1 Book" charset="0"/>
                <a:ea typeface="Sharp Sans Display No1 Book" charset="0"/>
                <a:cs typeface="Sharp Sans Display No1 Book" charset="0"/>
              </a:rPr>
              <a:t>early diagnosis</a:t>
            </a:r>
            <a:r>
              <a:rPr lang="en-US" dirty="0">
                <a:latin typeface="Sharp Sans Display No1 Book" charset="0"/>
                <a:ea typeface="Sharp Sans Display No1 Book" charset="0"/>
                <a:cs typeface="Sharp Sans Display No1 Book" charset="0"/>
              </a:rPr>
              <a:t> of covered illness as well as for late-stage diagnosis. Early benefits and treatments can help you </a:t>
            </a:r>
            <a:r>
              <a:rPr lang="en-US" b="1" dirty="0">
                <a:latin typeface="Sharp Sans Display No1 Book" charset="0"/>
                <a:ea typeface="Sharp Sans Display No1 Book" charset="0"/>
                <a:cs typeface="Sharp Sans Display No1 Book" charset="0"/>
              </a:rPr>
              <a:t>preserve your health</a:t>
            </a:r>
            <a:r>
              <a:rPr lang="en-US" dirty="0">
                <a:latin typeface="Sharp Sans Display No1 Book" charset="0"/>
                <a:ea typeface="Sharp Sans Display No1 Book" charset="0"/>
                <a:cs typeface="Sharp Sans Display No1 Book" charset="0"/>
              </a:rPr>
              <a:t>.</a:t>
            </a:r>
            <a:endParaRPr lang="en-US" dirty="0">
              <a:solidFill>
                <a:srgbClr val="FF0000"/>
              </a:solidFill>
              <a:latin typeface="Sharp Sans Display No1 Book" charset="0"/>
              <a:ea typeface="Sharp Sans Display No1 Book" charset="0"/>
              <a:cs typeface="Sharp Sans Display No1 Book" charset="0"/>
            </a:endParaRPr>
          </a:p>
          <a:p>
            <a:pPr marL="0" indent="0">
              <a:spcAft>
                <a:spcPts val="1200"/>
              </a:spcAft>
              <a:buFont typeface="Arial" panose="020B0604020202020204" pitchFamily="34" charset="0"/>
              <a:buNone/>
            </a:pPr>
            <a:r>
              <a:rPr lang="en-US" dirty="0">
                <a:latin typeface="Sharp Sans Display No1 Book" charset="0"/>
                <a:ea typeface="Sharp Sans Display No1 Book" charset="0"/>
                <a:cs typeface="Sharp Sans Display No1 Book" charset="0"/>
              </a:rPr>
              <a:t>2. It features a benefit that </a:t>
            </a:r>
            <a:r>
              <a:rPr lang="en-US" b="1" dirty="0">
                <a:latin typeface="Sharp Sans Display No1 Book" charset="0"/>
                <a:ea typeface="Sharp Sans Display No1 Book" charset="0"/>
                <a:cs typeface="Sharp Sans Display No1 Book" charset="0"/>
              </a:rPr>
              <a:t>replenishes annually</a:t>
            </a:r>
            <a:r>
              <a:rPr lang="en-US" dirty="0">
                <a:latin typeface="Sharp Sans Display No1 Book" charset="0"/>
                <a:ea typeface="Sharp Sans Display No1 Book" charset="0"/>
                <a:cs typeface="Sharp Sans Display No1 Book" charset="0"/>
              </a:rPr>
              <a:t> with </a:t>
            </a:r>
            <a:r>
              <a:rPr lang="en-US" b="1" dirty="0">
                <a:latin typeface="Sharp Sans Display No1 Book" charset="0"/>
                <a:ea typeface="Sharp Sans Display No1 Book" charset="0"/>
                <a:cs typeface="Sharp Sans Display No1 Book" charset="0"/>
              </a:rPr>
              <a:t>no lifetime maximum</a:t>
            </a:r>
            <a:r>
              <a:rPr lang="en-US" dirty="0">
                <a:latin typeface="Sharp Sans Display No1 Book" charset="0"/>
                <a:ea typeface="Sharp Sans Display No1 Book" charset="0"/>
                <a:cs typeface="Sharp Sans Display No1 Book" charset="0"/>
              </a:rPr>
              <a:t>. This means even if you collect 100% of your benefit in one year, your policy will still </a:t>
            </a:r>
            <a:r>
              <a:rPr lang="en-US" b="1" dirty="0">
                <a:latin typeface="Sharp Sans Display No1 Book" charset="0"/>
                <a:ea typeface="Sharp Sans Display No1 Book" charset="0"/>
                <a:cs typeface="Sharp Sans Display No1 Book" charset="0"/>
              </a:rPr>
              <a:t>be there in full </a:t>
            </a:r>
            <a:r>
              <a:rPr lang="en-US" dirty="0">
                <a:latin typeface="Sharp Sans Display No1 Book" charset="0"/>
                <a:ea typeface="Sharp Sans Display No1 Book" charset="0"/>
                <a:cs typeface="Sharp Sans Display No1 Book" charset="0"/>
              </a:rPr>
              <a:t>the next year for a new diagnosis.</a:t>
            </a:r>
          </a:p>
          <a:p>
            <a:pPr marL="0" indent="0">
              <a:spcAft>
                <a:spcPts val="1200"/>
              </a:spcAft>
              <a:buNone/>
            </a:pPr>
            <a:r>
              <a:rPr lang="en-US" dirty="0">
                <a:latin typeface="Sharp Sans Display No1 Book" charset="0"/>
                <a:ea typeface="Sharp Sans Display No1 Book" charset="0"/>
                <a:cs typeface="Sharp Sans Display No1 Book" charset="0"/>
              </a:rPr>
              <a:t>3. It’s </a:t>
            </a:r>
            <a:r>
              <a:rPr lang="en-US" b="1" dirty="0">
                <a:latin typeface="Sharp Sans Display No1 Book" charset="0"/>
                <a:ea typeface="Sharp Sans Display No1 Book" charset="0"/>
                <a:cs typeface="Sharp Sans Display No1 Book" charset="0"/>
              </a:rPr>
              <a:t>affordable</a:t>
            </a:r>
            <a:r>
              <a:rPr lang="en-US" dirty="0">
                <a:latin typeface="Sharp Sans Display No1 Book" charset="0"/>
                <a:ea typeface="Sharp Sans Display No1 Book" charset="0"/>
                <a:cs typeface="Sharp Sans Display No1 Book" charset="0"/>
              </a:rPr>
              <a:t>, because it focuses on critical-illness conditions very likely to happen to someone: </a:t>
            </a:r>
            <a:r>
              <a:rPr lang="en-US" b="1" dirty="0">
                <a:latin typeface="Sharp Sans Display No1 Book" charset="0"/>
                <a:ea typeface="Sharp Sans Display No1 Book" charset="0"/>
                <a:cs typeface="Sharp Sans Display No1 Book" charset="0"/>
              </a:rPr>
              <a:t>heart attack</a:t>
            </a:r>
            <a:r>
              <a:rPr lang="en-US" dirty="0">
                <a:latin typeface="Sharp Sans Display No1 Book" charset="0"/>
                <a:ea typeface="Sharp Sans Display No1 Book" charset="0"/>
                <a:cs typeface="Sharp Sans Display No1 Book" charset="0"/>
              </a:rPr>
              <a:t> and </a:t>
            </a:r>
            <a:r>
              <a:rPr lang="en-US" b="1" dirty="0">
                <a:latin typeface="Sharp Sans Display No1 Book" charset="0"/>
                <a:ea typeface="Sharp Sans Display No1 Book" charset="0"/>
                <a:cs typeface="Sharp Sans Display No1 Book" charset="0"/>
              </a:rPr>
              <a:t>stroke.</a:t>
            </a:r>
            <a:endParaRPr lang="en-US" dirty="0">
              <a:latin typeface="Sharp Sans Display No1 Book" charset="0"/>
              <a:ea typeface="Sharp Sans Display No1 Book" charset="0"/>
              <a:cs typeface="Sharp Sans Display No1 Book" charset="0"/>
            </a:endParaRP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7</a:t>
            </a:fld>
            <a:r>
              <a:rPr lang="en-US"/>
              <a:t>]</a:t>
            </a:r>
            <a:endParaRPr lang="en-US" dirty="0"/>
          </a:p>
        </p:txBody>
      </p:sp>
      <p:sp>
        <p:nvSpPr>
          <p:cNvPr id="11" name="TextBox 10"/>
          <p:cNvSpPr txBox="1"/>
          <p:nvPr/>
        </p:nvSpPr>
        <p:spPr>
          <a:xfrm>
            <a:off x="818654" y="5858300"/>
            <a:ext cx="10932173" cy="276999"/>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Depending on diagnosis and stage, payments may be 100%, 50% or 10% of selected benefit amount. Policy/certificate will contain full list of covered conditions. </a:t>
            </a:r>
          </a:p>
        </p:txBody>
      </p:sp>
    </p:spTree>
    <p:extLst>
      <p:ext uri="{BB962C8B-B14F-4D97-AF65-F5344CB8AC3E}">
        <p14:creationId xmlns:p14="http://schemas.microsoft.com/office/powerpoint/2010/main" val="298622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058115" y="467140"/>
            <a:ext cx="8525723" cy="760344"/>
          </a:xfrm>
        </p:spPr>
        <p:txBody>
          <a:bodyPr/>
          <a:lstStyle/>
          <a:p>
            <a:r>
              <a:rPr lang="en-US" dirty="0"/>
              <a:t>How Critical </a:t>
            </a:r>
            <a:r>
              <a:rPr lang="en-US" dirty="0" err="1"/>
              <a:t>HealthEvents</a:t>
            </a:r>
            <a:r>
              <a:rPr lang="en-US" dirty="0"/>
              <a:t> Benefits Are Paid</a:t>
            </a:r>
          </a:p>
        </p:txBody>
      </p:sp>
      <p:pic>
        <p:nvPicPr>
          <p:cNvPr id="3" name="Picture 2"/>
          <p:cNvPicPr>
            <a:picLocks noChangeAspect="1"/>
          </p:cNvPicPr>
          <p:nvPr/>
        </p:nvPicPr>
        <p:blipFill>
          <a:blip r:embed="rId3"/>
          <a:stretch>
            <a:fillRect/>
          </a:stretch>
        </p:blipFill>
        <p:spPr>
          <a:xfrm>
            <a:off x="1650881" y="1227484"/>
            <a:ext cx="9116968" cy="4300338"/>
          </a:xfrm>
          <a:prstGeom prst="rect">
            <a:avLst/>
          </a:prstGeom>
        </p:spPr>
      </p:pic>
      <p:sp>
        <p:nvSpPr>
          <p:cNvPr id="16" name="TextBox 15"/>
          <p:cNvSpPr txBox="1"/>
          <p:nvPr/>
        </p:nvSpPr>
        <p:spPr>
          <a:xfrm>
            <a:off x="771893" y="5633930"/>
            <a:ext cx="11162604" cy="461665"/>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A 30-day waiting period may apply before benefits are payable. Payouts per year will not exceed your annual maximum. Benefits differ in the state of New York. Your policy/group certificate will contain specific covered illness and details, including a complete description of benefit provisions, exclusions and limitations.</a:t>
            </a:r>
          </a:p>
        </p:txBody>
      </p:sp>
      <p:sp>
        <p:nvSpPr>
          <p:cNvPr id="2" name="Slide Number Placeholder 1"/>
          <p:cNvSpPr>
            <a:spLocks noGrp="1"/>
          </p:cNvSpPr>
          <p:nvPr>
            <p:ph type="sldNum" sz="quarter" idx="12"/>
          </p:nvPr>
        </p:nvSpPr>
        <p:spPr/>
        <p:txBody>
          <a:bodyPr/>
          <a:lstStyle/>
          <a:p>
            <a:r>
              <a:rPr lang="en-US"/>
              <a:t>[</a:t>
            </a:r>
            <a:fld id="{7AE4C957-3C63-4C7F-8F09-0C9817055DDE}" type="slidenum">
              <a:rPr lang="en-US" smtClean="0"/>
              <a:pPr/>
              <a:t>8</a:t>
            </a:fld>
            <a:r>
              <a:rPr lang="en-US"/>
              <a:t>]</a:t>
            </a:r>
            <a:endParaRPr lang="en-US" dirty="0"/>
          </a:p>
        </p:txBody>
      </p:sp>
    </p:spTree>
    <p:extLst>
      <p:ext uri="{BB962C8B-B14F-4D97-AF65-F5344CB8AC3E}">
        <p14:creationId xmlns:p14="http://schemas.microsoft.com/office/powerpoint/2010/main" val="177195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058115" y="467140"/>
            <a:ext cx="8525723" cy="760344"/>
          </a:xfrm>
        </p:spPr>
        <p:txBody>
          <a:bodyPr/>
          <a:lstStyle/>
          <a:p>
            <a:r>
              <a:rPr lang="en-US" sz="3200" dirty="0"/>
              <a:t>How Critical </a:t>
            </a:r>
            <a:r>
              <a:rPr lang="en-US" sz="3200" dirty="0" err="1"/>
              <a:t>HealthEvents</a:t>
            </a:r>
            <a:r>
              <a:rPr lang="en-US" sz="3200" dirty="0"/>
              <a:t> Benefits Are Paid (NY)</a:t>
            </a:r>
          </a:p>
        </p:txBody>
      </p:sp>
      <p:pic>
        <p:nvPicPr>
          <p:cNvPr id="2" name="Picture 1"/>
          <p:cNvPicPr>
            <a:picLocks noChangeAspect="1"/>
          </p:cNvPicPr>
          <p:nvPr/>
        </p:nvPicPr>
        <p:blipFill>
          <a:blip r:embed="rId3"/>
          <a:stretch>
            <a:fillRect/>
          </a:stretch>
        </p:blipFill>
        <p:spPr>
          <a:xfrm>
            <a:off x="1767563" y="1235435"/>
            <a:ext cx="8732271" cy="4972373"/>
          </a:xfrm>
          <a:prstGeom prst="rect">
            <a:avLst/>
          </a:prstGeom>
        </p:spPr>
      </p:pic>
      <p:sp>
        <p:nvSpPr>
          <p:cNvPr id="16" name="TextBox 15"/>
          <p:cNvSpPr txBox="1"/>
          <p:nvPr/>
        </p:nvSpPr>
        <p:spPr>
          <a:xfrm>
            <a:off x="816804" y="5476276"/>
            <a:ext cx="6671813" cy="646331"/>
          </a:xfrm>
          <a:prstGeom prst="rect">
            <a:avLst/>
          </a:prstGeom>
          <a:noFill/>
        </p:spPr>
        <p:txBody>
          <a:bodyPr wrap="square" rtlCol="0">
            <a:spAutoFit/>
          </a:bodyPr>
          <a:lstStyle/>
          <a:p>
            <a:r>
              <a:rPr lang="en-US" sz="1200" i="1" dirty="0">
                <a:latin typeface="Sharp Sans Display No1 Book" charset="0"/>
                <a:ea typeface="Sharp Sans Display No1 Book" charset="0"/>
                <a:cs typeface="Sharp Sans Display No1 Book" charset="0"/>
              </a:rPr>
              <a:t>A 30-day waiting period may apply before benefits are payable. Payouts per year will not exceed your annual maximum. Your policy/group certificate will contain specific covered illness and details, including a complete description of benefit provisions, exclusions and limitations.</a:t>
            </a:r>
          </a:p>
        </p:txBody>
      </p:sp>
      <p:sp>
        <p:nvSpPr>
          <p:cNvPr id="3" name="Slide Number Placeholder 2"/>
          <p:cNvSpPr>
            <a:spLocks noGrp="1"/>
          </p:cNvSpPr>
          <p:nvPr>
            <p:ph type="sldNum" sz="quarter" idx="12"/>
          </p:nvPr>
        </p:nvSpPr>
        <p:spPr/>
        <p:txBody>
          <a:bodyPr/>
          <a:lstStyle/>
          <a:p>
            <a:r>
              <a:rPr lang="en-US"/>
              <a:t>[</a:t>
            </a:r>
            <a:fld id="{7AE4C957-3C63-4C7F-8F09-0C9817055DDE}" type="slidenum">
              <a:rPr lang="en-US" smtClean="0"/>
              <a:pPr/>
              <a:t>9</a:t>
            </a:fld>
            <a:r>
              <a:rPr lang="en-US"/>
              <a:t>]</a:t>
            </a:r>
            <a:endParaRPr lang="en-US" dirty="0"/>
          </a:p>
        </p:txBody>
      </p:sp>
    </p:spTree>
    <p:extLst>
      <p:ext uri="{BB962C8B-B14F-4D97-AF65-F5344CB8AC3E}">
        <p14:creationId xmlns:p14="http://schemas.microsoft.com/office/powerpoint/2010/main" val="66778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4">
      <a:dk1>
        <a:srgbClr val="5B6670"/>
      </a:dk1>
      <a:lt1>
        <a:srgbClr val="FFFFFF"/>
      </a:lt1>
      <a:dk2>
        <a:srgbClr val="211261"/>
      </a:dk2>
      <a:lt2>
        <a:srgbClr val="FFFFFF"/>
      </a:lt2>
      <a:accent1>
        <a:srgbClr val="211261"/>
      </a:accent1>
      <a:accent2>
        <a:srgbClr val="FE3B1F"/>
      </a:accent2>
      <a:accent3>
        <a:srgbClr val="FFBF3C"/>
      </a:accent3>
      <a:accent4>
        <a:srgbClr val="3CB4E5"/>
      </a:accent4>
      <a:accent5>
        <a:srgbClr val="A2A9AD"/>
      </a:accent5>
      <a:accent6>
        <a:srgbClr val="7B868C"/>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23176</TotalTime>
  <Words>2445</Words>
  <Application>Microsoft Office PowerPoint</Application>
  <PresentationFormat>Widescreen</PresentationFormat>
  <Paragraphs>203</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Calibri Light</vt:lpstr>
      <vt:lpstr>Century Gothic</vt:lpstr>
      <vt:lpstr>Courier New</vt:lpstr>
      <vt:lpstr>Sharp Sans Display No1 Book</vt:lpstr>
      <vt:lpstr>Sharp Sans Display No1 Medium</vt:lpstr>
      <vt:lpstr>Wingdings</vt:lpstr>
      <vt:lpstr>Office Theme</vt:lpstr>
      <vt:lpstr>1_Office Theme</vt:lpstr>
      <vt:lpstr>PowerPoint Presentation</vt:lpstr>
      <vt:lpstr>Why Critical HealthEvents?</vt:lpstr>
      <vt:lpstr>Why Critical HealthEvents?</vt:lpstr>
      <vt:lpstr>Why Critical HealthEvents?</vt:lpstr>
      <vt:lpstr>Why Critical HealthEvents?</vt:lpstr>
      <vt:lpstr>Triple Protection for Critical Illness</vt:lpstr>
      <vt:lpstr>Triple Protection for Critical Illness</vt:lpstr>
      <vt:lpstr>How Critical HealthEvents Benefits Are Paid</vt:lpstr>
      <vt:lpstr>How Critical HealthEvents Benefits Are Paid (NY)</vt:lpstr>
      <vt:lpstr>How Critical HealthEvents Benefits Are Paid</vt:lpstr>
      <vt:lpstr>How Critical HealthEvents Benefits Are Paid (NY)</vt:lpstr>
      <vt:lpstr>Benefit Fully Restores Every Year!</vt:lpstr>
      <vt:lpstr>Additional Benefits</vt:lpstr>
      <vt:lpstr>Additional Benefits</vt:lpstr>
      <vt:lpstr>Additional Benefits</vt:lpstr>
      <vt:lpstr>Additional Benefits</vt:lpstr>
      <vt:lpstr>Additional Benefits</vt:lpstr>
      <vt:lpstr>Additional Benefits</vt:lpstr>
      <vt:lpstr>Additional Benefits</vt:lpstr>
      <vt:lpstr>Additional Benefits</vt:lpstr>
      <vt:lpstr>Plus: EZ Value</vt:lpstr>
      <vt:lpstr>Family Coverage</vt:lpstr>
      <vt:lpstr>Trustmark Advantage</vt:lpstr>
      <vt:lpstr>Limitations and Exclusions: AZ Residents</vt:lpstr>
      <vt:lpstr>PowerPoint Presentation</vt:lpstr>
    </vt:vector>
  </TitlesOfParts>
  <Company>Trustmark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McRoy, Darren</dc:creator>
  <cp:lastModifiedBy>Blake, Quinton</cp:lastModifiedBy>
  <cp:revision>153</cp:revision>
  <dcterms:created xsi:type="dcterms:W3CDTF">2018-10-11T15:33:56Z</dcterms:created>
  <dcterms:modified xsi:type="dcterms:W3CDTF">2024-01-03T16:14:37Z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b099c1fe-67f3-49cf-afe9-97f1c19945d0</vt:lpwstr>
  </property>
  <property fmtid="{D5CDD505-2E9C-101B-9397-08002B2CF9AE}" pid="3" name="Classification">
    <vt:lpwstr>t_class_2</vt:lpwstr>
  </property>
</Properties>
</file>