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2" r:id="rId2"/>
    <p:sldId id="313" r:id="rId3"/>
    <p:sldId id="314" r:id="rId4"/>
    <p:sldId id="315" r:id="rId5"/>
    <p:sldId id="316"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21" r:id="rId20"/>
    <p:sldId id="318" r:id="rId21"/>
    <p:sldId id="317" r:id="rId22"/>
    <p:sldId id="337" r:id="rId23"/>
    <p:sldId id="31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0610" autoAdjust="0"/>
  </p:normalViewPr>
  <p:slideViewPr>
    <p:cSldViewPr snapToGrid="0">
      <p:cViewPr varScale="1">
        <p:scale>
          <a:sx n="54" d="100"/>
          <a:sy n="54" d="100"/>
        </p:scale>
        <p:origin x="9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8FFE7-0F2B-4459-BFAC-F7886E8CB3B3}"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6E20D-2869-41F2-BB61-9B3D1E6D94D2}" type="slidenum">
              <a:rPr lang="en-US" smtClean="0"/>
              <a:t>‹#›</a:t>
            </a:fld>
            <a:endParaRPr lang="en-US"/>
          </a:p>
        </p:txBody>
      </p:sp>
    </p:spTree>
    <p:extLst>
      <p:ext uri="{BB962C8B-B14F-4D97-AF65-F5344CB8AC3E}">
        <p14:creationId xmlns:p14="http://schemas.microsoft.com/office/powerpoint/2010/main" val="404890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
        <p:nvSpPr>
          <p:cNvPr id="4" name="Slide Number Placeholder 3"/>
          <p:cNvSpPr>
            <a:spLocks noGrp="1"/>
          </p:cNvSpPr>
          <p:nvPr>
            <p:ph type="sldNum" sz="quarter" idx="10"/>
          </p:nvPr>
        </p:nvSpPr>
        <p:spPr/>
        <p:txBody>
          <a:bodyPr/>
          <a:lstStyle/>
          <a:p>
            <a:fld id="{FFD7A8DE-D61A-4D33-9383-D83F3E6C3D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639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the $50 health</a:t>
            </a:r>
            <a:r>
              <a:rPr lang="en-US" baseline="0" dirty="0"/>
              <a:t> screening benefit.]</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10</a:t>
            </a:fld>
            <a:endParaRPr lang="en-US" dirty="0"/>
          </a:p>
        </p:txBody>
      </p:sp>
    </p:spTree>
    <p:extLst>
      <p:ext uri="{BB962C8B-B14F-4D97-AF65-F5344CB8AC3E}">
        <p14:creationId xmlns:p14="http://schemas.microsoft.com/office/powerpoint/2010/main" val="222191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the $100 health</a:t>
            </a:r>
            <a:r>
              <a:rPr lang="en-US" baseline="0" dirty="0"/>
              <a:t> screening benefit.]</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11</a:t>
            </a:fld>
            <a:endParaRPr lang="en-US" dirty="0"/>
          </a:p>
        </p:txBody>
      </p:sp>
    </p:spTree>
    <p:extLst>
      <p:ext uri="{BB962C8B-B14F-4D97-AF65-F5344CB8AC3E}">
        <p14:creationId xmlns:p14="http://schemas.microsoft.com/office/powerpoint/2010/main" val="2469833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the choice</a:t>
            </a:r>
            <a:r>
              <a:rPr lang="en-US" baseline="0" dirty="0"/>
              <a:t> of $50 or $100</a:t>
            </a:r>
            <a:r>
              <a:rPr lang="en-US" dirty="0"/>
              <a:t> health</a:t>
            </a:r>
            <a:r>
              <a:rPr lang="en-US" baseline="0" dirty="0"/>
              <a:t> screening benefit.]</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12</a:t>
            </a:fld>
            <a:endParaRPr lang="en-US" dirty="0"/>
          </a:p>
        </p:txBody>
      </p:sp>
    </p:spTree>
    <p:extLst>
      <p:ext uri="{BB962C8B-B14F-4D97-AF65-F5344CB8AC3E}">
        <p14:creationId xmlns:p14="http://schemas.microsoft.com/office/powerpoint/2010/main" val="84171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waiver</a:t>
            </a:r>
            <a:r>
              <a:rPr lang="en-US" baseline="0" dirty="0"/>
              <a:t> of premium.]</a:t>
            </a:r>
          </a:p>
        </p:txBody>
      </p:sp>
      <p:sp>
        <p:nvSpPr>
          <p:cNvPr id="4" name="Slide Number Placeholder 3"/>
          <p:cNvSpPr>
            <a:spLocks noGrp="1"/>
          </p:cNvSpPr>
          <p:nvPr>
            <p:ph type="sldNum" sz="quarter" idx="10"/>
          </p:nvPr>
        </p:nvSpPr>
        <p:spPr/>
        <p:txBody>
          <a:bodyPr/>
          <a:lstStyle/>
          <a:p>
            <a:fld id="{C3E09580-5440-4B8F-BEC0-0BD612C7B491}" type="slidenum">
              <a:rPr lang="en-US" smtClean="0"/>
              <a:t>13</a:t>
            </a:fld>
            <a:endParaRPr lang="en-US" dirty="0"/>
          </a:p>
        </p:txBody>
      </p:sp>
    </p:spTree>
    <p:extLst>
      <p:ext uri="{BB962C8B-B14F-4D97-AF65-F5344CB8AC3E}">
        <p14:creationId xmlns:p14="http://schemas.microsoft.com/office/powerpoint/2010/main" val="7766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Double</a:t>
            </a:r>
            <a:r>
              <a:rPr lang="en-US" baseline="0" dirty="0"/>
              <a:t> Benefit at 50%.]</a:t>
            </a:r>
          </a:p>
        </p:txBody>
      </p:sp>
      <p:sp>
        <p:nvSpPr>
          <p:cNvPr id="4" name="Slide Number Placeholder 3"/>
          <p:cNvSpPr>
            <a:spLocks noGrp="1"/>
          </p:cNvSpPr>
          <p:nvPr>
            <p:ph type="sldNum" sz="quarter" idx="10"/>
          </p:nvPr>
        </p:nvSpPr>
        <p:spPr/>
        <p:txBody>
          <a:bodyPr/>
          <a:lstStyle/>
          <a:p>
            <a:fld id="{C3E09580-5440-4B8F-BEC0-0BD612C7B491}" type="slidenum">
              <a:rPr lang="en-US" smtClean="0"/>
              <a:t>14</a:t>
            </a:fld>
            <a:endParaRPr lang="en-US" dirty="0"/>
          </a:p>
        </p:txBody>
      </p:sp>
    </p:spTree>
    <p:extLst>
      <p:ext uri="{BB962C8B-B14F-4D97-AF65-F5344CB8AC3E}">
        <p14:creationId xmlns:p14="http://schemas.microsoft.com/office/powerpoint/2010/main" val="3042593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Double</a:t>
            </a:r>
            <a:r>
              <a:rPr lang="en-US" baseline="0" dirty="0"/>
              <a:t> Benefit at 100%.]</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15</a:t>
            </a:fld>
            <a:endParaRPr lang="en-US" dirty="0"/>
          </a:p>
        </p:txBody>
      </p:sp>
    </p:spTree>
    <p:extLst>
      <p:ext uri="{BB962C8B-B14F-4D97-AF65-F5344CB8AC3E}">
        <p14:creationId xmlns:p14="http://schemas.microsoft.com/office/powerpoint/2010/main" val="425581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Subsequent</a:t>
            </a:r>
            <a:r>
              <a:rPr lang="en-US" baseline="0" dirty="0"/>
              <a:t> Condition Benefit.]</a:t>
            </a:r>
          </a:p>
        </p:txBody>
      </p:sp>
      <p:sp>
        <p:nvSpPr>
          <p:cNvPr id="4" name="Slide Number Placeholder 3"/>
          <p:cNvSpPr>
            <a:spLocks noGrp="1"/>
          </p:cNvSpPr>
          <p:nvPr>
            <p:ph type="sldNum" sz="quarter" idx="10"/>
          </p:nvPr>
        </p:nvSpPr>
        <p:spPr/>
        <p:txBody>
          <a:bodyPr/>
          <a:lstStyle/>
          <a:p>
            <a:fld id="{C3E09580-5440-4B8F-BEC0-0BD612C7B491}" type="slidenum">
              <a:rPr lang="en-US" smtClean="0"/>
              <a:t>16</a:t>
            </a:fld>
            <a:endParaRPr lang="en-US" dirty="0"/>
          </a:p>
        </p:txBody>
      </p:sp>
    </p:spTree>
    <p:extLst>
      <p:ext uri="{BB962C8B-B14F-4D97-AF65-F5344CB8AC3E}">
        <p14:creationId xmlns:p14="http://schemas.microsoft.com/office/powerpoint/2010/main" val="211512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Subsequent</a:t>
            </a:r>
            <a:r>
              <a:rPr lang="en-US" baseline="0" dirty="0"/>
              <a:t> Condition Benefit with a Recurring Condition.]</a:t>
            </a:r>
          </a:p>
        </p:txBody>
      </p:sp>
      <p:sp>
        <p:nvSpPr>
          <p:cNvPr id="4" name="Slide Number Placeholder 3"/>
          <p:cNvSpPr>
            <a:spLocks noGrp="1"/>
          </p:cNvSpPr>
          <p:nvPr>
            <p:ph type="sldNum" sz="quarter" idx="10"/>
          </p:nvPr>
        </p:nvSpPr>
        <p:spPr/>
        <p:txBody>
          <a:bodyPr/>
          <a:lstStyle/>
          <a:p>
            <a:fld id="{C3E09580-5440-4B8F-BEC0-0BD612C7B491}" type="slidenum">
              <a:rPr lang="en-US" smtClean="0"/>
              <a:t>17</a:t>
            </a:fld>
            <a:endParaRPr lang="en-US" dirty="0"/>
          </a:p>
        </p:txBody>
      </p:sp>
    </p:spTree>
    <p:extLst>
      <p:ext uri="{BB962C8B-B14F-4D97-AF65-F5344CB8AC3E}">
        <p14:creationId xmlns:p14="http://schemas.microsoft.com/office/powerpoint/2010/main" val="152339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Subsequent</a:t>
            </a:r>
            <a:r>
              <a:rPr lang="en-US" baseline="0" dirty="0"/>
              <a:t> Condition Benefit with a Recurring Condition, Including Cancer.]</a:t>
            </a:r>
          </a:p>
        </p:txBody>
      </p:sp>
      <p:sp>
        <p:nvSpPr>
          <p:cNvPr id="4" name="Slide Number Placeholder 3"/>
          <p:cNvSpPr>
            <a:spLocks noGrp="1"/>
          </p:cNvSpPr>
          <p:nvPr>
            <p:ph type="sldNum" sz="quarter" idx="10"/>
          </p:nvPr>
        </p:nvSpPr>
        <p:spPr/>
        <p:txBody>
          <a:bodyPr/>
          <a:lstStyle/>
          <a:p>
            <a:fld id="{C3E09580-5440-4B8F-BEC0-0BD612C7B491}" type="slidenum">
              <a:rPr lang="en-US" smtClean="0"/>
              <a:t>18</a:t>
            </a:fld>
            <a:endParaRPr lang="en-US" dirty="0"/>
          </a:p>
        </p:txBody>
      </p:sp>
    </p:spTree>
    <p:extLst>
      <p:ext uri="{BB962C8B-B14F-4D97-AF65-F5344CB8AC3E}">
        <p14:creationId xmlns:p14="http://schemas.microsoft.com/office/powerpoint/2010/main" val="4202893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EZ</a:t>
            </a:r>
            <a:r>
              <a:rPr lang="en-US" baseline="0" dirty="0"/>
              <a:t> Value option.]</a:t>
            </a:r>
          </a:p>
        </p:txBody>
      </p:sp>
      <p:sp>
        <p:nvSpPr>
          <p:cNvPr id="4" name="Slide Number Placeholder 3"/>
          <p:cNvSpPr>
            <a:spLocks noGrp="1"/>
          </p:cNvSpPr>
          <p:nvPr>
            <p:ph type="sldNum" sz="quarter" idx="10"/>
          </p:nvPr>
        </p:nvSpPr>
        <p:spPr/>
        <p:txBody>
          <a:bodyPr/>
          <a:lstStyle/>
          <a:p>
            <a:fld id="{C3E09580-5440-4B8F-BEC0-0BD612C7B491}" type="slidenum">
              <a:rPr lang="en-US" smtClean="0"/>
              <a:t>19</a:t>
            </a:fld>
            <a:endParaRPr lang="en-US" dirty="0"/>
          </a:p>
        </p:txBody>
      </p:sp>
    </p:spTree>
    <p:extLst>
      <p:ext uri="{BB962C8B-B14F-4D97-AF65-F5344CB8AC3E}">
        <p14:creationId xmlns:p14="http://schemas.microsoft.com/office/powerpoint/2010/main" val="72205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cases.]</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a:t>
            </a:fld>
            <a:endParaRPr lang="en-US" dirty="0"/>
          </a:p>
        </p:txBody>
      </p:sp>
    </p:spTree>
    <p:extLst>
      <p:ext uri="{BB962C8B-B14F-4D97-AF65-F5344CB8AC3E}">
        <p14:creationId xmlns:p14="http://schemas.microsoft.com/office/powerpoint/2010/main" val="1381442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all cases with family coverage options.]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20</a:t>
            </a:fld>
            <a:endParaRPr lang="en-US" dirty="0"/>
          </a:p>
        </p:txBody>
      </p:sp>
    </p:spTree>
    <p:extLst>
      <p:ext uri="{BB962C8B-B14F-4D97-AF65-F5344CB8AC3E}">
        <p14:creationId xmlns:p14="http://schemas.microsoft.com/office/powerpoint/2010/main" val="3154964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cases.]</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21</a:t>
            </a:fld>
            <a:endParaRPr lang="en-US" dirty="0"/>
          </a:p>
        </p:txBody>
      </p:sp>
    </p:spTree>
    <p:extLst>
      <p:ext uri="{BB962C8B-B14F-4D97-AF65-F5344CB8AC3E}">
        <p14:creationId xmlns:p14="http://schemas.microsoft.com/office/powerpoint/2010/main" val="2381104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a:t>
            </a:r>
            <a:r>
              <a:rPr lang="en-US" baseline="0" dirty="0"/>
              <a:t>l cases at least partially in AZ.]</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22</a:t>
            </a:fld>
            <a:endParaRPr lang="en-US" dirty="0"/>
          </a:p>
        </p:txBody>
      </p:sp>
    </p:spTree>
    <p:extLst>
      <p:ext uri="{BB962C8B-B14F-4D97-AF65-F5344CB8AC3E}">
        <p14:creationId xmlns:p14="http://schemas.microsoft.com/office/powerpoint/2010/main" val="3495429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
        <p:nvSpPr>
          <p:cNvPr id="4" name="Slide Number Placeholder 3"/>
          <p:cNvSpPr>
            <a:spLocks noGrp="1"/>
          </p:cNvSpPr>
          <p:nvPr>
            <p:ph type="sldNum" sz="quarter" idx="10"/>
          </p:nvPr>
        </p:nvSpPr>
        <p:spPr/>
        <p:txBody>
          <a:bodyPr/>
          <a:lstStyle/>
          <a:p>
            <a:fld id="{C3E09580-5440-4B8F-BEC0-0BD612C7B491}" type="slidenum">
              <a:rPr lang="en-US" smtClean="0"/>
              <a:t>23</a:t>
            </a:fld>
            <a:endParaRPr lang="en-US" dirty="0"/>
          </a:p>
        </p:txBody>
      </p:sp>
    </p:spTree>
    <p:extLst>
      <p:ext uri="{BB962C8B-B14F-4D97-AF65-F5344CB8AC3E}">
        <p14:creationId xmlns:p14="http://schemas.microsoft.com/office/powerpoint/2010/main" val="259912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cases.]</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3</a:t>
            </a:fld>
            <a:endParaRPr lang="en-US" dirty="0"/>
          </a:p>
        </p:txBody>
      </p:sp>
    </p:spTree>
    <p:extLst>
      <p:ext uri="{BB962C8B-B14F-4D97-AF65-F5344CB8AC3E}">
        <p14:creationId xmlns:p14="http://schemas.microsoft.com/office/powerpoint/2010/main" val="149853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cases.]</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4</a:t>
            </a:fld>
            <a:endParaRPr lang="en-US" dirty="0"/>
          </a:p>
        </p:txBody>
      </p:sp>
    </p:spTree>
    <p:extLst>
      <p:ext uri="{BB962C8B-B14F-4D97-AF65-F5344CB8AC3E}">
        <p14:creationId xmlns:p14="http://schemas.microsoft.com/office/powerpoint/2010/main" val="121754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cases WITH</a:t>
            </a:r>
            <a:r>
              <a:rPr lang="en-US" baseline="0" dirty="0"/>
              <a:t> cancer coverage that include ANY state other than New York.]</a:t>
            </a:r>
          </a:p>
        </p:txBody>
      </p:sp>
      <p:sp>
        <p:nvSpPr>
          <p:cNvPr id="4" name="Slide Number Placeholder 3"/>
          <p:cNvSpPr>
            <a:spLocks noGrp="1"/>
          </p:cNvSpPr>
          <p:nvPr>
            <p:ph type="sldNum" sz="quarter" idx="10"/>
          </p:nvPr>
        </p:nvSpPr>
        <p:spPr/>
        <p:txBody>
          <a:bodyPr/>
          <a:lstStyle/>
          <a:p>
            <a:fld id="{C3E09580-5440-4B8F-BEC0-0BD612C7B491}" type="slidenum">
              <a:rPr lang="en-US" smtClean="0"/>
              <a:t>5</a:t>
            </a:fld>
            <a:endParaRPr lang="en-US" dirty="0"/>
          </a:p>
        </p:txBody>
      </p:sp>
    </p:spTree>
    <p:extLst>
      <p:ext uri="{BB962C8B-B14F-4D97-AF65-F5344CB8AC3E}">
        <p14:creationId xmlns:p14="http://schemas.microsoft.com/office/powerpoint/2010/main" val="33886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cases WITH</a:t>
            </a:r>
            <a:r>
              <a:rPr lang="en-US" baseline="0" dirty="0"/>
              <a:t> cancer coverage that include New York.]</a:t>
            </a:r>
          </a:p>
        </p:txBody>
      </p:sp>
      <p:sp>
        <p:nvSpPr>
          <p:cNvPr id="4" name="Slide Number Placeholder 3"/>
          <p:cNvSpPr>
            <a:spLocks noGrp="1"/>
          </p:cNvSpPr>
          <p:nvPr>
            <p:ph type="sldNum" sz="quarter" idx="10"/>
          </p:nvPr>
        </p:nvSpPr>
        <p:spPr/>
        <p:txBody>
          <a:bodyPr/>
          <a:lstStyle/>
          <a:p>
            <a:fld id="{C3E09580-5440-4B8F-BEC0-0BD612C7B491}" type="slidenum">
              <a:rPr lang="en-US" smtClean="0"/>
              <a:t>6</a:t>
            </a:fld>
            <a:endParaRPr lang="en-US" dirty="0"/>
          </a:p>
        </p:txBody>
      </p:sp>
    </p:spTree>
    <p:extLst>
      <p:ext uri="{BB962C8B-B14F-4D97-AF65-F5344CB8AC3E}">
        <p14:creationId xmlns:p14="http://schemas.microsoft.com/office/powerpoint/2010/main" val="117875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cases WITHOUT</a:t>
            </a:r>
            <a:r>
              <a:rPr lang="en-US" baseline="0" dirty="0"/>
              <a:t> cancer coverage that include ANY state other than New York.]</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7</a:t>
            </a:fld>
            <a:endParaRPr lang="en-US" dirty="0"/>
          </a:p>
        </p:txBody>
      </p:sp>
    </p:spTree>
    <p:extLst>
      <p:ext uri="{BB962C8B-B14F-4D97-AF65-F5344CB8AC3E}">
        <p14:creationId xmlns:p14="http://schemas.microsoft.com/office/powerpoint/2010/main" val="193616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cases WITHOUT</a:t>
            </a:r>
            <a:r>
              <a:rPr lang="en-US" baseline="0" dirty="0"/>
              <a:t> cancer coverage that include New York.]</a:t>
            </a:r>
          </a:p>
        </p:txBody>
      </p:sp>
      <p:sp>
        <p:nvSpPr>
          <p:cNvPr id="4" name="Slide Number Placeholder 3"/>
          <p:cNvSpPr>
            <a:spLocks noGrp="1"/>
          </p:cNvSpPr>
          <p:nvPr>
            <p:ph type="sldNum" sz="quarter" idx="10"/>
          </p:nvPr>
        </p:nvSpPr>
        <p:spPr/>
        <p:txBody>
          <a:bodyPr/>
          <a:lstStyle/>
          <a:p>
            <a:fld id="{C3E09580-5440-4B8F-BEC0-0BD612C7B491}" type="slidenum">
              <a:rPr lang="en-US" smtClean="0"/>
              <a:t>8</a:t>
            </a:fld>
            <a:endParaRPr lang="en-US" dirty="0"/>
          </a:p>
        </p:txBody>
      </p:sp>
    </p:spTree>
    <p:extLst>
      <p:ext uri="{BB962C8B-B14F-4D97-AF65-F5344CB8AC3E}">
        <p14:creationId xmlns:p14="http://schemas.microsoft.com/office/powerpoint/2010/main" val="188727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 WITH coverage</a:t>
            </a:r>
            <a:r>
              <a:rPr lang="en-US" baseline="0" dirty="0"/>
              <a:t> for occupational HIV.]</a:t>
            </a:r>
          </a:p>
        </p:txBody>
      </p:sp>
      <p:sp>
        <p:nvSpPr>
          <p:cNvPr id="4" name="Slide Number Placeholder 3"/>
          <p:cNvSpPr>
            <a:spLocks noGrp="1"/>
          </p:cNvSpPr>
          <p:nvPr>
            <p:ph type="sldNum" sz="quarter" idx="10"/>
          </p:nvPr>
        </p:nvSpPr>
        <p:spPr/>
        <p:txBody>
          <a:bodyPr/>
          <a:lstStyle/>
          <a:p>
            <a:fld id="{C3E09580-5440-4B8F-BEC0-0BD612C7B491}" type="slidenum">
              <a:rPr lang="en-US" smtClean="0"/>
              <a:t>9</a:t>
            </a:fld>
            <a:endParaRPr lang="en-US" dirty="0"/>
          </a:p>
        </p:txBody>
      </p:sp>
    </p:spTree>
    <p:extLst>
      <p:ext uri="{BB962C8B-B14F-4D97-AF65-F5344CB8AC3E}">
        <p14:creationId xmlns:p14="http://schemas.microsoft.com/office/powerpoint/2010/main" val="405217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84110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83011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77470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defRPr>
            </a:lvl1pPr>
          </a:lstStyle>
          <a:p>
            <a:pPr lvl="0"/>
            <a:r>
              <a:rPr lang="en-US" dirty="0"/>
              <a:t>Click to edit Presenter’s name, title and date</a:t>
            </a:r>
          </a:p>
        </p:txBody>
      </p:sp>
      <p:pic>
        <p:nvPicPr>
          <p:cNvPr id="19" name="Picture 18">
            <a:extLst>
              <a:ext uri="{FF2B5EF4-FFF2-40B4-BE49-F238E27FC236}">
                <a16:creationId xmlns:a16="http://schemas.microsoft.com/office/drawing/2014/main" id="{149EF69F-067C-7D48-8313-748A429ED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81315"/>
            <a:ext cx="4002313" cy="4002313"/>
          </a:xfrm>
          <a:prstGeom prst="rect">
            <a:avLst/>
          </a:prstGeom>
        </p:spPr>
      </p:pic>
      <p:pic>
        <p:nvPicPr>
          <p:cNvPr id="20" name="Picture 19">
            <a:extLst>
              <a:ext uri="{FF2B5EF4-FFF2-40B4-BE49-F238E27FC236}">
                <a16:creationId xmlns:a16="http://schemas.microsoft.com/office/drawing/2014/main" id="{9F04D2B2-AC95-D541-9865-04272C2B91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754" y="-27546"/>
            <a:ext cx="3564245" cy="3417517"/>
          </a:xfrm>
          <a:prstGeom prst="rect">
            <a:avLst/>
          </a:prstGeom>
        </p:spPr>
      </p:pic>
    </p:spTree>
    <p:extLst>
      <p:ext uri="{BB962C8B-B14F-4D97-AF65-F5344CB8AC3E}">
        <p14:creationId xmlns:p14="http://schemas.microsoft.com/office/powerpoint/2010/main" val="2012058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9182100" y="6356350"/>
            <a:ext cx="2743200" cy="365125"/>
          </a:xfrm>
        </p:spPr>
        <p:txBody>
          <a:bodyPr/>
          <a:lstStyle>
            <a:lvl1pPr>
              <a:defRPr sz="1400">
                <a:solidFill>
                  <a:schemeClr val="tx1"/>
                </a:solidFill>
              </a:defRPr>
            </a:lvl1pPr>
          </a:lstStyle>
          <a:p>
            <a:r>
              <a:rPr lang="en-US" dirty="0"/>
              <a:t>[</a:t>
            </a:r>
            <a:fld id="{7AE4C957-3C63-4C7F-8F09-0C9817055DDE}" type="slidenum">
              <a:rPr lang="en-US" smtClean="0"/>
              <a:pPr/>
              <a:t>‹#›</a:t>
            </a:fld>
            <a:r>
              <a:rPr lang="en-US" dirty="0"/>
              <a:t>]</a:t>
            </a:r>
          </a:p>
        </p:txBody>
      </p:sp>
      <p:sp>
        <p:nvSpPr>
          <p:cNvPr id="7" name="Rectangle 6"/>
          <p:cNvSpPr/>
          <p:nvPr userDrawn="1"/>
        </p:nvSpPr>
        <p:spPr>
          <a:xfrm>
            <a:off x="0" y="0"/>
            <a:ext cx="541829"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C00000"/>
                </a:solidFill>
              </a:defRPr>
            </a:lvl1pPr>
          </a:lstStyle>
          <a:p>
            <a:pPr lvl="0"/>
            <a:r>
              <a:rPr lang="en-US" dirty="0"/>
              <a:t>Click to edit subhead text styles</a:t>
            </a: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grpSp>
        <p:nvGrpSpPr>
          <p:cNvPr id="18" name="Group 17">
            <a:extLst>
              <a:ext uri="{FF2B5EF4-FFF2-40B4-BE49-F238E27FC236}">
                <a16:creationId xmlns:a16="http://schemas.microsoft.com/office/drawing/2014/main" id="{9D930467-95D6-564F-AE09-1ECF60D28F25}"/>
              </a:ext>
            </a:extLst>
          </p:cNvPr>
          <p:cNvGrpSpPr/>
          <p:nvPr userDrawn="1"/>
        </p:nvGrpSpPr>
        <p:grpSpPr>
          <a:xfrm>
            <a:off x="1143000" y="6203513"/>
            <a:ext cx="9883842" cy="688721"/>
            <a:chOff x="1143000" y="6203513"/>
            <a:chExt cx="9883842" cy="688721"/>
          </a:xfrm>
        </p:grpSpPr>
        <p:pic>
          <p:nvPicPr>
            <p:cNvPr id="19" name="Picture 18">
              <a:extLst>
                <a:ext uri="{FF2B5EF4-FFF2-40B4-BE49-F238E27FC236}">
                  <a16:creationId xmlns:a16="http://schemas.microsoft.com/office/drawing/2014/main" id="{B2EF0B8D-255C-8E48-9FEE-03CBC9627FC5}"/>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20" name="Picture 19">
              <a:extLst>
                <a:ext uri="{FF2B5EF4-FFF2-40B4-BE49-F238E27FC236}">
                  <a16:creationId xmlns:a16="http://schemas.microsoft.com/office/drawing/2014/main" id="{1C4F4904-7BF1-6F4C-A981-4F0D760833C1}"/>
                </a:ext>
              </a:extLst>
            </p:cNvPr>
            <p:cNvPicPr>
              <a:picLocks noChangeAspect="1"/>
            </p:cNvPicPr>
            <p:nvPr userDrawn="1"/>
          </p:nvPicPr>
          <p:blipFill>
            <a:blip r:embed="rId4" cstate="print">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5232" y="6238219"/>
              <a:ext cx="735768" cy="654015"/>
            </a:xfrm>
            <a:prstGeom prst="rect">
              <a:avLst/>
            </a:prstGeom>
          </p:spPr>
        </p:pic>
        <p:pic>
          <p:nvPicPr>
            <p:cNvPr id="21" name="Picture 20">
              <a:extLst>
                <a:ext uri="{FF2B5EF4-FFF2-40B4-BE49-F238E27FC236}">
                  <a16:creationId xmlns:a16="http://schemas.microsoft.com/office/drawing/2014/main" id="{A381A369-066C-A449-9DE6-583FFF45D80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22" name="Picture 21">
              <a:extLst>
                <a:ext uri="{FF2B5EF4-FFF2-40B4-BE49-F238E27FC236}">
                  <a16:creationId xmlns:a16="http://schemas.microsoft.com/office/drawing/2014/main" id="{1614E36E-52C2-064C-98B1-37B2C4D781ED}"/>
                </a:ext>
              </a:extLst>
            </p:cNvPr>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23" name="Picture 22">
              <a:extLst>
                <a:ext uri="{FF2B5EF4-FFF2-40B4-BE49-F238E27FC236}">
                  <a16:creationId xmlns:a16="http://schemas.microsoft.com/office/drawing/2014/main" id="{0178A694-3DA8-7741-A914-D557B289DAE3}"/>
                </a:ext>
              </a:extLst>
            </p:cNvPr>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Tree>
    <p:extLst>
      <p:ext uri="{BB962C8B-B14F-4D97-AF65-F5344CB8AC3E}">
        <p14:creationId xmlns:p14="http://schemas.microsoft.com/office/powerpoint/2010/main" val="1577992580"/>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75474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55980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369087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76076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59864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6438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42666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317566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D04A4-DCBC-472C-BC53-3602E2424243}" type="slidenum">
              <a:rPr lang="en-US" smtClean="0"/>
              <a:t>‹#›</a:t>
            </a:fld>
            <a:endParaRPr lang="en-US"/>
          </a:p>
        </p:txBody>
      </p:sp>
    </p:spTree>
    <p:extLst>
      <p:ext uri="{BB962C8B-B14F-4D97-AF65-F5344CB8AC3E}">
        <p14:creationId xmlns:p14="http://schemas.microsoft.com/office/powerpoint/2010/main" val="57099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 id="214748369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6586" y="423642"/>
            <a:ext cx="6542560" cy="646331"/>
          </a:xfrm>
          <a:prstGeom prst="rect">
            <a:avLst/>
          </a:prstGeom>
        </p:spPr>
        <p:txBody>
          <a:bodyPr wrap="none">
            <a:spAutoFit/>
          </a:bodyPr>
          <a:lstStyle/>
          <a:p>
            <a:r>
              <a:rPr lang="en-US" sz="3600" dirty="0">
                <a:solidFill>
                  <a:prstClr val="white"/>
                </a:solidFill>
                <a:latin typeface="Calibri Light" panose="020F0302020204030204"/>
              </a:rPr>
              <a:t>Introducing your special benefits…</a:t>
            </a:r>
          </a:p>
        </p:txBody>
      </p:sp>
      <p:sp>
        <p:nvSpPr>
          <p:cNvPr id="9" name="Title 5"/>
          <p:cNvSpPr txBox="1">
            <a:spLocks/>
          </p:cNvSpPr>
          <p:nvPr/>
        </p:nvSpPr>
        <p:spPr>
          <a:xfrm>
            <a:off x="5107866" y="3145973"/>
            <a:ext cx="8354134" cy="13961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ysClr val="window" lastClr="FFFFFF"/>
                </a:solidFill>
                <a:effectLst/>
                <a:uLnTx/>
                <a:uFillTx/>
                <a:latin typeface="Calibri Light" panose="020F0302020204030204"/>
                <a:ea typeface="+mj-ea"/>
                <a:cs typeface="+mj-cs"/>
              </a:rPr>
              <a:t>Trustmark</a:t>
            </a:r>
            <a:r>
              <a:rPr kumimoji="0" lang="en-US" sz="3600" b="0" i="0" u="none" strike="noStrike" kern="1200" cap="none" spc="0" normalizeH="0" noProof="0" dirty="0">
                <a:ln>
                  <a:noFill/>
                </a:ln>
                <a:solidFill>
                  <a:sysClr val="window" lastClr="FFFFFF"/>
                </a:solidFill>
                <a:effectLst/>
                <a:uLnTx/>
                <a:uFillTx/>
                <a:latin typeface="Calibri Light" panose="020F0302020204030204"/>
                <a:ea typeface="+mj-ea"/>
                <a:cs typeface="+mj-cs"/>
              </a:rPr>
              <a:t> </a:t>
            </a:r>
            <a:r>
              <a:rPr kumimoji="0" lang="en-US" sz="3600" b="0" i="0" u="none" strike="noStrike" kern="1200" cap="none" spc="0" normalizeH="0" baseline="0" noProof="0" dirty="0">
                <a:ln>
                  <a:noFill/>
                </a:ln>
                <a:solidFill>
                  <a:sysClr val="window" lastClr="FFFFFF"/>
                </a:solidFill>
                <a:effectLst/>
                <a:uLnTx/>
                <a:uFillTx/>
                <a:latin typeface="Calibri Light" panose="020F0302020204030204"/>
                <a:ea typeface="+mj-ea"/>
                <a:cs typeface="+mj-cs"/>
              </a:rPr>
              <a:t>Critical Illness</a:t>
            </a:r>
            <a:r>
              <a:rPr lang="en-US" dirty="0">
                <a:solidFill>
                  <a:sysClr val="window" lastClr="FFFFFF"/>
                </a:solidFill>
                <a:latin typeface="Calibri Light" panose="020F0302020204030204"/>
              </a:rPr>
              <a:t> </a:t>
            </a:r>
            <a:r>
              <a:rPr kumimoji="0" lang="en-US" sz="3600" b="0" i="0" u="none" strike="noStrike" kern="1200" cap="none" spc="0" normalizeH="0" baseline="0" noProof="0" dirty="0">
                <a:ln>
                  <a:noFill/>
                </a:ln>
                <a:solidFill>
                  <a:sysClr val="window" lastClr="FFFFFF"/>
                </a:solidFill>
                <a:effectLst/>
                <a:uLnTx/>
                <a:uFillTx/>
                <a:latin typeface="Calibri Light" panose="020F0302020204030204"/>
                <a:ea typeface="+mj-ea"/>
                <a:cs typeface="+mj-cs"/>
              </a:rPr>
              <a:t>Insurance</a:t>
            </a:r>
          </a:p>
        </p:txBody>
      </p:sp>
      <p:sp>
        <p:nvSpPr>
          <p:cNvPr id="10" name="Title 5"/>
          <p:cNvSpPr txBox="1">
            <a:spLocks/>
          </p:cNvSpPr>
          <p:nvPr/>
        </p:nvSpPr>
        <p:spPr>
          <a:xfrm>
            <a:off x="5759655" y="4104476"/>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i="1" dirty="0">
                <a:solidFill>
                  <a:prstClr val="white"/>
                </a:solidFill>
                <a:latin typeface="Calibri Light" panose="020F0302020204030204"/>
              </a:rPr>
              <a:t>       </a:t>
            </a:r>
            <a:r>
              <a:rPr lang="en-US" sz="2000" i="1" dirty="0">
                <a:solidFill>
                  <a:prstClr val="white"/>
                </a:solidFill>
              </a:rPr>
              <a:t>Providing a financial cushion for when you need it most.</a:t>
            </a:r>
            <a:endParaRPr lang="en-US" sz="2000" i="1" dirty="0">
              <a:solidFill>
                <a:prstClr val="white"/>
              </a:solidFill>
              <a:latin typeface="Calibri Light" panose="020F0302020204030204"/>
            </a:endParaRPr>
          </a:p>
        </p:txBody>
      </p:sp>
      <p:sp>
        <p:nvSpPr>
          <p:cNvPr id="6" name="Content Placeholder 2"/>
          <p:cNvSpPr txBox="1">
            <a:spLocks/>
          </p:cNvSpPr>
          <p:nvPr/>
        </p:nvSpPr>
        <p:spPr>
          <a:xfrm>
            <a:off x="6681754" y="6517881"/>
            <a:ext cx="5562601" cy="2811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Trustmark® is a registered trademark of Trustmark Insurance Company.</a:t>
            </a:r>
          </a:p>
        </p:txBody>
      </p:sp>
    </p:spTree>
    <p:extLst>
      <p:ext uri="{BB962C8B-B14F-4D97-AF65-F5344CB8AC3E}">
        <p14:creationId xmlns:p14="http://schemas.microsoft.com/office/powerpoint/2010/main" val="4074161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 may also</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7" name="Title 1"/>
          <p:cNvSpPr>
            <a:spLocks noGrp="1"/>
          </p:cNvSpPr>
          <p:nvPr>
            <p:ph type="title"/>
          </p:nvPr>
        </p:nvSpPr>
        <p:spPr>
          <a:xfrm>
            <a:off x="6088106" y="473120"/>
            <a:ext cx="4852610" cy="760344"/>
          </a:xfrm>
        </p:spPr>
        <p:txBody>
          <a:bodyPr>
            <a:normAutofit/>
          </a:bodyPr>
          <a:lstStyle/>
          <a:p>
            <a:r>
              <a:rPr lang="en-US" sz="2800" b="1" dirty="0"/>
              <a:t>Additional Benefits</a:t>
            </a:r>
          </a:p>
        </p:txBody>
      </p:sp>
      <p:pic>
        <p:nvPicPr>
          <p:cNvPr id="6" name="Picture Placeholder 6">
            <a:extLst>
              <a:ext uri="{FF2B5EF4-FFF2-40B4-BE49-F238E27FC236}">
                <a16:creationId xmlns:a16="http://schemas.microsoft.com/office/drawing/2014/main" id="{670B7E91-3018-C34B-85E3-7AD3C030398F}"/>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ackgroundRemoval t="0" b="100000" l="12986" r="100000"/>
                    </a14:imgEffect>
                  </a14:imgLayer>
                </a14:imgProps>
              </a:ext>
              <a:ext uri="{28A0092B-C50C-407E-A947-70E740481C1C}">
                <a14:useLocalDpi xmlns:a14="http://schemas.microsoft.com/office/drawing/2010/main" val="0"/>
              </a:ext>
            </a:extLst>
          </a:blip>
          <a:srcRect l="3427" t="1912" b="13806"/>
          <a:stretch/>
        </p:blipFill>
        <p:spPr>
          <a:xfrm>
            <a:off x="162229" y="262006"/>
            <a:ext cx="4943279" cy="5914959"/>
          </a:xfrm>
        </p:spPr>
      </p:pic>
      <p:sp>
        <p:nvSpPr>
          <p:cNvPr id="10" name="Content Placeholder 2"/>
          <p:cNvSpPr>
            <a:spLocks noGrp="1"/>
          </p:cNvSpPr>
          <p:nvPr>
            <p:ph idx="1"/>
          </p:nvPr>
        </p:nvSpPr>
        <p:spPr>
          <a:xfrm>
            <a:off x="6088105" y="1716373"/>
            <a:ext cx="5168473" cy="2260204"/>
          </a:xfrm>
        </p:spPr>
        <p:txBody>
          <a:bodyPr>
            <a:normAutofit/>
          </a:bodyPr>
          <a:lstStyle/>
          <a:p>
            <a:pPr marL="0" indent="0">
              <a:buNone/>
            </a:pPr>
            <a:r>
              <a:rPr lang="en-US" b="1" dirty="0">
                <a:latin typeface="Sharp Sans Display No1 Book" charset="0"/>
                <a:ea typeface="Sharp Sans Display No1 Book" charset="0"/>
                <a:cs typeface="Sharp Sans Display No1 Book" charset="0"/>
              </a:rPr>
              <a:t>$50 Health Screening Benefit</a:t>
            </a:r>
          </a:p>
          <a:p>
            <a:pPr marL="0" indent="0">
              <a:buNone/>
            </a:pPr>
            <a:endParaRPr lang="en-US" dirty="0">
              <a:latin typeface="Sharp Sans Display No1 Book" charset="0"/>
              <a:ea typeface="Sharp Sans Display No1 Book" charset="0"/>
              <a:cs typeface="Sharp Sans Display No1 Book" charset="0"/>
            </a:endParaRPr>
          </a:p>
          <a:p>
            <a:pPr marL="0" indent="0">
              <a:buNone/>
            </a:pPr>
            <a:r>
              <a:rPr lang="en-US" dirty="0">
                <a:latin typeface="Sharp Sans Display No1 Book" charset="0"/>
                <a:ea typeface="Sharp Sans Display No1 Book" charset="0"/>
                <a:cs typeface="Sharp Sans Display No1 Book" charset="0"/>
              </a:rPr>
              <a:t>Pays $50 towards </a:t>
            </a:r>
            <a:r>
              <a:rPr lang="en-US" b="1" dirty="0">
                <a:latin typeface="Sharp Sans Display No1 Book" charset="0"/>
                <a:ea typeface="Sharp Sans Display No1 Book" charset="0"/>
                <a:cs typeface="Sharp Sans Display No1 Book" charset="0"/>
              </a:rPr>
              <a:t>one screening test per year</a:t>
            </a:r>
            <a:r>
              <a:rPr lang="en-US" dirty="0">
                <a:latin typeface="Sharp Sans Display No1 Book" charset="0"/>
                <a:ea typeface="Sharp Sans Display No1 Book" charset="0"/>
                <a:cs typeface="Sharp Sans Display No1 Book" charset="0"/>
              </a:rPr>
              <a:t>. Some of the many eligible tests include:</a:t>
            </a:r>
          </a:p>
        </p:txBody>
      </p:sp>
      <p:sp>
        <p:nvSpPr>
          <p:cNvPr id="11" name="Rectangle 10"/>
          <p:cNvSpPr/>
          <p:nvPr/>
        </p:nvSpPr>
        <p:spPr>
          <a:xfrm>
            <a:off x="6088105" y="3830553"/>
            <a:ext cx="6825790" cy="2346412"/>
          </a:xfrm>
          <a:prstGeom prst="rect">
            <a:avLst/>
          </a:prstGeom>
        </p:spPr>
        <p:txBody>
          <a:bodyPr wrap="square" numCol="2">
            <a:spAutoFit/>
          </a:bodyPr>
          <a:lstStyle/>
          <a:p>
            <a:pPr>
              <a:spcAft>
                <a:spcPts val="1200"/>
              </a:spcAft>
            </a:pPr>
            <a:r>
              <a:rPr lang="en-US" sz="2000" dirty="0">
                <a:latin typeface="Sharp Sans Display No1 Book" charset="0"/>
                <a:ea typeface="Sharp Sans Display No1 Book" charset="0"/>
                <a:cs typeface="Sharp Sans Display No1 Book" charset="0"/>
              </a:rPr>
              <a:t>• Low-dose mammography</a:t>
            </a:r>
          </a:p>
          <a:p>
            <a:pPr>
              <a:spcAft>
                <a:spcPts val="1200"/>
              </a:spcAft>
            </a:pPr>
            <a:r>
              <a:rPr lang="en-US" sz="2000" dirty="0">
                <a:latin typeface="Sharp Sans Display No1 Book" charset="0"/>
                <a:ea typeface="Sharp Sans Display No1 Book" charset="0"/>
                <a:cs typeface="Sharp Sans Display No1 Book" charset="0"/>
              </a:rPr>
              <a:t>• Pap smear (women 18+)</a:t>
            </a:r>
          </a:p>
          <a:p>
            <a:pPr>
              <a:spcAft>
                <a:spcPts val="1200"/>
              </a:spcAft>
            </a:pPr>
            <a:r>
              <a:rPr lang="en-US" sz="2000" dirty="0">
                <a:latin typeface="Sharp Sans Display No1 Book" charset="0"/>
                <a:ea typeface="Sharp Sans Display No1 Book" charset="0"/>
                <a:cs typeface="Sharp Sans Display No1 Book" charset="0"/>
              </a:rPr>
              <a:t>• Serum cholesterol</a:t>
            </a:r>
          </a:p>
          <a:p>
            <a:pPr>
              <a:spcAft>
                <a:spcPts val="1200"/>
              </a:spcAft>
            </a:pPr>
            <a:r>
              <a:rPr lang="en-US" sz="2000" dirty="0">
                <a:latin typeface="Sharp Sans Display No1 Book" charset="0"/>
                <a:ea typeface="Sharp Sans Display No1 Book" charset="0"/>
                <a:cs typeface="Sharp Sans Display No1 Book" charset="0"/>
              </a:rPr>
              <a:t>• Prostate-specific antigen</a:t>
            </a:r>
          </a:p>
          <a:p>
            <a:pPr>
              <a:spcAft>
                <a:spcPts val="1200"/>
              </a:spcAft>
            </a:pPr>
            <a:endParaRPr lang="en-US" sz="2000" dirty="0">
              <a:latin typeface="Sharp Sans Display No1 Book" charset="0"/>
              <a:ea typeface="Sharp Sans Display No1 Book" charset="0"/>
              <a:cs typeface="Sharp Sans Display No1 Book" charset="0"/>
            </a:endParaRPr>
          </a:p>
          <a:p>
            <a:pPr>
              <a:spcAft>
                <a:spcPts val="1200"/>
              </a:spcAft>
            </a:pPr>
            <a:r>
              <a:rPr lang="en-US" sz="2000" dirty="0">
                <a:latin typeface="Sharp Sans Display No1 Book" charset="0"/>
                <a:ea typeface="Sharp Sans Display No1 Book" charset="0"/>
                <a:cs typeface="Sharp Sans Display No1 Book" charset="0"/>
              </a:rPr>
              <a:t>• Stress test</a:t>
            </a:r>
          </a:p>
          <a:p>
            <a:pPr>
              <a:spcAft>
                <a:spcPts val="1200"/>
              </a:spcAft>
            </a:pPr>
            <a:r>
              <a:rPr lang="en-US" sz="2000" dirty="0">
                <a:latin typeface="Sharp Sans Display No1 Book" charset="0"/>
                <a:ea typeface="Sharp Sans Display No1 Book" charset="0"/>
                <a:cs typeface="Sharp Sans Display No1 Book" charset="0"/>
              </a:rPr>
              <a:t>• Colonoscopy</a:t>
            </a:r>
          </a:p>
          <a:p>
            <a:pPr>
              <a:spcAft>
                <a:spcPts val="1200"/>
              </a:spcAft>
            </a:pPr>
            <a:r>
              <a:rPr lang="en-US" sz="2000" dirty="0">
                <a:latin typeface="Sharp Sans Display No1 Book" charset="0"/>
                <a:ea typeface="Sharp Sans Display No1 Book" charset="0"/>
                <a:cs typeface="Sharp Sans Display No1 Book" charset="0"/>
              </a:rPr>
              <a:t>• Chest X-ray</a:t>
            </a:r>
          </a:p>
          <a:p>
            <a:pPr>
              <a:spcAft>
                <a:spcPts val="1200"/>
              </a:spcAft>
            </a:pPr>
            <a:r>
              <a:rPr lang="en-US" sz="2000" dirty="0">
                <a:latin typeface="Sharp Sans Display No1 Book" charset="0"/>
                <a:ea typeface="Sharp Sans Display No1 Book" charset="0"/>
                <a:cs typeface="Sharp Sans Display No1 Book" charset="0"/>
              </a:rPr>
              <a:t>• Bone marrow test</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10</a:t>
            </a:fld>
            <a:r>
              <a:rPr lang="en-US"/>
              <a:t>]</a:t>
            </a:r>
            <a:endParaRPr lang="en-US" dirty="0"/>
          </a:p>
        </p:txBody>
      </p:sp>
    </p:spTree>
    <p:extLst>
      <p:ext uri="{BB962C8B-B14F-4D97-AF65-F5344CB8AC3E}">
        <p14:creationId xmlns:p14="http://schemas.microsoft.com/office/powerpoint/2010/main" val="127062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 may also</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6" name="Picture Placeholder 6">
            <a:extLst>
              <a:ext uri="{FF2B5EF4-FFF2-40B4-BE49-F238E27FC236}">
                <a16:creationId xmlns:a16="http://schemas.microsoft.com/office/drawing/2014/main" id="{670B7E91-3018-C34B-85E3-7AD3C030398F}"/>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ackgroundRemoval t="0" b="100000" l="12986" r="100000"/>
                    </a14:imgEffect>
                  </a14:imgLayer>
                </a14:imgProps>
              </a:ext>
              <a:ext uri="{28A0092B-C50C-407E-A947-70E740481C1C}">
                <a14:useLocalDpi xmlns:a14="http://schemas.microsoft.com/office/drawing/2010/main" val="0"/>
              </a:ext>
            </a:extLst>
          </a:blip>
          <a:srcRect l="3427" t="1912" b="13806"/>
          <a:stretch/>
        </p:blipFill>
        <p:spPr>
          <a:xfrm>
            <a:off x="162229" y="262006"/>
            <a:ext cx="4943279" cy="5914959"/>
          </a:xfrm>
        </p:spPr>
      </p:pic>
      <p:sp>
        <p:nvSpPr>
          <p:cNvPr id="11" name="Title 1"/>
          <p:cNvSpPr>
            <a:spLocks noGrp="1"/>
          </p:cNvSpPr>
          <p:nvPr>
            <p:ph type="title"/>
          </p:nvPr>
        </p:nvSpPr>
        <p:spPr>
          <a:xfrm>
            <a:off x="6088106" y="473120"/>
            <a:ext cx="4852610" cy="760344"/>
          </a:xfrm>
        </p:spPr>
        <p:txBody>
          <a:bodyPr>
            <a:normAutofit/>
          </a:bodyPr>
          <a:lstStyle/>
          <a:p>
            <a:r>
              <a:rPr lang="en-US" sz="2800" b="1" dirty="0"/>
              <a:t>Additional Benefits</a:t>
            </a:r>
          </a:p>
        </p:txBody>
      </p:sp>
      <p:sp>
        <p:nvSpPr>
          <p:cNvPr id="9" name="Content Placeholder 2"/>
          <p:cNvSpPr>
            <a:spLocks noGrp="1"/>
          </p:cNvSpPr>
          <p:nvPr>
            <p:ph idx="1"/>
          </p:nvPr>
        </p:nvSpPr>
        <p:spPr>
          <a:xfrm>
            <a:off x="6088105" y="1716373"/>
            <a:ext cx="5168473" cy="2260204"/>
          </a:xfrm>
        </p:spPr>
        <p:txBody>
          <a:bodyPr>
            <a:normAutofit/>
          </a:bodyPr>
          <a:lstStyle/>
          <a:p>
            <a:pPr marL="0" indent="0">
              <a:buNone/>
            </a:pPr>
            <a:r>
              <a:rPr lang="en-US" b="1" dirty="0">
                <a:latin typeface="Sharp Sans Display No1 Book" charset="0"/>
                <a:ea typeface="Sharp Sans Display No1 Book" charset="0"/>
                <a:cs typeface="Sharp Sans Display No1 Book" charset="0"/>
              </a:rPr>
              <a:t>$100 Health Screening Benefit</a:t>
            </a:r>
          </a:p>
          <a:p>
            <a:pPr marL="0" indent="0">
              <a:buNone/>
            </a:pPr>
            <a:endParaRPr lang="en-US" dirty="0">
              <a:latin typeface="Sharp Sans Display No1 Book" charset="0"/>
              <a:ea typeface="Sharp Sans Display No1 Book" charset="0"/>
              <a:cs typeface="Sharp Sans Display No1 Book" charset="0"/>
            </a:endParaRPr>
          </a:p>
          <a:p>
            <a:pPr marL="0" indent="0">
              <a:buNone/>
            </a:pPr>
            <a:r>
              <a:rPr lang="en-US" dirty="0">
                <a:latin typeface="Sharp Sans Display No1 Book" charset="0"/>
                <a:ea typeface="Sharp Sans Display No1 Book" charset="0"/>
                <a:cs typeface="Sharp Sans Display No1 Book" charset="0"/>
              </a:rPr>
              <a:t>Pays $100 towards </a:t>
            </a:r>
            <a:r>
              <a:rPr lang="en-US" b="1" dirty="0">
                <a:latin typeface="Sharp Sans Display No1 Book" charset="0"/>
                <a:ea typeface="Sharp Sans Display No1 Book" charset="0"/>
                <a:cs typeface="Sharp Sans Display No1 Book" charset="0"/>
              </a:rPr>
              <a:t>one screening test per year</a:t>
            </a:r>
            <a:r>
              <a:rPr lang="en-US" dirty="0">
                <a:latin typeface="Sharp Sans Display No1 Book" charset="0"/>
                <a:ea typeface="Sharp Sans Display No1 Book" charset="0"/>
                <a:cs typeface="Sharp Sans Display No1 Book" charset="0"/>
              </a:rPr>
              <a:t>. Some of the many eligible tests include:</a:t>
            </a:r>
          </a:p>
        </p:txBody>
      </p:sp>
      <p:sp>
        <p:nvSpPr>
          <p:cNvPr id="10" name="Rectangle 9"/>
          <p:cNvSpPr/>
          <p:nvPr/>
        </p:nvSpPr>
        <p:spPr>
          <a:xfrm>
            <a:off x="6088105" y="3830553"/>
            <a:ext cx="6825790" cy="2346412"/>
          </a:xfrm>
          <a:prstGeom prst="rect">
            <a:avLst/>
          </a:prstGeom>
        </p:spPr>
        <p:txBody>
          <a:bodyPr wrap="square" numCol="2">
            <a:spAutoFit/>
          </a:bodyPr>
          <a:lstStyle/>
          <a:p>
            <a:pPr>
              <a:spcAft>
                <a:spcPts val="1200"/>
              </a:spcAft>
            </a:pPr>
            <a:r>
              <a:rPr lang="en-US" sz="2000" dirty="0">
                <a:latin typeface="Sharp Sans Display No1 Book" charset="0"/>
                <a:ea typeface="Sharp Sans Display No1 Book" charset="0"/>
                <a:cs typeface="Sharp Sans Display No1 Book" charset="0"/>
              </a:rPr>
              <a:t>• Low-dose mammography</a:t>
            </a:r>
          </a:p>
          <a:p>
            <a:pPr>
              <a:spcAft>
                <a:spcPts val="1200"/>
              </a:spcAft>
            </a:pPr>
            <a:r>
              <a:rPr lang="en-US" sz="2000" dirty="0">
                <a:latin typeface="Sharp Sans Display No1 Book" charset="0"/>
                <a:ea typeface="Sharp Sans Display No1 Book" charset="0"/>
                <a:cs typeface="Sharp Sans Display No1 Book" charset="0"/>
              </a:rPr>
              <a:t>• Pap smear (women 18+)</a:t>
            </a:r>
          </a:p>
          <a:p>
            <a:pPr>
              <a:spcAft>
                <a:spcPts val="1200"/>
              </a:spcAft>
            </a:pPr>
            <a:r>
              <a:rPr lang="en-US" sz="2000" dirty="0">
                <a:latin typeface="Sharp Sans Display No1 Book" charset="0"/>
                <a:ea typeface="Sharp Sans Display No1 Book" charset="0"/>
                <a:cs typeface="Sharp Sans Display No1 Book" charset="0"/>
              </a:rPr>
              <a:t>• Serum cholesterol</a:t>
            </a:r>
          </a:p>
          <a:p>
            <a:pPr>
              <a:spcAft>
                <a:spcPts val="1200"/>
              </a:spcAft>
            </a:pPr>
            <a:r>
              <a:rPr lang="en-US" sz="2000" dirty="0">
                <a:latin typeface="Sharp Sans Display No1 Book" charset="0"/>
                <a:ea typeface="Sharp Sans Display No1 Book" charset="0"/>
                <a:cs typeface="Sharp Sans Display No1 Book" charset="0"/>
              </a:rPr>
              <a:t>• Prostate-specific antigen</a:t>
            </a:r>
          </a:p>
          <a:p>
            <a:pPr>
              <a:spcAft>
                <a:spcPts val="1200"/>
              </a:spcAft>
            </a:pPr>
            <a:endParaRPr lang="en-US" sz="2000" dirty="0">
              <a:latin typeface="Sharp Sans Display No1 Book" charset="0"/>
              <a:ea typeface="Sharp Sans Display No1 Book" charset="0"/>
              <a:cs typeface="Sharp Sans Display No1 Book" charset="0"/>
            </a:endParaRPr>
          </a:p>
          <a:p>
            <a:pPr>
              <a:spcAft>
                <a:spcPts val="1200"/>
              </a:spcAft>
            </a:pPr>
            <a:r>
              <a:rPr lang="en-US" sz="2000" dirty="0">
                <a:latin typeface="Sharp Sans Display No1 Book" charset="0"/>
                <a:ea typeface="Sharp Sans Display No1 Book" charset="0"/>
                <a:cs typeface="Sharp Sans Display No1 Book" charset="0"/>
              </a:rPr>
              <a:t>• Stress test</a:t>
            </a:r>
          </a:p>
          <a:p>
            <a:pPr>
              <a:spcAft>
                <a:spcPts val="1200"/>
              </a:spcAft>
            </a:pPr>
            <a:r>
              <a:rPr lang="en-US" sz="2000" dirty="0">
                <a:latin typeface="Sharp Sans Display No1 Book" charset="0"/>
                <a:ea typeface="Sharp Sans Display No1 Book" charset="0"/>
                <a:cs typeface="Sharp Sans Display No1 Book" charset="0"/>
              </a:rPr>
              <a:t>• Colonoscopy</a:t>
            </a:r>
          </a:p>
          <a:p>
            <a:pPr>
              <a:spcAft>
                <a:spcPts val="1200"/>
              </a:spcAft>
            </a:pPr>
            <a:r>
              <a:rPr lang="en-US" sz="2000" dirty="0">
                <a:latin typeface="Sharp Sans Display No1 Book" charset="0"/>
                <a:ea typeface="Sharp Sans Display No1 Book" charset="0"/>
                <a:cs typeface="Sharp Sans Display No1 Book" charset="0"/>
              </a:rPr>
              <a:t>• Chest X-ray</a:t>
            </a:r>
          </a:p>
          <a:p>
            <a:pPr>
              <a:spcAft>
                <a:spcPts val="1200"/>
              </a:spcAft>
            </a:pPr>
            <a:r>
              <a:rPr lang="en-US" sz="2000" dirty="0">
                <a:latin typeface="Sharp Sans Display No1 Book" charset="0"/>
                <a:ea typeface="Sharp Sans Display No1 Book" charset="0"/>
                <a:cs typeface="Sharp Sans Display No1 Book" charset="0"/>
              </a:rPr>
              <a:t>• Bone marrow test</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11</a:t>
            </a:fld>
            <a:r>
              <a:rPr lang="en-US"/>
              <a:t>]</a:t>
            </a:r>
            <a:endParaRPr lang="en-US" dirty="0"/>
          </a:p>
        </p:txBody>
      </p:sp>
    </p:spTree>
    <p:extLst>
      <p:ext uri="{BB962C8B-B14F-4D97-AF65-F5344CB8AC3E}">
        <p14:creationId xmlns:p14="http://schemas.microsoft.com/office/powerpoint/2010/main" val="138849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 may also</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5" name="Content Placeholder 2"/>
          <p:cNvSpPr>
            <a:spLocks noGrp="1"/>
          </p:cNvSpPr>
          <p:nvPr>
            <p:ph idx="1"/>
          </p:nvPr>
        </p:nvSpPr>
        <p:spPr>
          <a:xfrm>
            <a:off x="6088105" y="1716373"/>
            <a:ext cx="5168473" cy="2260204"/>
          </a:xfrm>
        </p:spPr>
        <p:txBody>
          <a:bodyPr>
            <a:normAutofit/>
          </a:bodyPr>
          <a:lstStyle/>
          <a:p>
            <a:pPr marL="0" indent="0">
              <a:buNone/>
            </a:pPr>
            <a:r>
              <a:rPr lang="en-US" b="1" dirty="0">
                <a:latin typeface="Sharp Sans Display No1 Book" charset="0"/>
                <a:ea typeface="Sharp Sans Display No1 Book" charset="0"/>
                <a:cs typeface="Sharp Sans Display No1 Book" charset="0"/>
              </a:rPr>
              <a:t>$50 or 100 Health Screening Benefit</a:t>
            </a:r>
          </a:p>
          <a:p>
            <a:pPr marL="0" indent="0">
              <a:buNone/>
            </a:pPr>
            <a:endParaRPr lang="en-US" dirty="0">
              <a:latin typeface="Sharp Sans Display No1 Book" charset="0"/>
              <a:ea typeface="Sharp Sans Display No1 Book" charset="0"/>
              <a:cs typeface="Sharp Sans Display No1 Book" charset="0"/>
            </a:endParaRPr>
          </a:p>
          <a:p>
            <a:pPr marL="0" indent="0">
              <a:buNone/>
            </a:pPr>
            <a:r>
              <a:rPr lang="en-US" dirty="0">
                <a:latin typeface="Sharp Sans Display No1 Book" charset="0"/>
                <a:ea typeface="Sharp Sans Display No1 Book" charset="0"/>
                <a:cs typeface="Sharp Sans Display No1 Book" charset="0"/>
              </a:rPr>
              <a:t>Pays $50 or $100 (your choice) towards </a:t>
            </a:r>
            <a:r>
              <a:rPr lang="en-US" b="1" dirty="0">
                <a:latin typeface="Sharp Sans Display No1 Book" charset="0"/>
                <a:ea typeface="Sharp Sans Display No1 Book" charset="0"/>
                <a:cs typeface="Sharp Sans Display No1 Book" charset="0"/>
              </a:rPr>
              <a:t>one screening test per year</a:t>
            </a:r>
            <a:r>
              <a:rPr lang="en-US" dirty="0">
                <a:latin typeface="Sharp Sans Display No1 Book" charset="0"/>
                <a:ea typeface="Sharp Sans Display No1 Book" charset="0"/>
                <a:cs typeface="Sharp Sans Display No1 Book" charset="0"/>
              </a:rPr>
              <a:t>. Some of the many eligible tests include:</a:t>
            </a:r>
          </a:p>
        </p:txBody>
      </p:sp>
      <p:pic>
        <p:nvPicPr>
          <p:cNvPr id="6" name="Picture Placeholder 6">
            <a:extLst>
              <a:ext uri="{FF2B5EF4-FFF2-40B4-BE49-F238E27FC236}">
                <a16:creationId xmlns:a16="http://schemas.microsoft.com/office/drawing/2014/main" id="{670B7E91-3018-C34B-85E3-7AD3C030398F}"/>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ackgroundRemoval t="0" b="100000" l="12986" r="100000"/>
                    </a14:imgEffect>
                  </a14:imgLayer>
                </a14:imgProps>
              </a:ext>
              <a:ext uri="{28A0092B-C50C-407E-A947-70E740481C1C}">
                <a14:useLocalDpi xmlns:a14="http://schemas.microsoft.com/office/drawing/2010/main" val="0"/>
              </a:ext>
            </a:extLst>
          </a:blip>
          <a:srcRect l="3427" t="1912" b="13806"/>
          <a:stretch/>
        </p:blipFill>
        <p:spPr>
          <a:xfrm>
            <a:off x="162229" y="262006"/>
            <a:ext cx="4943279" cy="5914959"/>
          </a:xfrm>
        </p:spPr>
      </p:pic>
      <p:sp>
        <p:nvSpPr>
          <p:cNvPr id="3" name="Rectangle 2"/>
          <p:cNvSpPr/>
          <p:nvPr/>
        </p:nvSpPr>
        <p:spPr>
          <a:xfrm>
            <a:off x="6088105" y="3830553"/>
            <a:ext cx="6825790" cy="2346412"/>
          </a:xfrm>
          <a:prstGeom prst="rect">
            <a:avLst/>
          </a:prstGeom>
        </p:spPr>
        <p:txBody>
          <a:bodyPr wrap="square" numCol="2">
            <a:spAutoFit/>
          </a:bodyPr>
          <a:lstStyle/>
          <a:p>
            <a:pPr>
              <a:spcAft>
                <a:spcPts val="1200"/>
              </a:spcAft>
            </a:pPr>
            <a:r>
              <a:rPr lang="en-US" sz="2000" dirty="0">
                <a:latin typeface="Sharp Sans Display No1 Book" charset="0"/>
                <a:ea typeface="Sharp Sans Display No1 Book" charset="0"/>
                <a:cs typeface="Sharp Sans Display No1 Book" charset="0"/>
              </a:rPr>
              <a:t>• Low-dose mammography</a:t>
            </a:r>
          </a:p>
          <a:p>
            <a:pPr>
              <a:spcAft>
                <a:spcPts val="1200"/>
              </a:spcAft>
            </a:pPr>
            <a:r>
              <a:rPr lang="en-US" sz="2000" dirty="0">
                <a:latin typeface="Sharp Sans Display No1 Book" charset="0"/>
                <a:ea typeface="Sharp Sans Display No1 Book" charset="0"/>
                <a:cs typeface="Sharp Sans Display No1 Book" charset="0"/>
              </a:rPr>
              <a:t>• Pap smear (women 18+)</a:t>
            </a:r>
          </a:p>
          <a:p>
            <a:pPr>
              <a:spcAft>
                <a:spcPts val="1200"/>
              </a:spcAft>
            </a:pPr>
            <a:r>
              <a:rPr lang="en-US" sz="2000" dirty="0">
                <a:latin typeface="Sharp Sans Display No1 Book" charset="0"/>
                <a:ea typeface="Sharp Sans Display No1 Book" charset="0"/>
                <a:cs typeface="Sharp Sans Display No1 Book" charset="0"/>
              </a:rPr>
              <a:t>• Serum cholesterol</a:t>
            </a:r>
          </a:p>
          <a:p>
            <a:pPr>
              <a:spcAft>
                <a:spcPts val="1200"/>
              </a:spcAft>
            </a:pPr>
            <a:r>
              <a:rPr lang="en-US" sz="2000" dirty="0">
                <a:latin typeface="Sharp Sans Display No1 Book" charset="0"/>
                <a:ea typeface="Sharp Sans Display No1 Book" charset="0"/>
                <a:cs typeface="Sharp Sans Display No1 Book" charset="0"/>
              </a:rPr>
              <a:t>• Prostate-specific antigen</a:t>
            </a:r>
          </a:p>
          <a:p>
            <a:pPr>
              <a:spcAft>
                <a:spcPts val="1200"/>
              </a:spcAft>
            </a:pPr>
            <a:endParaRPr lang="en-US" sz="2000" dirty="0">
              <a:latin typeface="Sharp Sans Display No1 Book" charset="0"/>
              <a:ea typeface="Sharp Sans Display No1 Book" charset="0"/>
              <a:cs typeface="Sharp Sans Display No1 Book" charset="0"/>
            </a:endParaRPr>
          </a:p>
          <a:p>
            <a:pPr>
              <a:spcAft>
                <a:spcPts val="1200"/>
              </a:spcAft>
            </a:pPr>
            <a:r>
              <a:rPr lang="en-US" sz="2000" dirty="0">
                <a:latin typeface="Sharp Sans Display No1 Book" charset="0"/>
                <a:ea typeface="Sharp Sans Display No1 Book" charset="0"/>
                <a:cs typeface="Sharp Sans Display No1 Book" charset="0"/>
              </a:rPr>
              <a:t>• Stress test</a:t>
            </a:r>
          </a:p>
          <a:p>
            <a:pPr>
              <a:spcAft>
                <a:spcPts val="1200"/>
              </a:spcAft>
            </a:pPr>
            <a:r>
              <a:rPr lang="en-US" sz="2000" dirty="0">
                <a:latin typeface="Sharp Sans Display No1 Book" charset="0"/>
                <a:ea typeface="Sharp Sans Display No1 Book" charset="0"/>
                <a:cs typeface="Sharp Sans Display No1 Book" charset="0"/>
              </a:rPr>
              <a:t>• Colonoscopy</a:t>
            </a:r>
          </a:p>
          <a:p>
            <a:pPr>
              <a:spcAft>
                <a:spcPts val="1200"/>
              </a:spcAft>
            </a:pPr>
            <a:r>
              <a:rPr lang="en-US" sz="2000" dirty="0">
                <a:latin typeface="Sharp Sans Display No1 Book" charset="0"/>
                <a:ea typeface="Sharp Sans Display No1 Book" charset="0"/>
                <a:cs typeface="Sharp Sans Display No1 Book" charset="0"/>
              </a:rPr>
              <a:t>• Chest X-ray</a:t>
            </a:r>
          </a:p>
          <a:p>
            <a:pPr>
              <a:spcAft>
                <a:spcPts val="1200"/>
              </a:spcAft>
            </a:pPr>
            <a:r>
              <a:rPr lang="en-US" sz="2000" dirty="0">
                <a:latin typeface="Sharp Sans Display No1 Book" charset="0"/>
                <a:ea typeface="Sharp Sans Display No1 Book" charset="0"/>
                <a:cs typeface="Sharp Sans Display No1 Book" charset="0"/>
              </a:rPr>
              <a:t>• Bone marrow test</a:t>
            </a:r>
          </a:p>
        </p:txBody>
      </p:sp>
      <p:sp>
        <p:nvSpPr>
          <p:cNvPr id="10" name="Title 1"/>
          <p:cNvSpPr>
            <a:spLocks noGrp="1"/>
          </p:cNvSpPr>
          <p:nvPr>
            <p:ph type="title"/>
          </p:nvPr>
        </p:nvSpPr>
        <p:spPr>
          <a:xfrm>
            <a:off x="6088106" y="473120"/>
            <a:ext cx="4852610" cy="760344"/>
          </a:xfrm>
        </p:spPr>
        <p:txBody>
          <a:bodyPr>
            <a:normAutofit/>
          </a:bodyPr>
          <a:lstStyle/>
          <a:p>
            <a:r>
              <a:rPr lang="en-US" sz="2800" b="1" dirty="0"/>
              <a:t>Additional Benefits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12</a:t>
            </a:fld>
            <a:r>
              <a:rPr lang="en-US"/>
              <a:t>]</a:t>
            </a:r>
            <a:endParaRPr lang="en-US" dirty="0"/>
          </a:p>
        </p:txBody>
      </p:sp>
    </p:spTree>
    <p:extLst>
      <p:ext uri="{BB962C8B-B14F-4D97-AF65-F5344CB8AC3E}">
        <p14:creationId xmlns:p14="http://schemas.microsoft.com/office/powerpoint/2010/main" val="263545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 may also</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5" name="Content Placeholder 2"/>
          <p:cNvSpPr>
            <a:spLocks noGrp="1"/>
          </p:cNvSpPr>
          <p:nvPr>
            <p:ph idx="1"/>
          </p:nvPr>
        </p:nvSpPr>
        <p:spPr>
          <a:xfrm>
            <a:off x="6088105" y="1716373"/>
            <a:ext cx="5168473" cy="2440957"/>
          </a:xfrm>
        </p:spPr>
        <p:txBody>
          <a:bodyPr>
            <a:normAutofit/>
          </a:bodyPr>
          <a:lstStyle/>
          <a:p>
            <a:pPr marL="0" indent="0">
              <a:buNone/>
            </a:pPr>
            <a:r>
              <a:rPr lang="en-US" b="1" dirty="0">
                <a:latin typeface="Sharp Sans Display No1 Book" charset="0"/>
                <a:ea typeface="Sharp Sans Display No1 Book" charset="0"/>
                <a:cs typeface="Sharp Sans Display No1 Book" charset="0"/>
              </a:rPr>
              <a:t>Waiver of Premium</a:t>
            </a:r>
          </a:p>
          <a:p>
            <a:pPr marL="0" indent="0">
              <a:buNone/>
            </a:pPr>
            <a:endParaRPr lang="en-US" dirty="0">
              <a:latin typeface="Sharp Sans Display No1 Book" charset="0"/>
              <a:ea typeface="Sharp Sans Display No1 Book" charset="0"/>
              <a:cs typeface="Sharp Sans Display No1 Book" charset="0"/>
            </a:endParaRPr>
          </a:p>
          <a:p>
            <a:pPr marL="0" indent="0">
              <a:buNone/>
            </a:pPr>
            <a:r>
              <a:rPr lang="en-US" dirty="0">
                <a:latin typeface="Sharp Sans Display No1 Book" charset="0"/>
                <a:ea typeface="Sharp Sans Display No1 Book" charset="0"/>
                <a:cs typeface="Sharp Sans Display No1 Book" charset="0"/>
              </a:rPr>
              <a:t>Waive your premium payments if a doctor determines that you are totally disabled.</a:t>
            </a:r>
          </a:p>
        </p:txBody>
      </p:sp>
      <p:pic>
        <p:nvPicPr>
          <p:cNvPr id="6" name="Picture Placeholder 6">
            <a:extLst>
              <a:ext uri="{FF2B5EF4-FFF2-40B4-BE49-F238E27FC236}">
                <a16:creationId xmlns:a16="http://schemas.microsoft.com/office/drawing/2014/main" id="{670B7E91-3018-C34B-85E3-7AD3C030398F}"/>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ackgroundRemoval t="0" b="100000" l="12986" r="100000"/>
                    </a14:imgEffect>
                  </a14:imgLayer>
                </a14:imgProps>
              </a:ext>
              <a:ext uri="{28A0092B-C50C-407E-A947-70E740481C1C}">
                <a14:useLocalDpi xmlns:a14="http://schemas.microsoft.com/office/drawing/2010/main" val="0"/>
              </a:ext>
            </a:extLst>
          </a:blip>
          <a:srcRect l="3427" t="1912" b="13806"/>
          <a:stretch/>
        </p:blipFill>
        <p:spPr>
          <a:xfrm>
            <a:off x="162229" y="262006"/>
            <a:ext cx="4943279" cy="5914959"/>
          </a:xfrm>
        </p:spPr>
      </p:pic>
      <p:sp>
        <p:nvSpPr>
          <p:cNvPr id="10" name="Title 1"/>
          <p:cNvSpPr>
            <a:spLocks noGrp="1"/>
          </p:cNvSpPr>
          <p:nvPr>
            <p:ph type="title"/>
          </p:nvPr>
        </p:nvSpPr>
        <p:spPr>
          <a:xfrm>
            <a:off x="6088106" y="473120"/>
            <a:ext cx="4852610" cy="760344"/>
          </a:xfrm>
        </p:spPr>
        <p:txBody>
          <a:bodyPr>
            <a:normAutofit/>
          </a:bodyPr>
          <a:lstStyle/>
          <a:p>
            <a:r>
              <a:rPr lang="en-US" sz="2800" b="1" dirty="0"/>
              <a:t>Additional Benefits</a:t>
            </a:r>
          </a:p>
        </p:txBody>
      </p:sp>
      <p:sp>
        <p:nvSpPr>
          <p:cNvPr id="9" name="Content Placeholder 2"/>
          <p:cNvSpPr txBox="1">
            <a:spLocks/>
          </p:cNvSpPr>
          <p:nvPr/>
        </p:nvSpPr>
        <p:spPr>
          <a:xfrm>
            <a:off x="6088105" y="5232400"/>
            <a:ext cx="5981975" cy="944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1400" i="1" dirty="0"/>
          </a:p>
          <a:p>
            <a:pPr marL="0" indent="0" algn="r">
              <a:buNone/>
            </a:pPr>
            <a:r>
              <a:rPr lang="en-US" sz="1400" i="1" dirty="0"/>
              <a:t>Benefit not available in all states.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13</a:t>
            </a:fld>
            <a:r>
              <a:rPr lang="en-US"/>
              <a:t>]</a:t>
            </a:r>
            <a:endParaRPr lang="en-US" dirty="0"/>
          </a:p>
        </p:txBody>
      </p:sp>
    </p:spTree>
    <p:extLst>
      <p:ext uri="{BB962C8B-B14F-4D97-AF65-F5344CB8AC3E}">
        <p14:creationId xmlns:p14="http://schemas.microsoft.com/office/powerpoint/2010/main" val="397647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 may also</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5" name="Content Placeholder 2"/>
          <p:cNvSpPr>
            <a:spLocks noGrp="1"/>
          </p:cNvSpPr>
          <p:nvPr>
            <p:ph idx="1"/>
          </p:nvPr>
        </p:nvSpPr>
        <p:spPr>
          <a:xfrm>
            <a:off x="6088106" y="1716373"/>
            <a:ext cx="5168473" cy="3610539"/>
          </a:xfrm>
        </p:spPr>
        <p:txBody>
          <a:bodyPr>
            <a:normAutofit/>
          </a:bodyPr>
          <a:lstStyle/>
          <a:p>
            <a:pPr marL="0" indent="0">
              <a:buNone/>
            </a:pPr>
            <a:r>
              <a:rPr lang="en-US" b="1" dirty="0">
                <a:latin typeface="Sharp Sans Display No1 Book" charset="0"/>
                <a:ea typeface="Sharp Sans Display No1 Book" charset="0"/>
                <a:cs typeface="Sharp Sans Display No1 Book" charset="0"/>
              </a:rPr>
              <a:t>Double Benefit</a:t>
            </a:r>
          </a:p>
          <a:p>
            <a:pPr marL="0" indent="0">
              <a:buNone/>
            </a:pPr>
            <a:endParaRPr lang="en-US" dirty="0">
              <a:latin typeface="Sharp Sans Display No1 Book" charset="0"/>
              <a:ea typeface="Sharp Sans Display No1 Book" charset="0"/>
              <a:cs typeface="Sharp Sans Display No1 Book" charset="0"/>
            </a:endParaRPr>
          </a:p>
          <a:p>
            <a:pPr marL="0" indent="0">
              <a:buNone/>
            </a:pPr>
            <a:r>
              <a:rPr lang="en-US" dirty="0">
                <a:latin typeface="Sharp Sans Display No1 Book" charset="0"/>
                <a:ea typeface="Sharp Sans Display No1 Book" charset="0"/>
                <a:cs typeface="Sharp Sans Display No1 Book" charset="0"/>
              </a:rPr>
              <a:t>Receive an </a:t>
            </a:r>
            <a:r>
              <a:rPr lang="en-US" b="1" dirty="0">
                <a:latin typeface="Sharp Sans Display No1 Book" charset="0"/>
                <a:ea typeface="Sharp Sans Display No1 Book" charset="0"/>
                <a:cs typeface="Sharp Sans Display No1 Book" charset="0"/>
              </a:rPr>
              <a:t>additional benefit payment</a:t>
            </a:r>
            <a:r>
              <a:rPr lang="en-US" dirty="0">
                <a:latin typeface="Sharp Sans Display No1 Book" charset="0"/>
                <a:ea typeface="Sharp Sans Display No1 Book" charset="0"/>
                <a:cs typeface="Sharp Sans Display No1 Book" charset="0"/>
              </a:rPr>
              <a:t> if you get sick again. The second cash payment will be </a:t>
            </a:r>
            <a:r>
              <a:rPr lang="en-US" b="1" dirty="0">
                <a:latin typeface="Sharp Sans Display No1 Book" charset="0"/>
                <a:ea typeface="Sharp Sans Display No1 Book" charset="0"/>
                <a:cs typeface="Sharp Sans Display No1 Book" charset="0"/>
              </a:rPr>
              <a:t>50% of </a:t>
            </a:r>
            <a:r>
              <a:rPr lang="en-US" dirty="0">
                <a:latin typeface="Sharp Sans Display No1 Book" charset="0"/>
                <a:ea typeface="Sharp Sans Display No1 Book" charset="0"/>
                <a:cs typeface="Sharp Sans Display No1 Book" charset="0"/>
              </a:rPr>
              <a:t>the first.</a:t>
            </a:r>
          </a:p>
          <a:p>
            <a:pPr marL="0" indent="0">
              <a:buNone/>
            </a:pPr>
            <a:r>
              <a:rPr lang="en-US" dirty="0">
                <a:latin typeface="Sharp Sans Display No1 Book" charset="0"/>
                <a:ea typeface="Sharp Sans Display No1 Book" charset="0"/>
                <a:cs typeface="Sharp Sans Display No1 Book" charset="0"/>
              </a:rPr>
              <a:t>(The second illness has to be a different covered condition that is first diagnosed at least six months after the first one.)</a:t>
            </a:r>
          </a:p>
        </p:txBody>
      </p:sp>
      <p:pic>
        <p:nvPicPr>
          <p:cNvPr id="6" name="Picture Placeholder 6">
            <a:extLst>
              <a:ext uri="{FF2B5EF4-FFF2-40B4-BE49-F238E27FC236}">
                <a16:creationId xmlns:a16="http://schemas.microsoft.com/office/drawing/2014/main" id="{670B7E91-3018-C34B-85E3-7AD3C030398F}"/>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ackgroundRemoval t="0" b="100000" l="12986" r="100000"/>
                    </a14:imgEffect>
                  </a14:imgLayer>
                </a14:imgProps>
              </a:ext>
              <a:ext uri="{28A0092B-C50C-407E-A947-70E740481C1C}">
                <a14:useLocalDpi xmlns:a14="http://schemas.microsoft.com/office/drawing/2010/main" val="0"/>
              </a:ext>
            </a:extLst>
          </a:blip>
          <a:srcRect l="3427" t="1912" b="13806"/>
          <a:stretch/>
        </p:blipFill>
        <p:spPr>
          <a:xfrm>
            <a:off x="162229" y="262006"/>
            <a:ext cx="4943279" cy="5914959"/>
          </a:xfrm>
        </p:spPr>
      </p:pic>
      <p:sp>
        <p:nvSpPr>
          <p:cNvPr id="10" name="Title 1"/>
          <p:cNvSpPr>
            <a:spLocks noGrp="1"/>
          </p:cNvSpPr>
          <p:nvPr>
            <p:ph type="title"/>
          </p:nvPr>
        </p:nvSpPr>
        <p:spPr>
          <a:xfrm>
            <a:off x="6088106" y="473120"/>
            <a:ext cx="4852610" cy="760344"/>
          </a:xfrm>
        </p:spPr>
        <p:txBody>
          <a:bodyPr>
            <a:normAutofit/>
          </a:bodyPr>
          <a:lstStyle/>
          <a:p>
            <a:r>
              <a:rPr lang="en-US" sz="2800" b="1" dirty="0"/>
              <a:t>Additional Benefits</a:t>
            </a:r>
          </a:p>
        </p:txBody>
      </p:sp>
      <p:sp>
        <p:nvSpPr>
          <p:cNvPr id="9" name="Content Placeholder 2"/>
          <p:cNvSpPr txBox="1">
            <a:spLocks/>
          </p:cNvSpPr>
          <p:nvPr/>
        </p:nvSpPr>
        <p:spPr>
          <a:xfrm>
            <a:off x="6088105" y="5232400"/>
            <a:ext cx="5981975" cy="944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Separation periods between diagnoses may apply.</a:t>
            </a:r>
          </a:p>
          <a:p>
            <a:pPr marL="0" indent="0" algn="r">
              <a:buNone/>
            </a:pPr>
            <a:r>
              <a:rPr lang="en-US" sz="1400" i="1" dirty="0"/>
              <a:t>Benefit not available in all states.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14</a:t>
            </a:fld>
            <a:r>
              <a:rPr lang="en-US"/>
              <a:t>]</a:t>
            </a:r>
            <a:endParaRPr lang="en-US" dirty="0"/>
          </a:p>
        </p:txBody>
      </p:sp>
    </p:spTree>
    <p:extLst>
      <p:ext uri="{BB962C8B-B14F-4D97-AF65-F5344CB8AC3E}">
        <p14:creationId xmlns:p14="http://schemas.microsoft.com/office/powerpoint/2010/main" val="59039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 may also</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5" name="Content Placeholder 2"/>
          <p:cNvSpPr>
            <a:spLocks noGrp="1"/>
          </p:cNvSpPr>
          <p:nvPr>
            <p:ph idx="1"/>
          </p:nvPr>
        </p:nvSpPr>
        <p:spPr>
          <a:xfrm>
            <a:off x="6088105" y="1716373"/>
            <a:ext cx="5168473" cy="3291562"/>
          </a:xfrm>
        </p:spPr>
        <p:txBody>
          <a:bodyPr>
            <a:normAutofit/>
          </a:bodyPr>
          <a:lstStyle/>
          <a:p>
            <a:pPr marL="0" indent="0">
              <a:buNone/>
            </a:pPr>
            <a:r>
              <a:rPr lang="en-US" b="1" dirty="0">
                <a:latin typeface="Sharp Sans Display No1 Book" charset="0"/>
                <a:ea typeface="Sharp Sans Display No1 Book" charset="0"/>
                <a:cs typeface="Sharp Sans Display No1 Book" charset="0"/>
              </a:rPr>
              <a:t>Double Benefit</a:t>
            </a:r>
          </a:p>
          <a:p>
            <a:pPr marL="0" indent="0">
              <a:buNone/>
            </a:pPr>
            <a:endParaRPr lang="en-US" dirty="0">
              <a:latin typeface="Sharp Sans Display No1 Book" charset="0"/>
              <a:ea typeface="Sharp Sans Display No1 Book" charset="0"/>
              <a:cs typeface="Sharp Sans Display No1 Book" charset="0"/>
            </a:endParaRPr>
          </a:p>
          <a:p>
            <a:pPr marL="0" indent="0">
              <a:buNone/>
            </a:pPr>
            <a:r>
              <a:rPr lang="en-US" dirty="0">
                <a:latin typeface="Sharp Sans Display No1 Book" charset="0"/>
                <a:ea typeface="Sharp Sans Display No1 Book" charset="0"/>
                <a:cs typeface="Sharp Sans Display No1 Book" charset="0"/>
              </a:rPr>
              <a:t>Receive an </a:t>
            </a:r>
            <a:r>
              <a:rPr lang="en-US" b="1" dirty="0">
                <a:latin typeface="Sharp Sans Display No1 Book" charset="0"/>
                <a:ea typeface="Sharp Sans Display No1 Book" charset="0"/>
                <a:cs typeface="Sharp Sans Display No1 Book" charset="0"/>
              </a:rPr>
              <a:t>additional benefit payment</a:t>
            </a:r>
            <a:r>
              <a:rPr lang="en-US" dirty="0">
                <a:latin typeface="Sharp Sans Display No1 Book" charset="0"/>
                <a:ea typeface="Sharp Sans Display No1 Book" charset="0"/>
                <a:cs typeface="Sharp Sans Display No1 Book" charset="0"/>
              </a:rPr>
              <a:t> if you get sick again. The second cash payment will be </a:t>
            </a:r>
            <a:r>
              <a:rPr lang="en-US" b="1" dirty="0">
                <a:latin typeface="Sharp Sans Display No1 Book" charset="0"/>
                <a:ea typeface="Sharp Sans Display No1 Book" charset="0"/>
                <a:cs typeface="Sharp Sans Display No1 Book" charset="0"/>
              </a:rPr>
              <a:t>equal to </a:t>
            </a:r>
            <a:r>
              <a:rPr lang="en-US" dirty="0">
                <a:latin typeface="Sharp Sans Display No1 Book" charset="0"/>
                <a:ea typeface="Sharp Sans Display No1 Book" charset="0"/>
                <a:cs typeface="Sharp Sans Display No1 Book" charset="0"/>
              </a:rPr>
              <a:t>the first.</a:t>
            </a:r>
          </a:p>
          <a:p>
            <a:pPr marL="0" indent="0">
              <a:buNone/>
            </a:pPr>
            <a:r>
              <a:rPr lang="en-US" dirty="0">
                <a:latin typeface="Sharp Sans Display No1 Book" charset="0"/>
                <a:ea typeface="Sharp Sans Display No1 Book" charset="0"/>
                <a:cs typeface="Sharp Sans Display No1 Book" charset="0"/>
              </a:rPr>
              <a:t>(The second illness has to be a different covered condition that is first diagnosed at least six months after the first one.)</a:t>
            </a:r>
          </a:p>
        </p:txBody>
      </p:sp>
      <p:pic>
        <p:nvPicPr>
          <p:cNvPr id="6" name="Picture Placeholder 6">
            <a:extLst>
              <a:ext uri="{FF2B5EF4-FFF2-40B4-BE49-F238E27FC236}">
                <a16:creationId xmlns:a16="http://schemas.microsoft.com/office/drawing/2014/main" id="{670B7E91-3018-C34B-85E3-7AD3C030398F}"/>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ackgroundRemoval t="0" b="100000" l="12986" r="100000"/>
                    </a14:imgEffect>
                  </a14:imgLayer>
                </a14:imgProps>
              </a:ext>
              <a:ext uri="{28A0092B-C50C-407E-A947-70E740481C1C}">
                <a14:useLocalDpi xmlns:a14="http://schemas.microsoft.com/office/drawing/2010/main" val="0"/>
              </a:ext>
            </a:extLst>
          </a:blip>
          <a:srcRect l="3427" t="1912" b="13806"/>
          <a:stretch/>
        </p:blipFill>
        <p:spPr>
          <a:xfrm>
            <a:off x="162229" y="262006"/>
            <a:ext cx="4943279" cy="5914959"/>
          </a:xfrm>
        </p:spPr>
      </p:pic>
      <p:sp>
        <p:nvSpPr>
          <p:cNvPr id="10" name="Title 1"/>
          <p:cNvSpPr>
            <a:spLocks noGrp="1"/>
          </p:cNvSpPr>
          <p:nvPr>
            <p:ph type="title"/>
          </p:nvPr>
        </p:nvSpPr>
        <p:spPr>
          <a:xfrm>
            <a:off x="6088106" y="473120"/>
            <a:ext cx="4852610" cy="760344"/>
          </a:xfrm>
        </p:spPr>
        <p:txBody>
          <a:bodyPr>
            <a:normAutofit/>
          </a:bodyPr>
          <a:lstStyle/>
          <a:p>
            <a:r>
              <a:rPr lang="en-US" sz="2800" b="1" dirty="0"/>
              <a:t>Additional Benefits</a:t>
            </a:r>
          </a:p>
        </p:txBody>
      </p:sp>
      <p:sp>
        <p:nvSpPr>
          <p:cNvPr id="9" name="Content Placeholder 2"/>
          <p:cNvSpPr txBox="1">
            <a:spLocks/>
          </p:cNvSpPr>
          <p:nvPr/>
        </p:nvSpPr>
        <p:spPr>
          <a:xfrm>
            <a:off x="6088105" y="5232400"/>
            <a:ext cx="5981975" cy="944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Separation periods between diagnoses may apply.</a:t>
            </a:r>
          </a:p>
          <a:p>
            <a:pPr marL="0" indent="0" algn="r">
              <a:buNone/>
            </a:pPr>
            <a:r>
              <a:rPr lang="en-US" sz="1400" i="1" dirty="0"/>
              <a:t>Benefit not available in all states.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15</a:t>
            </a:fld>
            <a:r>
              <a:rPr lang="en-US"/>
              <a:t>]</a:t>
            </a:r>
            <a:endParaRPr lang="en-US" dirty="0"/>
          </a:p>
        </p:txBody>
      </p:sp>
    </p:spTree>
    <p:extLst>
      <p:ext uri="{BB962C8B-B14F-4D97-AF65-F5344CB8AC3E}">
        <p14:creationId xmlns:p14="http://schemas.microsoft.com/office/powerpoint/2010/main" val="260557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 may also</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5" name="Content Placeholder 2"/>
          <p:cNvSpPr>
            <a:spLocks noGrp="1"/>
          </p:cNvSpPr>
          <p:nvPr>
            <p:ph idx="1"/>
          </p:nvPr>
        </p:nvSpPr>
        <p:spPr>
          <a:xfrm>
            <a:off x="6088105" y="1716373"/>
            <a:ext cx="5168473" cy="3684967"/>
          </a:xfrm>
        </p:spPr>
        <p:txBody>
          <a:bodyPr>
            <a:normAutofit/>
          </a:bodyPr>
          <a:lstStyle/>
          <a:p>
            <a:pPr marL="0" indent="0">
              <a:buNone/>
            </a:pPr>
            <a:r>
              <a:rPr lang="en-US" b="1" dirty="0">
                <a:latin typeface="Sharp Sans Display No1 Book" charset="0"/>
                <a:ea typeface="Sharp Sans Display No1 Book" charset="0"/>
                <a:cs typeface="Sharp Sans Display No1 Book" charset="0"/>
              </a:rPr>
              <a:t>Subsequent Condition Benefit</a:t>
            </a:r>
          </a:p>
          <a:p>
            <a:pPr marL="0" indent="0">
              <a:buNone/>
            </a:pPr>
            <a:endParaRPr lang="en-US" dirty="0">
              <a:latin typeface="Sharp Sans Display No1 Book" charset="0"/>
              <a:ea typeface="Sharp Sans Display No1 Book" charset="0"/>
              <a:cs typeface="Sharp Sans Display No1 Book" charset="0"/>
            </a:endParaRPr>
          </a:p>
          <a:p>
            <a:pPr marL="0" indent="0">
              <a:buNone/>
            </a:pPr>
            <a:r>
              <a:rPr lang="en-US" b="1" dirty="0">
                <a:latin typeface="Sharp Sans Display No1 Book" charset="0"/>
                <a:ea typeface="Sharp Sans Display No1 Book" charset="0"/>
                <a:cs typeface="Sharp Sans Display No1 Book" charset="0"/>
              </a:rPr>
              <a:t>Receive additional benefit payments</a:t>
            </a:r>
            <a:r>
              <a:rPr lang="en-US" dirty="0">
                <a:latin typeface="Sharp Sans Display No1 Book" charset="0"/>
                <a:ea typeface="Sharp Sans Display No1 Book" charset="0"/>
                <a:cs typeface="Sharp Sans Display No1 Book" charset="0"/>
              </a:rPr>
              <a:t> if you get sick again with </a:t>
            </a:r>
            <a:r>
              <a:rPr lang="en-US" b="1" dirty="0">
                <a:latin typeface="Sharp Sans Display No1 Book" charset="0"/>
                <a:ea typeface="Sharp Sans Display No1 Book" charset="0"/>
                <a:cs typeface="Sharp Sans Display No1 Book" charset="0"/>
              </a:rPr>
              <a:t>different covered illnesses</a:t>
            </a:r>
            <a:r>
              <a:rPr lang="en-US" dirty="0">
                <a:latin typeface="Sharp Sans Display No1 Book" charset="0"/>
                <a:ea typeface="Sharp Sans Display No1 Book" charset="0"/>
                <a:cs typeface="Sharp Sans Display No1 Book" charset="0"/>
              </a:rPr>
              <a:t>.</a:t>
            </a:r>
          </a:p>
          <a:p>
            <a:pPr marL="0" indent="0">
              <a:buNone/>
            </a:pPr>
            <a:r>
              <a:rPr lang="en-US" dirty="0">
                <a:latin typeface="Sharp Sans Display No1 Book" charset="0"/>
                <a:ea typeface="Sharp Sans Display No1 Book" charset="0"/>
                <a:cs typeface="Sharp Sans Display No1 Book" charset="0"/>
              </a:rPr>
              <a:t>A payout is available for each new diagnosed condition, and there is no reduction in benefit for later-diagnosed conditions.</a:t>
            </a:r>
          </a:p>
        </p:txBody>
      </p:sp>
      <p:pic>
        <p:nvPicPr>
          <p:cNvPr id="6" name="Picture Placeholder 6">
            <a:extLst>
              <a:ext uri="{FF2B5EF4-FFF2-40B4-BE49-F238E27FC236}">
                <a16:creationId xmlns:a16="http://schemas.microsoft.com/office/drawing/2014/main" id="{670B7E91-3018-C34B-85E3-7AD3C030398F}"/>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ackgroundRemoval t="0" b="100000" l="12986" r="100000"/>
                    </a14:imgEffect>
                  </a14:imgLayer>
                </a14:imgProps>
              </a:ext>
              <a:ext uri="{28A0092B-C50C-407E-A947-70E740481C1C}">
                <a14:useLocalDpi xmlns:a14="http://schemas.microsoft.com/office/drawing/2010/main" val="0"/>
              </a:ext>
            </a:extLst>
          </a:blip>
          <a:srcRect l="3427" t="1912" b="13806"/>
          <a:stretch/>
        </p:blipFill>
        <p:spPr>
          <a:xfrm>
            <a:off x="162229" y="262006"/>
            <a:ext cx="4943279" cy="5914959"/>
          </a:xfrm>
        </p:spPr>
      </p:pic>
      <p:sp>
        <p:nvSpPr>
          <p:cNvPr id="10" name="Title 1"/>
          <p:cNvSpPr>
            <a:spLocks noGrp="1"/>
          </p:cNvSpPr>
          <p:nvPr>
            <p:ph type="title"/>
          </p:nvPr>
        </p:nvSpPr>
        <p:spPr>
          <a:xfrm>
            <a:off x="6088106" y="473120"/>
            <a:ext cx="4852610" cy="760344"/>
          </a:xfrm>
        </p:spPr>
        <p:txBody>
          <a:bodyPr>
            <a:normAutofit/>
          </a:bodyPr>
          <a:lstStyle/>
          <a:p>
            <a:r>
              <a:rPr lang="en-US" sz="2800" b="1" dirty="0"/>
              <a:t>Additional Benefits</a:t>
            </a:r>
          </a:p>
        </p:txBody>
      </p:sp>
      <p:sp>
        <p:nvSpPr>
          <p:cNvPr id="9" name="Content Placeholder 2"/>
          <p:cNvSpPr txBox="1">
            <a:spLocks/>
          </p:cNvSpPr>
          <p:nvPr/>
        </p:nvSpPr>
        <p:spPr>
          <a:xfrm>
            <a:off x="6088105" y="5232400"/>
            <a:ext cx="5981975" cy="944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Separation periods between diagnoses may apply.</a:t>
            </a:r>
          </a:p>
          <a:p>
            <a:pPr marL="0" indent="0" algn="r">
              <a:buNone/>
            </a:pPr>
            <a:r>
              <a:rPr lang="en-US" sz="1400" i="1" dirty="0"/>
              <a:t>Benefit not available in all states.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16</a:t>
            </a:fld>
            <a:r>
              <a:rPr lang="en-US"/>
              <a:t>]</a:t>
            </a:r>
            <a:endParaRPr lang="en-US" dirty="0"/>
          </a:p>
        </p:txBody>
      </p:sp>
    </p:spTree>
    <p:extLst>
      <p:ext uri="{BB962C8B-B14F-4D97-AF65-F5344CB8AC3E}">
        <p14:creationId xmlns:p14="http://schemas.microsoft.com/office/powerpoint/2010/main" val="4170819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 may also</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5" name="Content Placeholder 2"/>
          <p:cNvSpPr>
            <a:spLocks noGrp="1"/>
          </p:cNvSpPr>
          <p:nvPr>
            <p:ph idx="1"/>
          </p:nvPr>
        </p:nvSpPr>
        <p:spPr>
          <a:xfrm>
            <a:off x="6088105" y="1716373"/>
            <a:ext cx="5168473" cy="3818153"/>
          </a:xfrm>
        </p:spPr>
        <p:txBody>
          <a:bodyPr>
            <a:normAutofit/>
          </a:bodyPr>
          <a:lstStyle/>
          <a:p>
            <a:pPr marL="0" indent="0">
              <a:buNone/>
            </a:pPr>
            <a:r>
              <a:rPr lang="en-US" b="1" dirty="0">
                <a:latin typeface="Sharp Sans Display No1 Book" charset="0"/>
                <a:ea typeface="Sharp Sans Display No1 Book" charset="0"/>
                <a:cs typeface="Sharp Sans Display No1 Book" charset="0"/>
              </a:rPr>
              <a:t>Subsequent Condition Benefit with a Recurring Condition</a:t>
            </a:r>
            <a:endParaRPr lang="en-US" dirty="0">
              <a:latin typeface="Sharp Sans Display No1 Book" charset="0"/>
              <a:ea typeface="Sharp Sans Display No1 Book" charset="0"/>
              <a:cs typeface="Sharp Sans Display No1 Book" charset="0"/>
            </a:endParaRPr>
          </a:p>
          <a:p>
            <a:pPr marL="0" indent="0">
              <a:spcBef>
                <a:spcPts val="1500"/>
              </a:spcBef>
              <a:buNone/>
            </a:pPr>
            <a:r>
              <a:rPr lang="en-US" dirty="0">
                <a:latin typeface="Sharp Sans Display No1 Book" charset="0"/>
                <a:ea typeface="Sharp Sans Display No1 Book" charset="0"/>
                <a:cs typeface="Sharp Sans Display No1 Book" charset="0"/>
              </a:rPr>
              <a:t>Receive </a:t>
            </a:r>
            <a:r>
              <a:rPr lang="en-US" b="1" dirty="0">
                <a:latin typeface="Sharp Sans Display No1 Book" charset="0"/>
                <a:ea typeface="Sharp Sans Display No1 Book" charset="0"/>
                <a:cs typeface="Sharp Sans Display No1 Book" charset="0"/>
              </a:rPr>
              <a:t>additional benefit payments </a:t>
            </a:r>
            <a:r>
              <a:rPr lang="en-US" dirty="0">
                <a:latin typeface="Sharp Sans Display No1 Book" charset="0"/>
                <a:ea typeface="Sharp Sans Display No1 Book" charset="0"/>
                <a:cs typeface="Sharp Sans Display No1 Book" charset="0"/>
              </a:rPr>
              <a:t>if you get sick again with </a:t>
            </a:r>
            <a:r>
              <a:rPr lang="en-US" b="1" dirty="0">
                <a:latin typeface="Sharp Sans Display No1 Book" charset="0"/>
                <a:ea typeface="Sharp Sans Display No1 Book" charset="0"/>
                <a:cs typeface="Sharp Sans Display No1 Book" charset="0"/>
              </a:rPr>
              <a:t>different covered illnesses</a:t>
            </a:r>
            <a:r>
              <a:rPr lang="en-US" dirty="0">
                <a:latin typeface="Sharp Sans Display No1 Book" charset="0"/>
                <a:ea typeface="Sharp Sans Display No1 Book" charset="0"/>
                <a:cs typeface="Sharp Sans Display No1 Book" charset="0"/>
              </a:rPr>
              <a:t>. There is no limit to the number of payouts, and there is no reduction in benefit for later-diagnosed conditions.</a:t>
            </a:r>
          </a:p>
          <a:p>
            <a:pPr marL="0" indent="0">
              <a:buNone/>
            </a:pPr>
            <a:r>
              <a:rPr lang="en-US" dirty="0">
                <a:latin typeface="Sharp Sans Display No1 Book" charset="0"/>
                <a:ea typeface="Sharp Sans Display No1 Book" charset="0"/>
                <a:cs typeface="Sharp Sans Display No1 Book" charset="0"/>
              </a:rPr>
              <a:t>Benefits are also payable again if the </a:t>
            </a:r>
            <a:r>
              <a:rPr lang="en-US" b="1" dirty="0">
                <a:latin typeface="Sharp Sans Display No1 Book" charset="0"/>
                <a:ea typeface="Sharp Sans Display No1 Book" charset="0"/>
                <a:cs typeface="Sharp Sans Display No1 Book" charset="0"/>
              </a:rPr>
              <a:t>same illness comes back</a:t>
            </a:r>
            <a:r>
              <a:rPr lang="en-US" dirty="0">
                <a:latin typeface="Sharp Sans Display No1 Book" charset="0"/>
                <a:ea typeface="Sharp Sans Display No1 Book" charset="0"/>
                <a:cs typeface="Sharp Sans Display No1 Book" charset="0"/>
              </a:rPr>
              <a:t> (except for recurrence of cancer, if applicable.)</a:t>
            </a:r>
          </a:p>
        </p:txBody>
      </p:sp>
      <p:pic>
        <p:nvPicPr>
          <p:cNvPr id="6" name="Picture Placeholder 6">
            <a:extLst>
              <a:ext uri="{FF2B5EF4-FFF2-40B4-BE49-F238E27FC236}">
                <a16:creationId xmlns:a16="http://schemas.microsoft.com/office/drawing/2014/main" id="{670B7E91-3018-C34B-85E3-7AD3C030398F}"/>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ackgroundRemoval t="0" b="100000" l="12986" r="100000"/>
                    </a14:imgEffect>
                  </a14:imgLayer>
                </a14:imgProps>
              </a:ext>
              <a:ext uri="{28A0092B-C50C-407E-A947-70E740481C1C}">
                <a14:useLocalDpi xmlns:a14="http://schemas.microsoft.com/office/drawing/2010/main" val="0"/>
              </a:ext>
            </a:extLst>
          </a:blip>
          <a:srcRect l="3427" t="1912" b="13806"/>
          <a:stretch/>
        </p:blipFill>
        <p:spPr>
          <a:xfrm>
            <a:off x="162229" y="262006"/>
            <a:ext cx="4943279" cy="5914959"/>
          </a:xfrm>
        </p:spPr>
      </p:pic>
      <p:sp>
        <p:nvSpPr>
          <p:cNvPr id="10" name="Title 1"/>
          <p:cNvSpPr>
            <a:spLocks noGrp="1"/>
          </p:cNvSpPr>
          <p:nvPr>
            <p:ph type="title"/>
          </p:nvPr>
        </p:nvSpPr>
        <p:spPr>
          <a:xfrm>
            <a:off x="6088106" y="473120"/>
            <a:ext cx="4852610" cy="760344"/>
          </a:xfrm>
        </p:spPr>
        <p:txBody>
          <a:bodyPr>
            <a:normAutofit/>
          </a:bodyPr>
          <a:lstStyle/>
          <a:p>
            <a:r>
              <a:rPr lang="en-US" sz="2800" b="1" dirty="0"/>
              <a:t>Additional Benefits</a:t>
            </a:r>
          </a:p>
        </p:txBody>
      </p:sp>
      <p:sp>
        <p:nvSpPr>
          <p:cNvPr id="9" name="Content Placeholder 2"/>
          <p:cNvSpPr txBox="1">
            <a:spLocks/>
          </p:cNvSpPr>
          <p:nvPr/>
        </p:nvSpPr>
        <p:spPr>
          <a:xfrm>
            <a:off x="6204016" y="4995338"/>
            <a:ext cx="5953641" cy="1246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t>Separation periods between diagnoses may apply. No benefit is payable for recurrence of coronary artery bypass, in Georgia for renal failure, paralysis, blindness or ALS, or in New York for coronary artery obstruction, reversible ischemic neurologic deficit (RIND), or transient ischemic attack. Benefit not available in all states.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17</a:t>
            </a:fld>
            <a:r>
              <a:rPr lang="en-US"/>
              <a:t>]</a:t>
            </a:r>
            <a:endParaRPr lang="en-US" dirty="0"/>
          </a:p>
        </p:txBody>
      </p:sp>
    </p:spTree>
    <p:extLst>
      <p:ext uri="{BB962C8B-B14F-4D97-AF65-F5344CB8AC3E}">
        <p14:creationId xmlns:p14="http://schemas.microsoft.com/office/powerpoint/2010/main" val="397250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 may also</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5" name="Content Placeholder 2"/>
          <p:cNvSpPr>
            <a:spLocks noGrp="1"/>
          </p:cNvSpPr>
          <p:nvPr>
            <p:ph idx="1"/>
          </p:nvPr>
        </p:nvSpPr>
        <p:spPr>
          <a:xfrm>
            <a:off x="6088105" y="1716373"/>
            <a:ext cx="5168473" cy="3818153"/>
          </a:xfrm>
        </p:spPr>
        <p:txBody>
          <a:bodyPr>
            <a:normAutofit/>
          </a:bodyPr>
          <a:lstStyle/>
          <a:p>
            <a:pPr marL="0" indent="0">
              <a:buNone/>
            </a:pPr>
            <a:r>
              <a:rPr lang="en-US" b="1" dirty="0">
                <a:latin typeface="Sharp Sans Display No1 Book" charset="0"/>
                <a:ea typeface="Sharp Sans Display No1 Book" charset="0"/>
                <a:cs typeface="Sharp Sans Display No1 Book" charset="0"/>
              </a:rPr>
              <a:t>Subsequent Condition Benefit with a Recurring Condition, Including Cancer</a:t>
            </a:r>
          </a:p>
          <a:p>
            <a:pPr marL="0" indent="0">
              <a:spcBef>
                <a:spcPts val="1500"/>
              </a:spcBef>
              <a:buNone/>
            </a:pPr>
            <a:r>
              <a:rPr lang="en-US" dirty="0">
                <a:latin typeface="Sharp Sans Display No1 Book" charset="0"/>
                <a:ea typeface="Sharp Sans Display No1 Book" charset="0"/>
                <a:cs typeface="Sharp Sans Display No1 Book" charset="0"/>
              </a:rPr>
              <a:t>Receive </a:t>
            </a:r>
            <a:r>
              <a:rPr lang="en-US" b="1" dirty="0">
                <a:latin typeface="Sharp Sans Display No1 Book" charset="0"/>
                <a:ea typeface="Sharp Sans Display No1 Book" charset="0"/>
                <a:cs typeface="Sharp Sans Display No1 Book" charset="0"/>
              </a:rPr>
              <a:t>additional benefit payments </a:t>
            </a:r>
            <a:r>
              <a:rPr lang="en-US" dirty="0">
                <a:latin typeface="Sharp Sans Display No1 Book" charset="0"/>
                <a:ea typeface="Sharp Sans Display No1 Book" charset="0"/>
                <a:cs typeface="Sharp Sans Display No1 Book" charset="0"/>
              </a:rPr>
              <a:t>if you get sick again </a:t>
            </a:r>
            <a:r>
              <a:rPr lang="en-US" b="1" dirty="0">
                <a:latin typeface="Sharp Sans Display No1 Book" charset="0"/>
                <a:ea typeface="Sharp Sans Display No1 Book" charset="0"/>
                <a:cs typeface="Sharp Sans Display No1 Book" charset="0"/>
              </a:rPr>
              <a:t>with different covered illnesses</a:t>
            </a:r>
            <a:r>
              <a:rPr lang="en-US" dirty="0">
                <a:latin typeface="Sharp Sans Display No1 Book" charset="0"/>
                <a:ea typeface="Sharp Sans Display No1 Book" charset="0"/>
                <a:cs typeface="Sharp Sans Display No1 Book" charset="0"/>
              </a:rPr>
              <a:t>. There is no limit to the number of payouts, and there is no reduction in benefit for later-diagnosed conditions.</a:t>
            </a:r>
          </a:p>
          <a:p>
            <a:pPr marL="0" indent="0">
              <a:buNone/>
            </a:pPr>
            <a:r>
              <a:rPr lang="en-US" dirty="0">
                <a:latin typeface="Sharp Sans Display No1 Book" charset="0"/>
                <a:ea typeface="Sharp Sans Display No1 Book" charset="0"/>
                <a:cs typeface="Sharp Sans Display No1 Book" charset="0"/>
              </a:rPr>
              <a:t>Benefits are also payable again if the </a:t>
            </a:r>
            <a:r>
              <a:rPr lang="en-US" b="1" dirty="0">
                <a:latin typeface="Sharp Sans Display No1 Book" charset="0"/>
                <a:ea typeface="Sharp Sans Display No1 Book" charset="0"/>
                <a:cs typeface="Sharp Sans Display No1 Book" charset="0"/>
              </a:rPr>
              <a:t>same illness comes back</a:t>
            </a:r>
            <a:r>
              <a:rPr lang="en-US" dirty="0">
                <a:latin typeface="Sharp Sans Display No1 Book" charset="0"/>
                <a:ea typeface="Sharp Sans Display No1 Book" charset="0"/>
                <a:cs typeface="Sharp Sans Display No1 Book" charset="0"/>
              </a:rPr>
              <a:t>, including recurrence of cancer.</a:t>
            </a:r>
          </a:p>
        </p:txBody>
      </p:sp>
      <p:pic>
        <p:nvPicPr>
          <p:cNvPr id="6" name="Picture Placeholder 6">
            <a:extLst>
              <a:ext uri="{FF2B5EF4-FFF2-40B4-BE49-F238E27FC236}">
                <a16:creationId xmlns:a16="http://schemas.microsoft.com/office/drawing/2014/main" id="{670B7E91-3018-C34B-85E3-7AD3C030398F}"/>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ackgroundRemoval t="0" b="100000" l="12986" r="100000"/>
                    </a14:imgEffect>
                  </a14:imgLayer>
                </a14:imgProps>
              </a:ext>
              <a:ext uri="{28A0092B-C50C-407E-A947-70E740481C1C}">
                <a14:useLocalDpi xmlns:a14="http://schemas.microsoft.com/office/drawing/2010/main" val="0"/>
              </a:ext>
            </a:extLst>
          </a:blip>
          <a:srcRect l="3427" t="1912" b="13806"/>
          <a:stretch/>
        </p:blipFill>
        <p:spPr>
          <a:xfrm>
            <a:off x="162229" y="262006"/>
            <a:ext cx="4943279" cy="5914959"/>
          </a:xfrm>
        </p:spPr>
      </p:pic>
      <p:sp>
        <p:nvSpPr>
          <p:cNvPr id="10" name="Title 1"/>
          <p:cNvSpPr>
            <a:spLocks noGrp="1"/>
          </p:cNvSpPr>
          <p:nvPr>
            <p:ph type="title"/>
          </p:nvPr>
        </p:nvSpPr>
        <p:spPr>
          <a:xfrm>
            <a:off x="6088106" y="473120"/>
            <a:ext cx="4852610" cy="760344"/>
          </a:xfrm>
        </p:spPr>
        <p:txBody>
          <a:bodyPr>
            <a:normAutofit/>
          </a:bodyPr>
          <a:lstStyle/>
          <a:p>
            <a:r>
              <a:rPr lang="en-US" sz="2800" b="1" dirty="0"/>
              <a:t>Additional Benefits</a:t>
            </a:r>
          </a:p>
        </p:txBody>
      </p:sp>
      <p:sp>
        <p:nvSpPr>
          <p:cNvPr id="9" name="Content Placeholder 2"/>
          <p:cNvSpPr txBox="1">
            <a:spLocks/>
          </p:cNvSpPr>
          <p:nvPr/>
        </p:nvSpPr>
        <p:spPr>
          <a:xfrm>
            <a:off x="6204016" y="4995338"/>
            <a:ext cx="5953641" cy="1246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t>Separation periods between diagnoses may apply. No benefit is payable for recurrence of carcinoma in situ (if applicable) or coronary artery bypass, in Georgia for renal failure, paralysis, blindness or ALS, or in New York for invasive cancer or carcinoma in situ (if applicable), coronary artery obstruction, reversible ischemic neurologic deficit (RIND), or transient ischemic attack. Benefit not available in all states.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18</a:t>
            </a:fld>
            <a:r>
              <a:rPr lang="en-US"/>
              <a:t>]</a:t>
            </a:r>
            <a:endParaRPr lang="en-US" dirty="0"/>
          </a:p>
        </p:txBody>
      </p:sp>
    </p:spTree>
    <p:extLst>
      <p:ext uri="{BB962C8B-B14F-4D97-AF65-F5344CB8AC3E}">
        <p14:creationId xmlns:p14="http://schemas.microsoft.com/office/powerpoint/2010/main" val="128810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8105" y="1716373"/>
            <a:ext cx="5684795" cy="4482340"/>
          </a:xfrm>
        </p:spPr>
        <p:txBody>
          <a:bodyPr/>
          <a:lstStyle/>
          <a:p>
            <a:pPr marL="0" indent="0">
              <a:buNone/>
            </a:pPr>
            <a:r>
              <a:rPr lang="en-US" dirty="0">
                <a:latin typeface="Sharp Sans Display No1 Book" charset="0"/>
                <a:ea typeface="Sharp Sans Display No1 Book" charset="0"/>
                <a:cs typeface="Sharp Sans Display No1 Book" charset="0"/>
              </a:rPr>
              <a:t>Charlie’s need for financial protection is likely to increase over time.</a:t>
            </a:r>
          </a:p>
          <a:p>
            <a:pPr marL="0" indent="0">
              <a:buNone/>
            </a:pPr>
            <a:r>
              <a:rPr lang="en-US" dirty="0">
                <a:latin typeface="Sharp Sans Display No1 Book" charset="0"/>
                <a:ea typeface="Sharp Sans Display No1 Book" charset="0"/>
                <a:cs typeface="Sharp Sans Display No1 Book" charset="0"/>
              </a:rPr>
              <a:t>The EZ Value option can automatically </a:t>
            </a:r>
            <a:r>
              <a:rPr lang="en-US" b="1" dirty="0">
                <a:latin typeface="Sharp Sans Display No1 Book" charset="0"/>
                <a:ea typeface="Sharp Sans Display No1 Book" charset="0"/>
                <a:cs typeface="Sharp Sans Display No1 Book" charset="0"/>
              </a:rPr>
              <a:t>increase his benefit amount over time </a:t>
            </a:r>
            <a:r>
              <a:rPr lang="en-US" dirty="0">
                <a:latin typeface="Sharp Sans Display No1 Book" charset="0"/>
                <a:ea typeface="Sharp Sans Display No1 Book" charset="0"/>
                <a:cs typeface="Sharp Sans Display No1 Book" charset="0"/>
              </a:rPr>
              <a:t>– without any medical questions.</a:t>
            </a:r>
          </a:p>
        </p:txBody>
      </p:sp>
      <p:sp>
        <p:nvSpPr>
          <p:cNvPr id="4" name="Title 1"/>
          <p:cNvSpPr>
            <a:spLocks noGrp="1"/>
          </p:cNvSpPr>
          <p:nvPr>
            <p:ph type="title"/>
          </p:nvPr>
        </p:nvSpPr>
        <p:spPr>
          <a:xfrm>
            <a:off x="6088106" y="473120"/>
            <a:ext cx="4428281" cy="760344"/>
          </a:xfrm>
        </p:spPr>
        <p:txBody>
          <a:bodyPr/>
          <a:lstStyle/>
          <a:p>
            <a:r>
              <a:rPr lang="en-US" sz="2800" b="1" dirty="0"/>
              <a:t>Plus: EZ Value</a:t>
            </a:r>
          </a:p>
        </p:txBody>
      </p:sp>
      <p:sp>
        <p:nvSpPr>
          <p:cNvPr id="5"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Increase your benefit over time.</a:t>
            </a:r>
          </a:p>
        </p:txBody>
      </p:sp>
      <p:sp>
        <p:nvSpPr>
          <p:cNvPr id="6" name="Rectangle 5"/>
          <p:cNvSpPr/>
          <p:nvPr/>
        </p:nvSpPr>
        <p:spPr>
          <a:xfrm>
            <a:off x="6352923" y="4776052"/>
            <a:ext cx="1769076" cy="745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247105" y="4515250"/>
            <a:ext cx="1769076" cy="1006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156224" y="4185139"/>
            <a:ext cx="1769076" cy="133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958512" y="3715275"/>
            <a:ext cx="4423611" cy="799976"/>
          </a:xfrm>
          <a:prstGeom prst="straightConnector1">
            <a:avLst/>
          </a:prstGeom>
          <a:ln w="76200">
            <a:gradFill flip="none" rotWithShape="1">
              <a:gsLst>
                <a:gs pos="0">
                  <a:schemeClr val="accent1">
                    <a:lumMod val="40000"/>
                    <a:lumOff val="60000"/>
                  </a:schemeClr>
                </a:gs>
                <a:gs pos="23000">
                  <a:schemeClr val="accent1">
                    <a:lumMod val="60000"/>
                    <a:lumOff val="40000"/>
                  </a:schemeClr>
                </a:gs>
                <a:gs pos="69000">
                  <a:schemeClr val="accent1">
                    <a:lumMod val="75000"/>
                  </a:schemeClr>
                </a:gs>
                <a:gs pos="97000">
                  <a:schemeClr val="accent1">
                    <a:lumMod val="70000"/>
                  </a:schemeClr>
                </a:gs>
              </a:gsLst>
              <a:lin ang="27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582474" y="4776052"/>
            <a:ext cx="1309975" cy="461665"/>
          </a:xfrm>
          <a:prstGeom prst="rect">
            <a:avLst/>
          </a:prstGeom>
          <a:noFill/>
        </p:spPr>
        <p:txBody>
          <a:bodyPr wrap="none" lIns="91440" tIns="45720" rIns="91440" bIns="45720">
            <a:spAutoFit/>
          </a:bodyPr>
          <a:lstStyle/>
          <a:p>
            <a:pPr algn="ctr"/>
            <a:r>
              <a:rPr lang="en-US" sz="2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$15,000</a:t>
            </a:r>
          </a:p>
        </p:txBody>
      </p:sp>
      <p:sp>
        <p:nvSpPr>
          <p:cNvPr id="11" name="Rectangle 10"/>
          <p:cNvSpPr/>
          <p:nvPr/>
        </p:nvSpPr>
        <p:spPr>
          <a:xfrm>
            <a:off x="8454140" y="4571796"/>
            <a:ext cx="1374094" cy="523220"/>
          </a:xfrm>
          <a:prstGeom prst="rect">
            <a:avLst/>
          </a:prstGeom>
          <a:noFill/>
        </p:spPr>
        <p:txBody>
          <a:bodyPr wrap="none" lIns="91440" tIns="45720" rIns="91440" bIns="45720">
            <a:spAutoFit/>
          </a:bodyPr>
          <a:lstStyle/>
          <a:p>
            <a:pPr algn="ctr"/>
            <a:r>
              <a:rPr lang="en-US" sz="2800" b="1" dirty="0">
                <a:ln w="10160">
                  <a:solidFill>
                    <a:schemeClr val="bg1"/>
                  </a:solidFill>
                  <a:prstDash val="solid"/>
                </a:ln>
                <a:solidFill>
                  <a:srgbClr val="FFFFFF"/>
                </a:solidFill>
                <a:effectLst>
                  <a:outerShdw blurRad="38100" dist="22860" dir="5400000" algn="tl" rotWithShape="0">
                    <a:srgbClr val="000000">
                      <a:alpha val="30000"/>
                    </a:srgbClr>
                  </a:outerShdw>
                </a:effectLst>
              </a:rPr>
              <a:t>$24,654</a:t>
            </a:r>
            <a:endParaRPr lang="en-US" sz="28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10192547" y="4347495"/>
            <a:ext cx="1707519" cy="646331"/>
          </a:xfrm>
          <a:prstGeom prst="rect">
            <a:avLst/>
          </a:prstGeom>
          <a:noFill/>
        </p:spPr>
        <p:txBody>
          <a:bodyPr wrap="none" lIns="91440" tIns="45720" rIns="91440" bIns="45720">
            <a:spAutoFit/>
          </a:bodyPr>
          <a:lstStyle/>
          <a:p>
            <a:pPr algn="ctr"/>
            <a:r>
              <a:rPr lang="en-US" sz="3600" b="1" dirty="0">
                <a:ln w="10160">
                  <a:solidFill>
                    <a:schemeClr val="bg1"/>
                  </a:solidFill>
                  <a:prstDash val="solid"/>
                </a:ln>
                <a:solidFill>
                  <a:srgbClr val="FFFFFF"/>
                </a:solidFill>
                <a:effectLst>
                  <a:outerShdw blurRad="38100" dist="22860" dir="5400000" algn="tl" rotWithShape="0">
                    <a:srgbClr val="000000">
                      <a:alpha val="30000"/>
                    </a:srgbClr>
                  </a:outerShdw>
                </a:effectLst>
              </a:rPr>
              <a:t>$31,090</a:t>
            </a:r>
            <a:endParaRPr lang="en-US" sz="36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13" name="TextBox 12"/>
          <p:cNvSpPr txBox="1"/>
          <p:nvPr/>
        </p:nvSpPr>
        <p:spPr>
          <a:xfrm>
            <a:off x="6602010" y="5159965"/>
            <a:ext cx="1327736" cy="338554"/>
          </a:xfrm>
          <a:prstGeom prst="rect">
            <a:avLst/>
          </a:prstGeom>
          <a:noFill/>
        </p:spPr>
        <p:txBody>
          <a:bodyPr wrap="none" rtlCol="0">
            <a:spAutoFit/>
          </a:bodyPr>
          <a:lstStyle/>
          <a:p>
            <a:r>
              <a:rPr lang="en-US" sz="1600" b="1" dirty="0">
                <a:solidFill>
                  <a:schemeClr val="bg1"/>
                </a:solidFill>
              </a:rPr>
              <a:t>Initial benefit</a:t>
            </a:r>
          </a:p>
        </p:txBody>
      </p:sp>
      <p:sp>
        <p:nvSpPr>
          <p:cNvPr id="14" name="TextBox 13"/>
          <p:cNvSpPr txBox="1"/>
          <p:nvPr/>
        </p:nvSpPr>
        <p:spPr>
          <a:xfrm>
            <a:off x="8527147" y="5071681"/>
            <a:ext cx="1425390" cy="338554"/>
          </a:xfrm>
          <a:prstGeom prst="rect">
            <a:avLst/>
          </a:prstGeom>
          <a:noFill/>
        </p:spPr>
        <p:txBody>
          <a:bodyPr wrap="none" rtlCol="0">
            <a:spAutoFit/>
          </a:bodyPr>
          <a:lstStyle/>
          <a:p>
            <a:r>
              <a:rPr lang="en-US" sz="1600" b="1" dirty="0">
                <a:solidFill>
                  <a:schemeClr val="bg1"/>
                </a:solidFill>
              </a:rPr>
              <a:t>After 3 years</a:t>
            </a:r>
          </a:p>
        </p:txBody>
      </p:sp>
      <p:sp>
        <p:nvSpPr>
          <p:cNvPr id="15" name="TextBox 14"/>
          <p:cNvSpPr txBox="1"/>
          <p:nvPr/>
        </p:nvSpPr>
        <p:spPr>
          <a:xfrm>
            <a:off x="10406261" y="4920187"/>
            <a:ext cx="1425390" cy="338554"/>
          </a:xfrm>
          <a:prstGeom prst="rect">
            <a:avLst/>
          </a:prstGeom>
          <a:noFill/>
        </p:spPr>
        <p:txBody>
          <a:bodyPr wrap="none" rtlCol="0">
            <a:spAutoFit/>
          </a:bodyPr>
          <a:lstStyle/>
          <a:p>
            <a:r>
              <a:rPr lang="en-US" sz="1600" b="1" dirty="0">
                <a:solidFill>
                  <a:schemeClr val="bg1"/>
                </a:solidFill>
              </a:rPr>
              <a:t>After 5 years</a:t>
            </a:r>
          </a:p>
        </p:txBody>
      </p:sp>
      <p:sp>
        <p:nvSpPr>
          <p:cNvPr id="16" name="Content Placeholder 2"/>
          <p:cNvSpPr txBox="1">
            <a:spLocks/>
          </p:cNvSpPr>
          <p:nvPr/>
        </p:nvSpPr>
        <p:spPr>
          <a:xfrm>
            <a:off x="6169620" y="5593971"/>
            <a:ext cx="5717580" cy="42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Example is for age 40, employee only, non-tobacco coverage, including coverage for cancer, with no additional features. Actual values will vary by age, tobacco status and benefits selected by you or by your employer. Benefit not available in all states.</a:t>
            </a:r>
          </a:p>
        </p:txBody>
      </p:sp>
      <p:sp>
        <p:nvSpPr>
          <p:cNvPr id="17" name="TextBox 16"/>
          <p:cNvSpPr txBox="1"/>
          <p:nvPr/>
        </p:nvSpPr>
        <p:spPr>
          <a:xfrm rot="20987436">
            <a:off x="6992840" y="3639338"/>
            <a:ext cx="2922596" cy="523220"/>
          </a:xfrm>
          <a:prstGeom prst="rect">
            <a:avLst/>
          </a:prstGeom>
          <a:noFill/>
        </p:spPr>
        <p:txBody>
          <a:bodyPr wrap="none" rtlCol="0">
            <a:spAutoFit/>
          </a:bodyPr>
          <a:lstStyle/>
          <a:p>
            <a:pPr algn="ctr"/>
            <a:r>
              <a:rPr lang="en-US" sz="1400" b="1" dirty="0"/>
              <a:t>Example: $1 increase in weekly</a:t>
            </a:r>
          </a:p>
          <a:p>
            <a:pPr algn="ctr"/>
            <a:r>
              <a:rPr lang="en-US" sz="1400" b="1" dirty="0"/>
              <a:t>rate each year, for 5 years:</a:t>
            </a:r>
          </a:p>
        </p:txBody>
      </p:sp>
      <p:pic>
        <p:nvPicPr>
          <p:cNvPr id="18" name="Picture Placeholder 2">
            <a:extLst>
              <a:ext uri="{FF2B5EF4-FFF2-40B4-BE49-F238E27FC236}">
                <a16:creationId xmlns:a16="http://schemas.microsoft.com/office/drawing/2014/main" id="{C250EE4E-AB12-784F-A689-4903D164B85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50" b="99876" l="4586" r="95234"/>
                    </a14:imgEffect>
                  </a14:imgLayer>
                </a14:imgProps>
              </a:ext>
              <a:ext uri="{28A0092B-C50C-407E-A947-70E740481C1C}">
                <a14:useLocalDpi xmlns:a14="http://schemas.microsoft.com/office/drawing/2010/main" val="0"/>
              </a:ext>
            </a:extLst>
          </a:blip>
          <a:srcRect t="370" b="6896"/>
          <a:stretch/>
        </p:blipFill>
        <p:spPr>
          <a:xfrm>
            <a:off x="871111" y="0"/>
            <a:ext cx="4476802" cy="5880349"/>
          </a:xfrm>
          <a:prstGeom prst="rect">
            <a:avLst/>
          </a:prstGeom>
          <a:effectLst>
            <a:reflection stA="0" endPos="65000" dist="50800" dir="5400000" sy="-100000" algn="bl" rotWithShape="0"/>
          </a:effectLst>
        </p:spPr>
      </p:pic>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19</a:t>
            </a:fld>
            <a:r>
              <a:rPr lang="en-US"/>
              <a:t>]</a:t>
            </a:r>
            <a:endParaRPr lang="en-US" dirty="0"/>
          </a:p>
        </p:txBody>
      </p:sp>
    </p:spTree>
    <p:extLst>
      <p:ext uri="{BB962C8B-B14F-4D97-AF65-F5344CB8AC3E}">
        <p14:creationId xmlns:p14="http://schemas.microsoft.com/office/powerpoint/2010/main" val="187755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088106" y="473120"/>
            <a:ext cx="4852610" cy="760344"/>
          </a:xfrm>
        </p:spPr>
        <p:txBody>
          <a:bodyPr>
            <a:normAutofit/>
          </a:bodyPr>
          <a:lstStyle/>
          <a:p>
            <a:r>
              <a:rPr lang="en-US" sz="2800" b="1" dirty="0"/>
              <a:t>Why Critical Illness Insurance?</a:t>
            </a:r>
          </a:p>
        </p:txBody>
      </p:sp>
      <p:sp>
        <p:nvSpPr>
          <p:cNvPr id="13" name="Content Placeholder 2"/>
          <p:cNvSpPr>
            <a:spLocks noGrp="1"/>
          </p:cNvSpPr>
          <p:nvPr>
            <p:ph idx="1"/>
          </p:nvPr>
        </p:nvSpPr>
        <p:spPr>
          <a:xfrm>
            <a:off x="6088105" y="1716373"/>
            <a:ext cx="5168473" cy="4482340"/>
          </a:xfrm>
        </p:spPr>
        <p:txBody>
          <a:bodyPr/>
          <a:lstStyle/>
          <a:p>
            <a:pPr marL="0" indent="0">
              <a:buNone/>
            </a:pPr>
            <a:r>
              <a:rPr lang="en-US" dirty="0">
                <a:latin typeface="Sharp Sans Display No1 Book" charset="0"/>
                <a:ea typeface="Sharp Sans Display No1 Book" charset="0"/>
                <a:cs typeface="Sharp Sans Display No1 Book" charset="0"/>
              </a:rPr>
              <a:t>Meet </a:t>
            </a:r>
            <a:r>
              <a:rPr lang="en-US" b="1" dirty="0">
                <a:latin typeface="Sharp Sans Display No1 Book" charset="0"/>
                <a:ea typeface="Sharp Sans Display No1 Book" charset="0"/>
                <a:cs typeface="Sharp Sans Display No1 Book" charset="0"/>
              </a:rPr>
              <a:t>Charlie</a:t>
            </a:r>
            <a:r>
              <a:rPr lang="en-US" dirty="0">
                <a:latin typeface="Sharp Sans Display No1 Book" charset="0"/>
                <a:ea typeface="Sharp Sans Display No1 Book" charset="0"/>
                <a:cs typeface="Sharp Sans Display No1 Book" charset="0"/>
              </a:rPr>
              <a:t>!</a:t>
            </a:r>
          </a:p>
          <a:p>
            <a:pPr marL="0" indent="0">
              <a:buNone/>
            </a:pPr>
            <a:r>
              <a:rPr lang="en-US" dirty="0">
                <a:latin typeface="Sharp Sans Display No1 Book" charset="0"/>
                <a:ea typeface="Sharp Sans Display No1 Book" charset="0"/>
                <a:cs typeface="Sharp Sans Display No1 Book" charset="0"/>
              </a:rPr>
              <a:t>Hospital employee. Husband. Dad of two. All-around fairly normal, average guy, enjoying his life.</a:t>
            </a:r>
          </a:p>
          <a:p>
            <a:pPr marL="0" indent="0">
              <a:buNone/>
            </a:pPr>
            <a:r>
              <a:rPr lang="en-US" dirty="0">
                <a:latin typeface="Sharp Sans Display No1 Book" charset="0"/>
                <a:ea typeface="Sharp Sans Display No1 Book" charset="0"/>
                <a:cs typeface="Sharp Sans Display No1 Book" charset="0"/>
              </a:rPr>
              <a:t>He’s in pretty good health. But he knows that could </a:t>
            </a:r>
            <a:r>
              <a:rPr lang="en-US" b="1" dirty="0">
                <a:latin typeface="Sharp Sans Display No1 Book" charset="0"/>
                <a:ea typeface="Sharp Sans Display No1 Book" charset="0"/>
                <a:cs typeface="Sharp Sans Display No1 Book" charset="0"/>
              </a:rPr>
              <a:t>suddenly change</a:t>
            </a:r>
            <a:r>
              <a:rPr lang="en-US" dirty="0">
                <a:latin typeface="Sharp Sans Display No1 Book" charset="0"/>
                <a:ea typeface="Sharp Sans Display No1 Book" charset="0"/>
                <a:cs typeface="Sharp Sans Display No1 Book" charset="0"/>
              </a:rPr>
              <a:t>. After all, normal, average guys like him face </a:t>
            </a:r>
            <a:r>
              <a:rPr lang="en-US" b="1" dirty="0">
                <a:latin typeface="Sharp Sans Display No1 Book" charset="0"/>
                <a:ea typeface="Sharp Sans Display No1 Book" charset="0"/>
                <a:cs typeface="Sharp Sans Display No1 Book" charset="0"/>
              </a:rPr>
              <a:t>major illnesses</a:t>
            </a:r>
            <a:r>
              <a:rPr lang="en-US" dirty="0">
                <a:latin typeface="Sharp Sans Display No1 Book" charset="0"/>
                <a:ea typeface="Sharp Sans Display No1 Book" charset="0"/>
                <a:cs typeface="Sharp Sans Display No1 Book" charset="0"/>
              </a:rPr>
              <a:t> all the time.</a:t>
            </a:r>
          </a:p>
        </p:txBody>
      </p:sp>
      <p:sp>
        <p:nvSpPr>
          <p:cNvPr id="1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Major illnesses come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with hidden costs.</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 y="-4756"/>
            <a:ext cx="5297250" cy="6206387"/>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677" t="1145" r="1261" b="1135"/>
          <a:stretch/>
        </p:blipFill>
        <p:spPr>
          <a:xfrm>
            <a:off x="797676" y="503538"/>
            <a:ext cx="2205484" cy="1533080"/>
          </a:xfrm>
          <a:prstGeom prst="rect">
            <a:avLst/>
          </a:prstGeom>
        </p:spPr>
      </p:pic>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2</a:t>
            </a:fld>
            <a:r>
              <a:rPr lang="en-US"/>
              <a:t>]</a:t>
            </a:r>
            <a:endParaRPr lang="en-US" dirty="0"/>
          </a:p>
        </p:txBody>
      </p:sp>
    </p:spTree>
    <p:extLst>
      <p:ext uri="{BB962C8B-B14F-4D97-AF65-F5344CB8AC3E}">
        <p14:creationId xmlns:p14="http://schemas.microsoft.com/office/powerpoint/2010/main" val="3432576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6088105" y="1716373"/>
            <a:ext cx="5168473" cy="4482340"/>
          </a:xfrm>
        </p:spPr>
        <p:txBody>
          <a:bodyPr/>
          <a:lstStyle/>
          <a:p>
            <a:pPr marL="0" indent="0">
              <a:buNone/>
            </a:pPr>
            <a:r>
              <a:rPr lang="en-US" dirty="0">
                <a:latin typeface="Sharp Sans Display No1 Book" charset="0"/>
                <a:ea typeface="Sharp Sans Display No1 Book" charset="0"/>
                <a:cs typeface="Sharp Sans Display No1 Book" charset="0"/>
              </a:rPr>
              <a:t>Charlie isn’t the only one in his household who would benefit from financial protection.</a:t>
            </a:r>
          </a:p>
          <a:p>
            <a:pPr marL="0" indent="0">
              <a:buNone/>
            </a:pPr>
            <a:r>
              <a:rPr lang="en-US" dirty="0">
                <a:latin typeface="Sharp Sans Display No1 Book" charset="0"/>
                <a:ea typeface="Sharp Sans Display No1 Book" charset="0"/>
                <a:cs typeface="Sharp Sans Display No1 Book" charset="0"/>
              </a:rPr>
              <a:t>He can also apply for coverage for his </a:t>
            </a:r>
            <a:r>
              <a:rPr lang="en-US" b="1" dirty="0">
                <a:latin typeface="Sharp Sans Display No1 Book" charset="0"/>
                <a:ea typeface="Sharp Sans Display No1 Book" charset="0"/>
                <a:cs typeface="Sharp Sans Display No1 Book" charset="0"/>
              </a:rPr>
              <a:t>spouse</a:t>
            </a:r>
            <a:r>
              <a:rPr lang="en-US" dirty="0">
                <a:latin typeface="Sharp Sans Display No1 Book" charset="0"/>
                <a:ea typeface="Sharp Sans Display No1 Book" charset="0"/>
                <a:cs typeface="Sharp Sans Display No1 Book" charset="0"/>
              </a:rPr>
              <a:t>, </a:t>
            </a:r>
            <a:r>
              <a:rPr lang="en-US" b="1" dirty="0">
                <a:latin typeface="Sharp Sans Display No1 Book" charset="0"/>
                <a:ea typeface="Sharp Sans Display No1 Book" charset="0"/>
                <a:cs typeface="Sharp Sans Display No1 Book" charset="0"/>
              </a:rPr>
              <a:t>children</a:t>
            </a:r>
            <a:r>
              <a:rPr lang="en-US" dirty="0">
                <a:latin typeface="Sharp Sans Display No1 Book" charset="0"/>
                <a:ea typeface="Sharp Sans Display No1 Book" charset="0"/>
                <a:cs typeface="Sharp Sans Display No1 Book" charset="0"/>
              </a:rPr>
              <a:t> and </a:t>
            </a:r>
            <a:r>
              <a:rPr lang="en-US" b="1" dirty="0">
                <a:latin typeface="Sharp Sans Display No1 Book" charset="0"/>
                <a:ea typeface="Sharp Sans Display No1 Book" charset="0"/>
                <a:cs typeface="Sharp Sans Display No1 Book" charset="0"/>
              </a:rPr>
              <a:t>dependent grandchildren</a:t>
            </a:r>
            <a:r>
              <a:rPr lang="en-US" dirty="0">
                <a:latin typeface="Sharp Sans Display No1 Book" charset="0"/>
                <a:ea typeface="Sharp Sans Display No1 Book" charset="0"/>
                <a:cs typeface="Sharp Sans Display No1 Book" charset="0"/>
              </a:rPr>
              <a:t>.</a:t>
            </a:r>
          </a:p>
        </p:txBody>
      </p:sp>
      <p:sp>
        <p:nvSpPr>
          <p:cNvPr id="3" name="Title 1"/>
          <p:cNvSpPr>
            <a:spLocks noGrp="1"/>
          </p:cNvSpPr>
          <p:nvPr>
            <p:ph type="title"/>
          </p:nvPr>
        </p:nvSpPr>
        <p:spPr>
          <a:xfrm>
            <a:off x="6088106" y="473120"/>
            <a:ext cx="4428281" cy="760344"/>
          </a:xfrm>
        </p:spPr>
        <p:txBody>
          <a:bodyPr/>
          <a:lstStyle/>
          <a:p>
            <a:r>
              <a:rPr lang="en-US" sz="2800" b="1" dirty="0"/>
              <a:t>Family Coverage</a:t>
            </a:r>
          </a:p>
        </p:txBody>
      </p:sp>
      <p:sp>
        <p:nvSpPr>
          <p:cNvPr id="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Apply for family members, too!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 y="-4756"/>
            <a:ext cx="5297250" cy="620638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77" t="1145" r="1261" b="1135"/>
          <a:stretch/>
        </p:blipFill>
        <p:spPr>
          <a:xfrm>
            <a:off x="797676" y="503538"/>
            <a:ext cx="2205484" cy="1533080"/>
          </a:xfrm>
          <a:prstGeom prst="rect">
            <a:avLst/>
          </a:prstGeom>
        </p:spPr>
      </p:pic>
      <p:sp>
        <p:nvSpPr>
          <p:cNvPr id="7" name="Slide Number Placeholder 6"/>
          <p:cNvSpPr>
            <a:spLocks noGrp="1"/>
          </p:cNvSpPr>
          <p:nvPr>
            <p:ph type="sldNum" sz="quarter" idx="12"/>
          </p:nvPr>
        </p:nvSpPr>
        <p:spPr/>
        <p:txBody>
          <a:bodyPr/>
          <a:lstStyle/>
          <a:p>
            <a:r>
              <a:rPr lang="en-US"/>
              <a:t>[</a:t>
            </a:r>
            <a:fld id="{7AE4C957-3C63-4C7F-8F09-0C9817055DDE}" type="slidenum">
              <a:rPr lang="en-US" smtClean="0"/>
              <a:pPr/>
              <a:t>20</a:t>
            </a:fld>
            <a:r>
              <a:rPr lang="en-US"/>
              <a:t>]</a:t>
            </a:r>
            <a:endParaRPr lang="en-US" dirty="0"/>
          </a:p>
        </p:txBody>
      </p:sp>
    </p:spTree>
    <p:extLst>
      <p:ext uri="{BB962C8B-B14F-4D97-AF65-F5344CB8AC3E}">
        <p14:creationId xmlns:p14="http://schemas.microsoft.com/office/powerpoint/2010/main" val="1026672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8105" y="1716373"/>
            <a:ext cx="5321113" cy="4482340"/>
          </a:xfrm>
        </p:spPr>
        <p:txBody>
          <a:bodyPr/>
          <a:lstStyle/>
          <a:p>
            <a:pPr marL="0" indent="0">
              <a:buNone/>
            </a:pPr>
            <a:r>
              <a:rPr lang="en-US" dirty="0">
                <a:latin typeface="Sharp Sans Display No1 Book" charset="0"/>
                <a:ea typeface="Sharp Sans Display No1 Book" charset="0"/>
                <a:cs typeface="Sharp Sans Display No1 Book" charset="0"/>
              </a:rPr>
              <a:t>As a Trustmark Critical Illness policyholder, you enjoy several additional advantages:</a:t>
            </a:r>
          </a:p>
          <a:p>
            <a:pPr marL="0" indent="0">
              <a:buNone/>
            </a:pPr>
            <a:r>
              <a:rPr lang="en-US" dirty="0">
                <a:latin typeface="Sharp Sans Display No1 Book" charset="0"/>
                <a:ea typeface="Sharp Sans Display No1 Book" charset="0"/>
                <a:cs typeface="Sharp Sans Display No1 Book" charset="0"/>
              </a:rPr>
              <a:t>●  Your rate will </a:t>
            </a:r>
            <a:r>
              <a:rPr lang="en-US" b="1" dirty="0">
                <a:latin typeface="Sharp Sans Display No1 Book" charset="0"/>
                <a:ea typeface="Sharp Sans Display No1 Book" charset="0"/>
                <a:cs typeface="Sharp Sans Display No1 Book" charset="0"/>
              </a:rPr>
              <a:t>never increase </a:t>
            </a:r>
            <a:r>
              <a:rPr lang="en-US" dirty="0">
                <a:latin typeface="Sharp Sans Display No1 Book" charset="0"/>
                <a:ea typeface="Sharp Sans Display No1 Book" charset="0"/>
                <a:cs typeface="Sharp Sans Display No1 Book" charset="0"/>
              </a:rPr>
              <a:t>(and coverage will never decrease)</a:t>
            </a:r>
            <a:r>
              <a:rPr lang="en-US" b="1" dirty="0">
                <a:latin typeface="Sharp Sans Display No1 Book" charset="0"/>
                <a:ea typeface="Sharp Sans Display No1 Book" charset="0"/>
                <a:cs typeface="Sharp Sans Display No1 Book" charset="0"/>
              </a:rPr>
              <a:t> due to age</a:t>
            </a:r>
            <a:r>
              <a:rPr lang="en-US" dirty="0">
                <a:latin typeface="Sharp Sans Display No1 Book" charset="0"/>
                <a:ea typeface="Sharp Sans Display No1 Book" charset="0"/>
                <a:cs typeface="Sharp Sans Display No1 Book" charset="0"/>
              </a:rPr>
              <a:t>.</a:t>
            </a:r>
          </a:p>
          <a:p>
            <a:pPr marL="0" indent="0">
              <a:buNone/>
            </a:pPr>
            <a:r>
              <a:rPr lang="en-US" dirty="0">
                <a:latin typeface="Sharp Sans Display No1 Book" charset="0"/>
                <a:ea typeface="Sharp Sans Display No1 Book" charset="0"/>
                <a:cs typeface="Sharp Sans Display No1 Book" charset="0"/>
              </a:rPr>
              <a:t>●  Your payments are </a:t>
            </a:r>
            <a:r>
              <a:rPr lang="en-US" b="1" dirty="0">
                <a:latin typeface="Sharp Sans Display No1 Book" charset="0"/>
                <a:ea typeface="Sharp Sans Display No1 Book" charset="0"/>
                <a:cs typeface="Sharp Sans Display No1 Book" charset="0"/>
              </a:rPr>
              <a:t>deducted out of your paycheck</a:t>
            </a:r>
            <a:r>
              <a:rPr lang="en-US" dirty="0">
                <a:latin typeface="Sharp Sans Display No1 Book" charset="0"/>
                <a:ea typeface="Sharp Sans Display No1 Book" charset="0"/>
                <a:cs typeface="Sharp Sans Display No1 Book" charset="0"/>
              </a:rPr>
              <a:t> – no bills to remember or deal with.</a:t>
            </a:r>
          </a:p>
          <a:p>
            <a:pPr marL="0" indent="0">
              <a:buNone/>
            </a:pPr>
            <a:r>
              <a:rPr lang="en-US" dirty="0">
                <a:latin typeface="Sharp Sans Display No1 Book" charset="0"/>
                <a:ea typeface="Sharp Sans Display No1 Book" charset="0"/>
                <a:cs typeface="Sharp Sans Display No1 Book" charset="0"/>
              </a:rPr>
              <a:t>●  You can </a:t>
            </a:r>
            <a:r>
              <a:rPr lang="en-US" b="1" dirty="0">
                <a:latin typeface="Sharp Sans Display No1 Book" charset="0"/>
                <a:ea typeface="Sharp Sans Display No1 Book" charset="0"/>
                <a:cs typeface="Sharp Sans Display No1 Book" charset="0"/>
              </a:rPr>
              <a:t>keep your coverage at the same price and benefits</a:t>
            </a:r>
            <a:r>
              <a:rPr lang="en-US" dirty="0">
                <a:latin typeface="Sharp Sans Display No1 Book" charset="0"/>
                <a:ea typeface="Sharp Sans Display No1 Book" charset="0"/>
                <a:cs typeface="Sharp Sans Display No1 Book" charset="0"/>
              </a:rPr>
              <a:t>, even if you change jobs or retire – you can pay by direct bill, automatic deduction or with a credit card.</a:t>
            </a:r>
          </a:p>
        </p:txBody>
      </p:sp>
      <p:sp>
        <p:nvSpPr>
          <p:cNvPr id="4" name="Title 1"/>
          <p:cNvSpPr>
            <a:spLocks noGrp="1"/>
          </p:cNvSpPr>
          <p:nvPr>
            <p:ph type="title"/>
          </p:nvPr>
        </p:nvSpPr>
        <p:spPr>
          <a:xfrm>
            <a:off x="6088106" y="473120"/>
            <a:ext cx="4428281" cy="760344"/>
          </a:xfrm>
        </p:spPr>
        <p:txBody>
          <a:bodyPr/>
          <a:lstStyle/>
          <a:p>
            <a:r>
              <a:rPr lang="en-US" sz="2800" b="1" dirty="0"/>
              <a:t>Trustmark Advantage</a:t>
            </a:r>
          </a:p>
        </p:txBody>
      </p:sp>
      <p:sp>
        <p:nvSpPr>
          <p:cNvPr id="5"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Benefits are simple – and you own them. </a:t>
            </a:r>
          </a:p>
        </p:txBody>
      </p:sp>
      <p:pic>
        <p:nvPicPr>
          <p:cNvPr id="6" name="Picture 5">
            <a:extLst>
              <a:ext uri="{FF2B5EF4-FFF2-40B4-BE49-F238E27FC236}">
                <a16:creationId xmlns:a16="http://schemas.microsoft.com/office/drawing/2014/main" id="{6201B614-C052-FE44-ADDE-3836E020A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88" y="166787"/>
            <a:ext cx="4828395" cy="5769603"/>
          </a:xfrm>
          <a:prstGeom prst="rect">
            <a:avLst/>
          </a:prstGeom>
        </p:spPr>
      </p:pic>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21</a:t>
            </a:fld>
            <a:r>
              <a:rPr lang="en-US"/>
              <a:t>]</a:t>
            </a:r>
            <a:endParaRPr lang="en-US" dirty="0"/>
          </a:p>
        </p:txBody>
      </p:sp>
    </p:spTree>
    <p:extLst>
      <p:ext uri="{BB962C8B-B14F-4D97-AF65-F5344CB8AC3E}">
        <p14:creationId xmlns:p14="http://schemas.microsoft.com/office/powerpoint/2010/main" val="288909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22</a:t>
            </a:fld>
            <a:r>
              <a:rPr lang="en-US"/>
              <a:t>]</a:t>
            </a:r>
            <a:endParaRPr lang="en-US" dirty="0"/>
          </a:p>
        </p:txBody>
      </p:sp>
      <p:sp>
        <p:nvSpPr>
          <p:cNvPr id="9" name="Title 1"/>
          <p:cNvSpPr>
            <a:spLocks noGrp="1"/>
          </p:cNvSpPr>
          <p:nvPr>
            <p:ph type="title"/>
          </p:nvPr>
        </p:nvSpPr>
        <p:spPr>
          <a:xfrm>
            <a:off x="824248" y="90642"/>
            <a:ext cx="6571826" cy="850006"/>
          </a:xfrm>
        </p:spPr>
        <p:txBody>
          <a:bodyPr>
            <a:noAutofit/>
          </a:bodyPr>
          <a:lstStyle/>
          <a:p>
            <a:r>
              <a:rPr lang="en-US" sz="2800" b="1" dirty="0"/>
              <a:t>Limitations and Exclusions: AZ Residents</a:t>
            </a:r>
          </a:p>
        </p:txBody>
      </p:sp>
      <p:sp>
        <p:nvSpPr>
          <p:cNvPr id="10" name="TextBox 9"/>
          <p:cNvSpPr txBox="1"/>
          <p:nvPr/>
        </p:nvSpPr>
        <p:spPr>
          <a:xfrm>
            <a:off x="824248" y="940648"/>
            <a:ext cx="6220496" cy="4832092"/>
          </a:xfrm>
          <a:prstGeom prst="rect">
            <a:avLst/>
          </a:prstGeom>
          <a:noFill/>
        </p:spPr>
        <p:txBody>
          <a:bodyPr wrap="square" rtlCol="0">
            <a:spAutoFit/>
          </a:bodyPr>
          <a:lstStyle/>
          <a:p>
            <a:r>
              <a:rPr lang="en-US" sz="1400" dirty="0"/>
              <a:t>Benefits will not be paid for:</a:t>
            </a:r>
          </a:p>
          <a:p>
            <a:endParaRPr lang="en-US" sz="1400" dirty="0"/>
          </a:p>
          <a:p>
            <a:r>
              <a:rPr lang="en-US" sz="1400" dirty="0"/>
              <a:t>• A diagnosis made prior to the effective date as applicable to the covered person;</a:t>
            </a:r>
          </a:p>
          <a:p>
            <a:r>
              <a:rPr lang="en-US" sz="1400" dirty="0"/>
              <a:t>• Basal cell carcinoma and squamous cell carcinoma of the skin; or</a:t>
            </a:r>
          </a:p>
          <a:p>
            <a:r>
              <a:rPr lang="en-US" sz="1400" dirty="0"/>
              <a:t>• Melanoma that is diagnosed as Clarke’s level I or II, or Breslow’s classification less than 0.75mm;</a:t>
            </a:r>
          </a:p>
          <a:p>
            <a:r>
              <a:rPr lang="en-US" sz="1400" dirty="0"/>
              <a:t>• Premalignant tumors or polyps;</a:t>
            </a:r>
          </a:p>
          <a:p>
            <a:r>
              <a:rPr lang="en-US" sz="1400" dirty="0"/>
              <a:t>• Sickness caused by alcohol, drugs, narcotics or hallucinogens not prescribed by a physician, or not used in the manner prescribed by the physician;</a:t>
            </a:r>
          </a:p>
          <a:p>
            <a:r>
              <a:rPr lang="en-US" sz="1400" dirty="0"/>
              <a:t>• Any disease, sickness or incapacity not specified in the policy;</a:t>
            </a:r>
          </a:p>
          <a:p>
            <a:r>
              <a:rPr lang="en-US" sz="1400" dirty="0"/>
              <a:t>• More than one first diagnosis occurrence after the effective date except as specified on the schedule and under the section entitled Benefit Provision;</a:t>
            </a:r>
          </a:p>
          <a:p>
            <a:r>
              <a:rPr lang="en-US" sz="1400" dirty="0"/>
              <a:t>• Transient ischemic attacks, reversible ischemic neurological deficit and</a:t>
            </a:r>
          </a:p>
          <a:p>
            <a:r>
              <a:rPr lang="en-US" sz="1400" dirty="0"/>
              <a:t>attacks of </a:t>
            </a:r>
            <a:r>
              <a:rPr lang="en-US" sz="1400" dirty="0" err="1"/>
              <a:t>vertebrobasilar</a:t>
            </a:r>
            <a:r>
              <a:rPr lang="en-US" sz="1400" dirty="0"/>
              <a:t> ischemia.</a:t>
            </a:r>
          </a:p>
          <a:p>
            <a:r>
              <a:rPr lang="en-US" sz="1400" dirty="0"/>
              <a:t>• Balloon angioplasty, laser relief or other like procedures;</a:t>
            </a:r>
          </a:p>
          <a:p>
            <a:r>
              <a:rPr lang="en-US" sz="1400" dirty="0"/>
              <a:t>• Any invasive cancer, carcinoma in situ or critical illness* resulting from:</a:t>
            </a:r>
          </a:p>
          <a:p>
            <a:r>
              <a:rPr lang="en-US" sz="1400" dirty="0"/>
              <a:t>	– The covered person’s commission of, or attempt to commit, a felony;</a:t>
            </a:r>
          </a:p>
          <a:p>
            <a:r>
              <a:rPr lang="en-US" sz="1400" dirty="0"/>
              <a:t>	– Self-inflicted injury, while sane or insane;</a:t>
            </a:r>
          </a:p>
          <a:p>
            <a:r>
              <a:rPr lang="en-US" sz="1400" dirty="0"/>
              <a:t>	– The covered person’s committing or attempting to commit suicide;</a:t>
            </a:r>
          </a:p>
          <a:p>
            <a:r>
              <a:rPr lang="en-US" sz="1400" dirty="0"/>
              <a:t>	– The covered person engaging in an illegal occupation;</a:t>
            </a:r>
          </a:p>
          <a:p>
            <a:r>
              <a:rPr lang="en-US" sz="1400" dirty="0"/>
              <a:t>	– War or act of war, declared or undeclared;</a:t>
            </a:r>
          </a:p>
          <a:p>
            <a:r>
              <a:rPr lang="en-US" sz="1400" dirty="0"/>
              <a:t>	– The covered person’s participation in a riot.</a:t>
            </a:r>
          </a:p>
        </p:txBody>
      </p:sp>
      <p:sp>
        <p:nvSpPr>
          <p:cNvPr id="11" name="TextBox 10"/>
          <p:cNvSpPr txBox="1"/>
          <p:nvPr/>
        </p:nvSpPr>
        <p:spPr>
          <a:xfrm>
            <a:off x="7566606" y="4612889"/>
            <a:ext cx="3535788" cy="954107"/>
          </a:xfrm>
          <a:prstGeom prst="rect">
            <a:avLst/>
          </a:prstGeom>
          <a:noFill/>
        </p:spPr>
        <p:txBody>
          <a:bodyPr wrap="square" rtlCol="0">
            <a:spAutoFit/>
          </a:bodyPr>
          <a:lstStyle/>
          <a:p>
            <a:r>
              <a:rPr lang="en-US" sz="1400" i="1" dirty="0"/>
              <a:t>*Cancer and cancer-related conditions are not covered conditions with all Critical Illness plans. See your policy/certificate for complete details.</a:t>
            </a:r>
          </a:p>
        </p:txBody>
      </p:sp>
      <p:sp>
        <p:nvSpPr>
          <p:cNvPr id="12" name="TextBox 11"/>
          <p:cNvSpPr txBox="1"/>
          <p:nvPr/>
        </p:nvSpPr>
        <p:spPr>
          <a:xfrm>
            <a:off x="7566606" y="1183200"/>
            <a:ext cx="3535788" cy="2893100"/>
          </a:xfrm>
          <a:prstGeom prst="rect">
            <a:avLst/>
          </a:prstGeom>
          <a:noFill/>
        </p:spPr>
        <p:txBody>
          <a:bodyPr wrap="square" rtlCol="0">
            <a:spAutoFit/>
          </a:bodyPr>
          <a:lstStyle/>
          <a:p>
            <a:r>
              <a:rPr lang="en-US" sz="1400" b="1" dirty="0"/>
              <a:t>[Pre-Existing Condition Limitation</a:t>
            </a:r>
          </a:p>
          <a:p>
            <a:endParaRPr lang="en-US" sz="1400" dirty="0"/>
          </a:p>
          <a:p>
            <a:r>
              <a:rPr lang="en-US" sz="1400" dirty="0"/>
              <a:t>No benefit amount or partial benefit amount will be paid for any condition caused by or resulting from a pre-existing condition, which begins in the first 12 months after the coverage effective date.</a:t>
            </a:r>
          </a:p>
          <a:p>
            <a:endParaRPr lang="en-US" sz="1400" dirty="0"/>
          </a:p>
          <a:p>
            <a:r>
              <a:rPr lang="en-US" sz="1400" dirty="0"/>
              <a:t>A pre-existing condition is a sickness or injury for which medical care, diagnosis or advice was received or recommended during the 12 months immediately prior to the effective date.]</a:t>
            </a:r>
          </a:p>
        </p:txBody>
      </p:sp>
    </p:spTree>
    <p:extLst>
      <p:ext uri="{BB962C8B-B14F-4D97-AF65-F5344CB8AC3E}">
        <p14:creationId xmlns:p14="http://schemas.microsoft.com/office/powerpoint/2010/main" val="1240989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673" y="3951566"/>
            <a:ext cx="11551790" cy="4883228"/>
          </a:xfrm>
        </p:spPr>
        <p:txBody>
          <a:bodyPr>
            <a:normAutofit/>
          </a:bodyPr>
          <a:lstStyle/>
          <a:p>
            <a:pPr marL="0" indent="0" algn="ctr">
              <a:buNone/>
            </a:pPr>
            <a:r>
              <a:rPr lang="en-US" sz="1300" i="1" dirty="0"/>
              <a:t>Critical Illness insurance is underwritten by Trustmark Insurance Company, Lake Forest, Illinois.</a:t>
            </a:r>
          </a:p>
          <a:p>
            <a:pPr marL="0" indent="0" algn="ctr">
              <a:buNone/>
            </a:pPr>
            <a:r>
              <a:rPr lang="en-US" sz="1300" i="1" dirty="0"/>
              <a:t>This is a brief description of benefits under CACI-82001 and applicable riders HS-12000, WP-12000, HIV 806, SB 806, EZ-12000R, SC 511, SCR 511, SCRC 511, and MCPRS0-ME. This critical illness/specified disease insurance policy/group certificate provides supplemental health insurance coverage, which pays a limited, lump-sum benefit for specified diseases only. It is not a substitute for medical expense insurance, major medical expense insurance or a health benefit plan alternative. It does not provide comprehensive medical coverage. It is not intended to pay all medical costs associated with the specified diseases and is not designed to provide coverage for other medical conditions or illnesses. It is also not a Medicare Supplement policy, nor is it a policy of worker’s compensation. Please refer to your policy/group certificate and outline of coverage, if applicable, for complete information. Limitations on pre-existing conditions may apply.  A waiting period may apply before benefits are payable. Benefits, definitions, exclusions, form numbers and limitations may vary by state. For costs and coverage detail, including exclusions, limitations and terms, see your agent or write the company. Underwriting conditions may vary, and determine eligibility for the offer of insurance. For exclusions and limitations that may apply, visit www.trustmarksolutions.com/disclosures/CI/ (A112-2216-CI).</a:t>
            </a:r>
          </a:p>
        </p:txBody>
      </p:sp>
      <p:sp>
        <p:nvSpPr>
          <p:cNvPr id="4" name="Title 1"/>
          <p:cNvSpPr txBox="1">
            <a:spLocks/>
          </p:cNvSpPr>
          <p:nvPr/>
        </p:nvSpPr>
        <p:spPr>
          <a:xfrm>
            <a:off x="1180209" y="332504"/>
            <a:ext cx="5219700" cy="3318938"/>
          </a:xfrm>
          <a:prstGeom prst="rect">
            <a:avLst/>
          </a:prstGeom>
          <a:effectLst>
            <a:outerShdw blurRad="50800" dist="38100" dir="8100000" algn="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rgbClr val="002060"/>
                </a:solidFill>
              </a:rPr>
              <a:t>Any</a:t>
            </a:r>
          </a:p>
          <a:p>
            <a:pPr algn="ctr"/>
            <a:r>
              <a:rPr lang="en-US" sz="7200" b="1" dirty="0">
                <a:solidFill>
                  <a:srgbClr val="002060"/>
                </a:solidFill>
              </a:rPr>
              <a:t>questions?</a:t>
            </a:r>
          </a:p>
        </p:txBody>
      </p:sp>
      <p:pic>
        <p:nvPicPr>
          <p:cNvPr id="5" name="Picture Placeholder 2">
            <a:extLst>
              <a:ext uri="{FF2B5EF4-FFF2-40B4-BE49-F238E27FC236}">
                <a16:creationId xmlns:a16="http://schemas.microsoft.com/office/drawing/2014/main" id="{19AE61D9-E2BA-704C-9F87-DD53DF55D25E}"/>
              </a:ext>
            </a:extLst>
          </p:cNvPr>
          <p:cNvPicPr>
            <a:picLocks noGrp="1" noChangeAspect="1"/>
          </p:cNvPicPr>
          <p:nvPr>
            <p:ph type="pic" sz="quarter" idx="14"/>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72" r="-872"/>
          <a:stretch/>
        </p:blipFill>
        <p:spPr>
          <a:xfrm>
            <a:off x="6887392" y="66421"/>
            <a:ext cx="3866548" cy="3713267"/>
          </a:xfrm>
        </p:spPr>
      </p:pic>
      <p:sp>
        <p:nvSpPr>
          <p:cNvPr id="7" name="Content Placeholder 2"/>
          <p:cNvSpPr txBox="1">
            <a:spLocks/>
          </p:cNvSpPr>
          <p:nvPr/>
        </p:nvSpPr>
        <p:spPr>
          <a:xfrm>
            <a:off x="10901084" y="5896195"/>
            <a:ext cx="1241602" cy="31009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A112-2329</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23</a:t>
            </a:fld>
            <a:r>
              <a:rPr lang="en-US"/>
              <a:t>]</a:t>
            </a:r>
            <a:endParaRPr lang="en-US" dirty="0"/>
          </a:p>
        </p:txBody>
      </p:sp>
    </p:spTree>
    <p:extLst>
      <p:ext uri="{BB962C8B-B14F-4D97-AF65-F5344CB8AC3E}">
        <p14:creationId xmlns:p14="http://schemas.microsoft.com/office/powerpoint/2010/main" val="270931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88105" y="1716373"/>
            <a:ext cx="5168473" cy="4482340"/>
          </a:xfrm>
        </p:spPr>
        <p:txBody>
          <a:bodyPr/>
          <a:lstStyle/>
          <a:p>
            <a:pPr marL="0" indent="0">
              <a:buNone/>
            </a:pPr>
            <a:r>
              <a:rPr lang="en-US" dirty="0">
                <a:latin typeface="Sharp Sans Display No1 Book" charset="0"/>
                <a:ea typeface="Sharp Sans Display No1 Book" charset="0"/>
                <a:cs typeface="Sharp Sans Display No1 Book" charset="0"/>
              </a:rPr>
              <a:t>Charlie has health insurance. But if he were to face a health crisis – any one of several serious illnesses – health insurance alone probably </a:t>
            </a:r>
            <a:r>
              <a:rPr lang="en-US" b="1" dirty="0">
                <a:latin typeface="Sharp Sans Display No1 Book" charset="0"/>
                <a:ea typeface="Sharp Sans Display No1 Book" charset="0"/>
                <a:cs typeface="Sharp Sans Display No1 Book" charset="0"/>
              </a:rPr>
              <a:t>won’t cover all his costs</a:t>
            </a:r>
            <a:r>
              <a:rPr lang="en-US" dirty="0">
                <a:latin typeface="Sharp Sans Display No1 Book" charset="0"/>
                <a:ea typeface="Sharp Sans Display No1 Book" charset="0"/>
                <a:cs typeface="Sharp Sans Display No1 Book" charset="0"/>
              </a:rPr>
              <a:t>.</a:t>
            </a:r>
          </a:p>
          <a:p>
            <a:pPr marL="0" indent="0">
              <a:buNone/>
            </a:pPr>
            <a:r>
              <a:rPr lang="en-US" dirty="0">
                <a:latin typeface="Sharp Sans Display No1 Book" charset="0"/>
                <a:ea typeface="Sharp Sans Display No1 Book" charset="0"/>
                <a:cs typeface="Sharp Sans Display No1 Book" charset="0"/>
              </a:rPr>
              <a:t>He might have co-pays. Extra bills. He might need home help, or seek additional treatment. Getting sick like that can get </a:t>
            </a:r>
            <a:r>
              <a:rPr lang="en-US" b="1" dirty="0">
                <a:latin typeface="Sharp Sans Display No1 Book" charset="0"/>
                <a:ea typeface="Sharp Sans Display No1 Book" charset="0"/>
                <a:cs typeface="Sharp Sans Display No1 Book" charset="0"/>
              </a:rPr>
              <a:t>expensive</a:t>
            </a:r>
            <a:r>
              <a:rPr lang="en-US" dirty="0">
                <a:latin typeface="Sharp Sans Display No1 Book" charset="0"/>
                <a:ea typeface="Sharp Sans Display No1 Book" charset="0"/>
                <a:cs typeface="Sharp Sans Display No1 Book" charset="0"/>
              </a:rPr>
              <a:t>, fast.</a:t>
            </a:r>
          </a:p>
          <a:p>
            <a:pPr marL="0" indent="0">
              <a:buNone/>
            </a:pPr>
            <a:r>
              <a:rPr lang="en-US" dirty="0">
                <a:latin typeface="Sharp Sans Display No1 Book" charset="0"/>
                <a:ea typeface="Sharp Sans Display No1 Book" charset="0"/>
                <a:cs typeface="Sharp Sans Display No1 Book" charset="0"/>
              </a:rPr>
              <a:t>But Charlie doesn’t need to worry – he’s also got </a:t>
            </a:r>
            <a:r>
              <a:rPr lang="en-US" b="1" dirty="0">
                <a:latin typeface="Sharp Sans Display No1 Book" charset="0"/>
                <a:ea typeface="Sharp Sans Display No1 Book" charset="0"/>
                <a:cs typeface="Sharp Sans Display No1 Book" charset="0"/>
              </a:rPr>
              <a:t>Critical Illness insurance</a:t>
            </a:r>
            <a:r>
              <a:rPr lang="en-US" dirty="0">
                <a:latin typeface="Sharp Sans Display No1 Book" charset="0"/>
                <a:ea typeface="Sharp Sans Display No1 Book" charset="0"/>
                <a:cs typeface="Sharp Sans Display No1 Book" charset="0"/>
              </a:rPr>
              <a:t> from </a:t>
            </a:r>
            <a:r>
              <a:rPr lang="en-US" b="1" dirty="0">
                <a:latin typeface="Sharp Sans Display No1 Book" charset="0"/>
                <a:ea typeface="Sharp Sans Display No1 Book" charset="0"/>
                <a:cs typeface="Sharp Sans Display No1 Book" charset="0"/>
              </a:rPr>
              <a:t>Trustmark</a:t>
            </a:r>
            <a:r>
              <a:rPr lang="en-US" dirty="0">
                <a:latin typeface="Sharp Sans Display No1 Book" charset="0"/>
                <a:ea typeface="Sharp Sans Display No1 Book" charset="0"/>
                <a:cs typeface="Sharp Sans Display No1 Book" charset="0"/>
              </a:rPr>
              <a:t>.</a:t>
            </a:r>
          </a:p>
        </p:txBody>
      </p:sp>
      <p:sp>
        <p:nvSpPr>
          <p:cNvPr id="5"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Major illnesses come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with hidden costs.</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7" name="Title 1"/>
          <p:cNvSpPr>
            <a:spLocks noGrp="1"/>
          </p:cNvSpPr>
          <p:nvPr>
            <p:ph type="title"/>
          </p:nvPr>
        </p:nvSpPr>
        <p:spPr>
          <a:xfrm>
            <a:off x="6088106" y="473120"/>
            <a:ext cx="4852610" cy="760344"/>
          </a:xfrm>
        </p:spPr>
        <p:txBody>
          <a:bodyPr>
            <a:normAutofit/>
          </a:bodyPr>
          <a:lstStyle/>
          <a:p>
            <a:r>
              <a:rPr lang="en-US" sz="2800" b="1" dirty="0"/>
              <a:t>Why Critical Illness Insurance?</a:t>
            </a:r>
          </a:p>
        </p:txBody>
      </p:sp>
      <p:pic>
        <p:nvPicPr>
          <p:cNvPr id="11" name="Picture Placeholder 16">
            <a:extLst>
              <a:ext uri="{FF2B5EF4-FFF2-40B4-BE49-F238E27FC236}">
                <a16:creationId xmlns:a16="http://schemas.microsoft.com/office/drawing/2014/main" id="{C8949ACA-11EB-F941-AD80-3D1F05A5F1A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8138" r="8138"/>
          <a:stretch>
            <a:fillRect/>
          </a:stretch>
        </p:blipFill>
        <p:spPr>
          <a:xfrm>
            <a:off x="727719" y="212952"/>
            <a:ext cx="5101581" cy="5959248"/>
          </a:xfrm>
        </p:spPr>
      </p:pic>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3</a:t>
            </a:fld>
            <a:r>
              <a:rPr lang="en-US"/>
              <a:t>]</a:t>
            </a:r>
            <a:endParaRPr lang="en-US" dirty="0"/>
          </a:p>
        </p:txBody>
      </p:sp>
    </p:spTree>
    <p:extLst>
      <p:ext uri="{BB962C8B-B14F-4D97-AF65-F5344CB8AC3E}">
        <p14:creationId xmlns:p14="http://schemas.microsoft.com/office/powerpoint/2010/main" val="416162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EBC0B-4A68-2F44-991C-0AB36EF36979}"/>
              </a:ext>
            </a:extLst>
          </p:cNvPr>
          <p:cNvPicPr>
            <a:picLocks noChangeAspect="1"/>
          </p:cNvPicPr>
          <p:nvPr/>
        </p:nvPicPr>
        <p:blipFill rotWithShape="1">
          <a:blip r:embed="rId3">
            <a:extLst>
              <a:ext uri="{28A0092B-C50C-407E-A947-70E740481C1C}">
                <a14:useLocalDpi xmlns:a14="http://schemas.microsoft.com/office/drawing/2010/main" val="0"/>
              </a:ext>
            </a:extLst>
          </a:blip>
          <a:srcRect l="-4333" t="4965" r="29267" b="10001"/>
          <a:stretch/>
        </p:blipFill>
        <p:spPr>
          <a:xfrm>
            <a:off x="225083" y="0"/>
            <a:ext cx="5588489" cy="6172200"/>
          </a:xfrm>
          <a:prstGeom prst="rect">
            <a:avLst/>
          </a:prstGeom>
        </p:spPr>
      </p:pic>
      <p:sp>
        <p:nvSpPr>
          <p:cNvPr id="4"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Major illnesses come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with hidden costs.</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5" name="Content Placeholder 2"/>
          <p:cNvSpPr>
            <a:spLocks noGrp="1"/>
          </p:cNvSpPr>
          <p:nvPr>
            <p:ph idx="1"/>
          </p:nvPr>
        </p:nvSpPr>
        <p:spPr>
          <a:xfrm>
            <a:off x="6088105" y="1716373"/>
            <a:ext cx="5168473" cy="4482340"/>
          </a:xfrm>
        </p:spPr>
        <p:txBody>
          <a:bodyPr/>
          <a:lstStyle/>
          <a:p>
            <a:pPr marL="0" indent="0">
              <a:buNone/>
            </a:pPr>
            <a:r>
              <a:rPr lang="en-US" dirty="0">
                <a:latin typeface="Sharp Sans Display No1 Book" charset="0"/>
                <a:ea typeface="Sharp Sans Display No1 Book" charset="0"/>
                <a:cs typeface="Sharp Sans Display No1 Book" charset="0"/>
              </a:rPr>
              <a:t>Critical Illness insurance pays </a:t>
            </a:r>
            <a:r>
              <a:rPr lang="en-US" b="1" dirty="0">
                <a:latin typeface="Sharp Sans Display No1 Book" charset="0"/>
                <a:ea typeface="Sharp Sans Display No1 Book" charset="0"/>
                <a:cs typeface="Sharp Sans Display No1 Book" charset="0"/>
              </a:rPr>
              <a:t>cash benefits directly to you</a:t>
            </a:r>
            <a:r>
              <a:rPr lang="en-US" dirty="0">
                <a:latin typeface="Sharp Sans Display No1 Book" charset="0"/>
                <a:ea typeface="Sharp Sans Display No1 Book" charset="0"/>
                <a:cs typeface="Sharp Sans Display No1 Book" charset="0"/>
              </a:rPr>
              <a:t> when you’re diagnosed with a covered condition.</a:t>
            </a:r>
          </a:p>
          <a:p>
            <a:pPr marL="0" indent="0">
              <a:buNone/>
            </a:pPr>
            <a:r>
              <a:rPr lang="en-US" dirty="0">
                <a:latin typeface="Sharp Sans Display No1 Book" charset="0"/>
                <a:ea typeface="Sharp Sans Display No1 Book" charset="0"/>
                <a:cs typeface="Sharp Sans Display No1 Book" charset="0"/>
              </a:rPr>
              <a:t>You can use those benefits for </a:t>
            </a:r>
            <a:r>
              <a:rPr lang="en-US" b="1" dirty="0">
                <a:latin typeface="Sharp Sans Display No1 Book" charset="0"/>
                <a:ea typeface="Sharp Sans Display No1 Book" charset="0"/>
                <a:cs typeface="Sharp Sans Display No1 Book" charset="0"/>
              </a:rPr>
              <a:t>whatever you need</a:t>
            </a:r>
            <a:r>
              <a:rPr lang="en-US" dirty="0">
                <a:latin typeface="Sharp Sans Display No1 Book" charset="0"/>
                <a:ea typeface="Sharp Sans Display No1 Book" charset="0"/>
                <a:cs typeface="Sharp Sans Display No1 Book" charset="0"/>
              </a:rPr>
              <a:t>, letting you focus on recovering and getting well.</a:t>
            </a:r>
            <a:endParaRPr lang="en-US" b="1" dirty="0">
              <a:latin typeface="Sharp Sans Display No1 Book" charset="0"/>
              <a:ea typeface="Sharp Sans Display No1 Book" charset="0"/>
              <a:cs typeface="Sharp Sans Display No1 Book" charset="0"/>
            </a:endParaRPr>
          </a:p>
          <a:p>
            <a:pPr marL="0" indent="0">
              <a:buNone/>
            </a:pPr>
            <a:r>
              <a:rPr lang="en-US" dirty="0">
                <a:latin typeface="Sharp Sans Display No1 Book" charset="0"/>
                <a:ea typeface="Sharp Sans Display No1 Book" charset="0"/>
                <a:cs typeface="Sharp Sans Display No1 Book" charset="0"/>
              </a:rPr>
              <a:t>So just like Charlie, with Trustmark’s Critical Illness insurance, you can rest easy knowing that a covered critical illness </a:t>
            </a:r>
            <a:r>
              <a:rPr lang="en-US" b="1" dirty="0">
                <a:latin typeface="Sharp Sans Display No1 Book" charset="0"/>
                <a:ea typeface="Sharp Sans Display No1 Book" charset="0"/>
                <a:cs typeface="Sharp Sans Display No1 Book" charset="0"/>
              </a:rPr>
              <a:t>won’t bust your budget</a:t>
            </a:r>
            <a:r>
              <a:rPr lang="en-US" dirty="0">
                <a:latin typeface="Sharp Sans Display No1 Book" charset="0"/>
                <a:ea typeface="Sharp Sans Display No1 Book" charset="0"/>
                <a:cs typeface="Sharp Sans Display No1 Book" charset="0"/>
              </a:rPr>
              <a:t>.</a:t>
            </a:r>
          </a:p>
        </p:txBody>
      </p:sp>
      <p:sp>
        <p:nvSpPr>
          <p:cNvPr id="7" name="Title 1"/>
          <p:cNvSpPr>
            <a:spLocks noGrp="1"/>
          </p:cNvSpPr>
          <p:nvPr>
            <p:ph type="title"/>
          </p:nvPr>
        </p:nvSpPr>
        <p:spPr>
          <a:xfrm>
            <a:off x="6088106" y="473120"/>
            <a:ext cx="4852610" cy="760344"/>
          </a:xfrm>
        </p:spPr>
        <p:txBody>
          <a:bodyPr>
            <a:normAutofit/>
          </a:bodyPr>
          <a:lstStyle/>
          <a:p>
            <a:r>
              <a:rPr lang="en-US" sz="2800" b="1" dirty="0"/>
              <a:t>Why Critical Illness Insurance?</a:t>
            </a:r>
          </a:p>
        </p:txBody>
      </p:sp>
      <p:sp>
        <p:nvSpPr>
          <p:cNvPr id="3" name="Slide Number Placeholder 2"/>
          <p:cNvSpPr>
            <a:spLocks noGrp="1"/>
          </p:cNvSpPr>
          <p:nvPr>
            <p:ph type="sldNum" sz="quarter" idx="12"/>
          </p:nvPr>
        </p:nvSpPr>
        <p:spPr/>
        <p:txBody>
          <a:bodyPr/>
          <a:lstStyle/>
          <a:p>
            <a:r>
              <a:rPr lang="en-US"/>
              <a:t>[</a:t>
            </a:r>
            <a:fld id="{7AE4C957-3C63-4C7F-8F09-0C9817055DDE}" type="slidenum">
              <a:rPr lang="en-US" smtClean="0"/>
              <a:pPr/>
              <a:t>4</a:t>
            </a:fld>
            <a:r>
              <a:rPr lang="en-US"/>
              <a:t>]</a:t>
            </a:r>
            <a:endParaRPr lang="en-US" dirty="0"/>
          </a:p>
        </p:txBody>
      </p:sp>
    </p:spTree>
    <p:extLst>
      <p:ext uri="{BB962C8B-B14F-4D97-AF65-F5344CB8AC3E}">
        <p14:creationId xmlns:p14="http://schemas.microsoft.com/office/powerpoint/2010/main" val="321746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a:extLst>
              <a:ext uri="{FF2B5EF4-FFF2-40B4-BE49-F238E27FC236}">
                <a16:creationId xmlns:a16="http://schemas.microsoft.com/office/drawing/2014/main" id="{345C428E-F71E-E643-9A01-64BC3229A4DD}"/>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459" t="5559" r="10033" b="-10815"/>
          <a:stretch/>
        </p:blipFill>
        <p:spPr>
          <a:xfrm>
            <a:off x="6068014" y="1790372"/>
            <a:ext cx="6123986" cy="4241460"/>
          </a:xfrm>
        </p:spPr>
      </p:pic>
      <p:sp>
        <p:nvSpPr>
          <p:cNvPr id="2" name="Title 1"/>
          <p:cNvSpPr>
            <a:spLocks noGrp="1"/>
          </p:cNvSpPr>
          <p:nvPr>
            <p:ph type="title"/>
          </p:nvPr>
        </p:nvSpPr>
        <p:spPr>
          <a:xfrm>
            <a:off x="1058115" y="467140"/>
            <a:ext cx="8525723" cy="760344"/>
          </a:xfrm>
        </p:spPr>
        <p:txBody>
          <a:bodyPr/>
          <a:lstStyle/>
          <a:p>
            <a:r>
              <a:rPr lang="en-US" b="1" dirty="0"/>
              <a:t>Covered Conditions</a:t>
            </a:r>
          </a:p>
        </p:txBody>
      </p:sp>
      <p:sp>
        <p:nvSpPr>
          <p:cNvPr id="4" name="Content Placeholder 2"/>
          <p:cNvSpPr txBox="1">
            <a:spLocks/>
          </p:cNvSpPr>
          <p:nvPr/>
        </p:nvSpPr>
        <p:spPr>
          <a:xfrm>
            <a:off x="847723" y="2064271"/>
            <a:ext cx="7542297" cy="2585341"/>
          </a:xfrm>
          <a:prstGeom prst="rect">
            <a:avLst/>
          </a:prstGeom>
        </p:spPr>
        <p:txBody>
          <a:bodyPr vert="horz" lIns="91440" tIns="45720" rIns="91440" bIns="45720" numCol="2"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harp Sans Display No1 Book" charset="0"/>
                <a:ea typeface="Sharp Sans Display No1 Book" charset="0"/>
                <a:cs typeface="Sharp Sans Display No1 Book" charset="0"/>
              </a:rPr>
              <a:t>Heart attack</a:t>
            </a:r>
          </a:p>
          <a:p>
            <a:r>
              <a:rPr lang="en-US" b="1" dirty="0">
                <a:latin typeface="Sharp Sans Display No1 Book" charset="0"/>
                <a:ea typeface="Sharp Sans Display No1 Book" charset="0"/>
                <a:cs typeface="Sharp Sans Display No1 Book" charset="0"/>
              </a:rPr>
              <a:t>Stroke</a:t>
            </a:r>
          </a:p>
          <a:p>
            <a:r>
              <a:rPr lang="en-US" b="1" dirty="0">
                <a:latin typeface="Sharp Sans Display No1 Book" charset="0"/>
                <a:ea typeface="Sharp Sans Display No1 Book" charset="0"/>
                <a:cs typeface="Sharp Sans Display No1 Book" charset="0"/>
              </a:rPr>
              <a:t>Invasive cancer </a:t>
            </a:r>
            <a:r>
              <a:rPr lang="en-US" dirty="0">
                <a:latin typeface="Sharp Sans Display No1 Book" charset="0"/>
                <a:ea typeface="Sharp Sans Display No1 Book" charset="0"/>
                <a:cs typeface="Sharp Sans Display No1 Book" charset="0"/>
              </a:rPr>
              <a:t>(excludes most skin cancer)</a:t>
            </a:r>
          </a:p>
          <a:p>
            <a:r>
              <a:rPr lang="en-US" b="1" dirty="0">
                <a:latin typeface="Sharp Sans Display No1 Book" charset="0"/>
                <a:ea typeface="Sharp Sans Display No1 Book" charset="0"/>
                <a:cs typeface="Sharp Sans Display No1 Book" charset="0"/>
              </a:rPr>
              <a:t>Renal</a:t>
            </a:r>
            <a:r>
              <a:rPr lang="en-US" dirty="0">
                <a:latin typeface="Sharp Sans Display No1 Book" charset="0"/>
                <a:ea typeface="Sharp Sans Display No1 Book" charset="0"/>
                <a:cs typeface="Sharp Sans Display No1 Book" charset="0"/>
              </a:rPr>
              <a:t> (kidney) </a:t>
            </a:r>
            <a:r>
              <a:rPr lang="en-US" b="1" dirty="0">
                <a:latin typeface="Sharp Sans Display No1 Book" charset="0"/>
                <a:ea typeface="Sharp Sans Display No1 Book" charset="0"/>
                <a:cs typeface="Sharp Sans Display No1 Book" charset="0"/>
              </a:rPr>
              <a:t>failure</a:t>
            </a:r>
          </a:p>
          <a:p>
            <a:r>
              <a:rPr lang="en-US" b="1" dirty="0">
                <a:latin typeface="Sharp Sans Display No1 Book" charset="0"/>
                <a:ea typeface="Sharp Sans Display No1 Book" charset="0"/>
                <a:cs typeface="Sharp Sans Display No1 Book" charset="0"/>
              </a:rPr>
              <a:t>Blindness</a:t>
            </a:r>
          </a:p>
          <a:p>
            <a:r>
              <a:rPr lang="en-US" b="1" dirty="0">
                <a:latin typeface="Sharp Sans Display No1 Book" charset="0"/>
                <a:ea typeface="Sharp Sans Display No1 Book" charset="0"/>
                <a:cs typeface="Sharp Sans Display No1 Book" charset="0"/>
              </a:rPr>
              <a:t>ALS</a:t>
            </a:r>
            <a:r>
              <a:rPr lang="en-US" dirty="0">
                <a:latin typeface="Sharp Sans Display No1 Book" charset="0"/>
                <a:ea typeface="Sharp Sans Display No1 Book" charset="0"/>
                <a:cs typeface="Sharp Sans Display No1 Book" charset="0"/>
              </a:rPr>
              <a:t> (Lou Gehrig’s disease)</a:t>
            </a:r>
          </a:p>
          <a:p>
            <a:r>
              <a:rPr lang="en-US" dirty="0">
                <a:latin typeface="Sharp Sans Display No1 Book" charset="0"/>
                <a:ea typeface="Sharp Sans Display No1 Book" charset="0"/>
                <a:cs typeface="Sharp Sans Display No1 Book" charset="0"/>
              </a:rPr>
              <a:t>Transplant of a </a:t>
            </a:r>
            <a:r>
              <a:rPr lang="en-US" b="1" dirty="0">
                <a:latin typeface="Sharp Sans Display No1 Book" charset="0"/>
                <a:ea typeface="Sharp Sans Display No1 Book" charset="0"/>
                <a:cs typeface="Sharp Sans Display No1 Book" charset="0"/>
              </a:rPr>
              <a:t>major organ</a:t>
            </a:r>
          </a:p>
          <a:p>
            <a:r>
              <a:rPr lang="en-US" b="1" dirty="0">
                <a:latin typeface="Sharp Sans Display No1 Book" charset="0"/>
                <a:ea typeface="Sharp Sans Display No1 Book" charset="0"/>
                <a:cs typeface="Sharp Sans Display No1 Book" charset="0"/>
              </a:rPr>
              <a:t>Paralysis</a:t>
            </a:r>
            <a:r>
              <a:rPr lang="en-US" dirty="0">
                <a:latin typeface="Sharp Sans Display No1 Book" charset="0"/>
                <a:ea typeface="Sharp Sans Display No1 Book" charset="0"/>
                <a:cs typeface="Sharp Sans Display No1 Book" charset="0"/>
              </a:rPr>
              <a:t> of at least two limbs</a:t>
            </a:r>
          </a:p>
          <a:p>
            <a:r>
              <a:rPr lang="en-US" b="1" dirty="0">
                <a:latin typeface="Sharp Sans Display No1 Book" charset="0"/>
                <a:ea typeface="Sharp Sans Display No1 Book" charset="0"/>
                <a:cs typeface="Sharp Sans Display No1 Book" charset="0"/>
              </a:rPr>
              <a:t>Coronary artery by-pass </a:t>
            </a:r>
            <a:r>
              <a:rPr lang="en-US" dirty="0">
                <a:latin typeface="Sharp Sans Display No1 Book" charset="0"/>
                <a:ea typeface="Sharp Sans Display No1 Book" charset="0"/>
                <a:cs typeface="Sharp Sans Display No1 Book" charset="0"/>
              </a:rPr>
              <a:t>surgery (25% benefit)</a:t>
            </a:r>
          </a:p>
          <a:p>
            <a:r>
              <a:rPr lang="en-US" b="1" dirty="0">
                <a:latin typeface="Sharp Sans Display No1 Book" charset="0"/>
                <a:ea typeface="Sharp Sans Display No1 Book" charset="0"/>
                <a:cs typeface="Sharp Sans Display No1 Book" charset="0"/>
              </a:rPr>
              <a:t>Carcinoma in situ</a:t>
            </a:r>
            <a:r>
              <a:rPr lang="en-US" dirty="0">
                <a:latin typeface="Sharp Sans Display No1 Book" charset="0"/>
                <a:ea typeface="Sharp Sans Display No1 Book" charset="0"/>
                <a:cs typeface="Sharp Sans Display No1 Book" charset="0"/>
              </a:rPr>
              <a:t> (25% benefit)</a:t>
            </a:r>
          </a:p>
          <a:p>
            <a:pPr marL="0" indent="0">
              <a:buFont typeface="Arial" panose="020B0604020202020204" pitchFamily="34" charset="0"/>
              <a:buNone/>
            </a:pPr>
            <a:endParaRPr lang="en-US" dirty="0">
              <a:latin typeface="Sharp Sans Display No1 Book" charset="0"/>
              <a:ea typeface="Sharp Sans Display No1 Book" charset="0"/>
              <a:cs typeface="Sharp Sans Display No1 Book" charset="0"/>
            </a:endParaRPr>
          </a:p>
        </p:txBody>
      </p:sp>
      <p:sp>
        <p:nvSpPr>
          <p:cNvPr id="6" name="Text Placeholder 4">
            <a:extLst>
              <a:ext uri="{FF2B5EF4-FFF2-40B4-BE49-F238E27FC236}">
                <a16:creationId xmlns:a16="http://schemas.microsoft.com/office/drawing/2014/main" id="{503D913C-F8B1-974D-959E-5F8ACF21588F}"/>
              </a:ext>
            </a:extLst>
          </p:cNvPr>
          <p:cNvSpPr txBox="1">
            <a:spLocks/>
          </p:cNvSpPr>
          <p:nvPr/>
        </p:nvSpPr>
        <p:spPr>
          <a:xfrm>
            <a:off x="1058115" y="1189064"/>
            <a:ext cx="6096664" cy="8270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Critical Illness insurance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pays cash benefits for </a:t>
            </a:r>
            <a:r>
              <a:rPr kumimoji="0" lang="en-US" sz="2400" b="0" i="0" u="none" kern="1200" cap="none" spc="0" normalizeH="0" noProof="0" dirty="0">
                <a:ln>
                  <a:noFill/>
                </a:ln>
                <a:solidFill>
                  <a:srgbClr val="EF4136"/>
                </a:solidFill>
                <a:effectLst/>
                <a:uLnTx/>
                <a:uFillTx/>
                <a:latin typeface="Calibri" panose="020F0502020204030204"/>
                <a:ea typeface="+mn-ea"/>
                <a:cs typeface="+mn-cs"/>
              </a:rPr>
              <a:t>any of </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several conditions, including:</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8" name="Content Placeholder 2"/>
          <p:cNvSpPr>
            <a:spLocks noGrp="1"/>
          </p:cNvSpPr>
          <p:nvPr>
            <p:ph idx="1"/>
          </p:nvPr>
        </p:nvSpPr>
        <p:spPr>
          <a:xfrm>
            <a:off x="847722" y="4697738"/>
            <a:ext cx="4895351" cy="1577324"/>
          </a:xfrm>
        </p:spPr>
        <p:txBody>
          <a:bodyPr>
            <a:normAutofit/>
          </a:bodyPr>
          <a:lstStyle/>
          <a:p>
            <a:pPr marL="0" indent="0" algn="ctr">
              <a:buNone/>
            </a:pPr>
            <a:r>
              <a:rPr lang="en-US" sz="1200" i="1" dirty="0"/>
              <a:t>Benefits differ in NY. Most states define eligibility as first diagnosis, meaning the first time a physician identifies a covered condition from its signs or symptoms. If you’ve been diagnosed with a covered condition prior to having coverage, you may not be eligible for a benefit. Your policy/group certificate will contain specific covered conditions. If the insured receives the 25% benefit for coronary artery bypass surgery or carcinoma in situ, the remaining benefit will be available for a diagnosis of another covered condition or subsequent benefit, if included. Most skin cancer is excluded.</a:t>
            </a:r>
          </a:p>
        </p:txBody>
      </p:sp>
      <p:sp>
        <p:nvSpPr>
          <p:cNvPr id="3" name="Slide Number Placeholder 2"/>
          <p:cNvSpPr>
            <a:spLocks noGrp="1"/>
          </p:cNvSpPr>
          <p:nvPr>
            <p:ph type="sldNum" sz="quarter" idx="12"/>
          </p:nvPr>
        </p:nvSpPr>
        <p:spPr/>
        <p:txBody>
          <a:bodyPr/>
          <a:lstStyle/>
          <a:p>
            <a:r>
              <a:rPr lang="en-US"/>
              <a:t>[</a:t>
            </a:r>
            <a:fld id="{7AE4C957-3C63-4C7F-8F09-0C9817055DDE}" type="slidenum">
              <a:rPr lang="en-US" smtClean="0"/>
              <a:pPr/>
              <a:t>5</a:t>
            </a:fld>
            <a:r>
              <a:rPr lang="en-US"/>
              <a:t>]</a:t>
            </a:r>
            <a:endParaRPr lang="en-US" dirty="0"/>
          </a:p>
        </p:txBody>
      </p:sp>
    </p:spTree>
    <p:extLst>
      <p:ext uri="{BB962C8B-B14F-4D97-AF65-F5344CB8AC3E}">
        <p14:creationId xmlns:p14="http://schemas.microsoft.com/office/powerpoint/2010/main" val="3782872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a:extLst>
              <a:ext uri="{FF2B5EF4-FFF2-40B4-BE49-F238E27FC236}">
                <a16:creationId xmlns:a16="http://schemas.microsoft.com/office/drawing/2014/main" id="{345C428E-F71E-E643-9A01-64BC3229A4DD}"/>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459" t="5559" r="10033" b="-10815"/>
          <a:stretch/>
        </p:blipFill>
        <p:spPr>
          <a:xfrm>
            <a:off x="6068014" y="2191422"/>
            <a:ext cx="6123986" cy="4241460"/>
          </a:xfrm>
        </p:spPr>
      </p:pic>
      <p:sp>
        <p:nvSpPr>
          <p:cNvPr id="2" name="Title 1"/>
          <p:cNvSpPr>
            <a:spLocks noGrp="1"/>
          </p:cNvSpPr>
          <p:nvPr>
            <p:ph type="title"/>
          </p:nvPr>
        </p:nvSpPr>
        <p:spPr>
          <a:xfrm>
            <a:off x="1058115" y="467140"/>
            <a:ext cx="8525723" cy="760344"/>
          </a:xfrm>
        </p:spPr>
        <p:txBody>
          <a:bodyPr/>
          <a:lstStyle/>
          <a:p>
            <a:r>
              <a:rPr lang="en-US" b="1" dirty="0"/>
              <a:t>Covered Conditions (NY)</a:t>
            </a:r>
          </a:p>
        </p:txBody>
      </p:sp>
      <p:sp>
        <p:nvSpPr>
          <p:cNvPr id="4" name="Content Placeholder 2"/>
          <p:cNvSpPr txBox="1">
            <a:spLocks/>
          </p:cNvSpPr>
          <p:nvPr/>
        </p:nvSpPr>
        <p:spPr>
          <a:xfrm>
            <a:off x="847723" y="2064271"/>
            <a:ext cx="7911266" cy="2585341"/>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Sharp Sans Display No1 Book" charset="0"/>
                <a:ea typeface="Sharp Sans Display No1 Book" charset="0"/>
                <a:cs typeface="Sharp Sans Display No1 Book" charset="0"/>
              </a:rPr>
              <a:t>Heart attack</a:t>
            </a:r>
          </a:p>
          <a:p>
            <a:r>
              <a:rPr lang="en-US" sz="1800" b="1" dirty="0">
                <a:latin typeface="Sharp Sans Display No1 Book" charset="0"/>
                <a:ea typeface="Sharp Sans Display No1 Book" charset="0"/>
                <a:cs typeface="Sharp Sans Display No1 Book" charset="0"/>
              </a:rPr>
              <a:t>Stroke</a:t>
            </a:r>
          </a:p>
          <a:p>
            <a:r>
              <a:rPr lang="en-US" sz="1800" b="1" dirty="0">
                <a:latin typeface="Sharp Sans Display No1 Book" charset="0"/>
                <a:ea typeface="Sharp Sans Display No1 Book" charset="0"/>
                <a:cs typeface="Sharp Sans Display No1 Book" charset="0"/>
              </a:rPr>
              <a:t>Invasive cancer</a:t>
            </a:r>
          </a:p>
          <a:p>
            <a:r>
              <a:rPr lang="en-US" sz="1800" b="1" dirty="0">
                <a:latin typeface="Sharp Sans Display No1 Book" charset="0"/>
                <a:ea typeface="Sharp Sans Display No1 Book" charset="0"/>
                <a:cs typeface="Sharp Sans Display No1 Book" charset="0"/>
              </a:rPr>
              <a:t>Renal</a:t>
            </a:r>
            <a:r>
              <a:rPr lang="en-US" sz="1800" dirty="0">
                <a:latin typeface="Sharp Sans Display No1 Book" charset="0"/>
                <a:ea typeface="Sharp Sans Display No1 Book" charset="0"/>
                <a:cs typeface="Sharp Sans Display No1 Book" charset="0"/>
              </a:rPr>
              <a:t> (kidney) </a:t>
            </a:r>
            <a:r>
              <a:rPr lang="en-US" sz="1800" b="1" dirty="0">
                <a:latin typeface="Sharp Sans Display No1 Book" charset="0"/>
                <a:ea typeface="Sharp Sans Display No1 Book" charset="0"/>
                <a:cs typeface="Sharp Sans Display No1 Book" charset="0"/>
              </a:rPr>
              <a:t>failure</a:t>
            </a:r>
          </a:p>
          <a:p>
            <a:r>
              <a:rPr lang="en-US" sz="1800" b="1" dirty="0">
                <a:latin typeface="Sharp Sans Display No1 Book" charset="0"/>
                <a:ea typeface="Sharp Sans Display No1 Book" charset="0"/>
                <a:cs typeface="Sharp Sans Display No1 Book" charset="0"/>
              </a:rPr>
              <a:t>ALS</a:t>
            </a:r>
            <a:r>
              <a:rPr lang="en-US" sz="1800" dirty="0">
                <a:latin typeface="Sharp Sans Display No1 Book" charset="0"/>
                <a:ea typeface="Sharp Sans Display No1 Book" charset="0"/>
                <a:cs typeface="Sharp Sans Display No1 Book" charset="0"/>
              </a:rPr>
              <a:t> (Lou Gehrig’s disease)</a:t>
            </a:r>
          </a:p>
          <a:p>
            <a:r>
              <a:rPr lang="en-US" sz="1800" dirty="0">
                <a:latin typeface="Sharp Sans Display No1 Book" charset="0"/>
                <a:ea typeface="Sharp Sans Display No1 Book" charset="0"/>
                <a:cs typeface="Sharp Sans Display No1 Book" charset="0"/>
              </a:rPr>
              <a:t>Transplant of a </a:t>
            </a:r>
            <a:r>
              <a:rPr lang="en-US" sz="1800" b="1" dirty="0">
                <a:latin typeface="Sharp Sans Display No1 Book" charset="0"/>
                <a:ea typeface="Sharp Sans Display No1 Book" charset="0"/>
                <a:cs typeface="Sharp Sans Display No1 Book" charset="0"/>
              </a:rPr>
              <a:t>major organ</a:t>
            </a:r>
          </a:p>
          <a:p>
            <a:endParaRPr lang="en-US" sz="1800" b="1" dirty="0">
              <a:latin typeface="Sharp Sans Display No1 Book" charset="0"/>
              <a:ea typeface="Sharp Sans Display No1 Book" charset="0"/>
              <a:cs typeface="Sharp Sans Display No1 Book" charset="0"/>
            </a:endParaRPr>
          </a:p>
          <a:p>
            <a:endParaRPr lang="en-US" sz="1800" dirty="0">
              <a:latin typeface="Sharp Sans Display No1 Book" charset="0"/>
              <a:ea typeface="Sharp Sans Display No1 Book" charset="0"/>
              <a:cs typeface="Sharp Sans Display No1 Book" charset="0"/>
            </a:endParaRPr>
          </a:p>
          <a:p>
            <a:r>
              <a:rPr lang="en-US" sz="1800" b="1" dirty="0">
                <a:latin typeface="Sharp Sans Display No1 Book" charset="0"/>
                <a:ea typeface="Sharp Sans Display No1 Book" charset="0"/>
                <a:cs typeface="Sharp Sans Display No1 Book" charset="0"/>
              </a:rPr>
              <a:t>Coronary artery obstruction</a:t>
            </a:r>
            <a:r>
              <a:rPr lang="en-US" sz="1800" dirty="0">
                <a:latin typeface="Sharp Sans Display No1 Book" charset="0"/>
                <a:ea typeface="Sharp Sans Display No1 Book" charset="0"/>
                <a:cs typeface="Sharp Sans Display No1 Book" charset="0"/>
              </a:rPr>
              <a:t> (25% benefit)</a:t>
            </a:r>
          </a:p>
          <a:p>
            <a:r>
              <a:rPr lang="en-US" sz="1800" b="1" dirty="0">
                <a:latin typeface="Sharp Sans Display No1 Book" charset="0"/>
                <a:ea typeface="Sharp Sans Display No1 Book" charset="0"/>
                <a:cs typeface="Sharp Sans Display No1 Book" charset="0"/>
              </a:rPr>
              <a:t>Carcinoma in situ</a:t>
            </a:r>
            <a:r>
              <a:rPr lang="en-US" sz="1800" dirty="0">
                <a:latin typeface="Sharp Sans Display No1 Book" charset="0"/>
                <a:ea typeface="Sharp Sans Display No1 Book" charset="0"/>
                <a:cs typeface="Sharp Sans Display No1 Book" charset="0"/>
              </a:rPr>
              <a:t> (25% benefit)</a:t>
            </a:r>
          </a:p>
          <a:p>
            <a:r>
              <a:rPr lang="en-US" sz="1800" b="1" dirty="0">
                <a:latin typeface="Sharp Sans Display No1 Book" charset="0"/>
                <a:ea typeface="Sharp Sans Display No1 Book" charset="0"/>
                <a:cs typeface="Sharp Sans Display No1 Book" charset="0"/>
              </a:rPr>
              <a:t>Skin cancer</a:t>
            </a:r>
            <a:r>
              <a:rPr lang="en-US" sz="1800" dirty="0">
                <a:latin typeface="Sharp Sans Display No1 Book" charset="0"/>
                <a:ea typeface="Sharp Sans Display No1 Book" charset="0"/>
                <a:cs typeface="Sharp Sans Display No1 Book" charset="0"/>
              </a:rPr>
              <a:t> ($250 benefit)</a:t>
            </a:r>
          </a:p>
          <a:p>
            <a:r>
              <a:rPr lang="en-US" sz="1800" b="1" dirty="0">
                <a:latin typeface="Sharp Sans Display No1 Book" charset="0"/>
                <a:ea typeface="Sharp Sans Display No1 Book" charset="0"/>
                <a:cs typeface="Sharp Sans Display No1 Book" charset="0"/>
              </a:rPr>
              <a:t>Reversible ischemic neurologic deficit </a:t>
            </a:r>
            <a:r>
              <a:rPr lang="en-US" sz="1800" dirty="0">
                <a:latin typeface="Sharp Sans Display No1 Book" charset="0"/>
                <a:ea typeface="Sharp Sans Display No1 Book" charset="0"/>
                <a:cs typeface="Sharp Sans Display No1 Book" charset="0"/>
              </a:rPr>
              <a:t>(RIND) ($250 benefit)</a:t>
            </a:r>
          </a:p>
          <a:p>
            <a:r>
              <a:rPr lang="en-US" sz="1800" b="1" dirty="0">
                <a:latin typeface="Sharp Sans Display No1 Book" charset="0"/>
                <a:ea typeface="Sharp Sans Display No1 Book" charset="0"/>
                <a:cs typeface="Sharp Sans Display No1 Book" charset="0"/>
              </a:rPr>
              <a:t>Transient ischemic attack </a:t>
            </a:r>
            <a:r>
              <a:rPr lang="en-US" sz="1800" dirty="0">
                <a:latin typeface="Sharp Sans Display No1 Book" charset="0"/>
                <a:ea typeface="Sharp Sans Display No1 Book" charset="0"/>
                <a:cs typeface="Sharp Sans Display No1 Book" charset="0"/>
              </a:rPr>
              <a:t>(TIA) ($250 benefit)</a:t>
            </a:r>
          </a:p>
          <a:p>
            <a:pPr marL="0" indent="0">
              <a:buNone/>
            </a:pPr>
            <a:endParaRPr lang="en-US" sz="1800" dirty="0">
              <a:latin typeface="Sharp Sans Display No1 Book" charset="0"/>
              <a:ea typeface="Sharp Sans Display No1 Book" charset="0"/>
              <a:cs typeface="Sharp Sans Display No1 Book" charset="0"/>
            </a:endParaRPr>
          </a:p>
        </p:txBody>
      </p:sp>
      <p:sp>
        <p:nvSpPr>
          <p:cNvPr id="6" name="Text Placeholder 4">
            <a:extLst>
              <a:ext uri="{FF2B5EF4-FFF2-40B4-BE49-F238E27FC236}">
                <a16:creationId xmlns:a16="http://schemas.microsoft.com/office/drawing/2014/main" id="{503D913C-F8B1-974D-959E-5F8ACF21588F}"/>
              </a:ext>
            </a:extLst>
          </p:cNvPr>
          <p:cNvSpPr txBox="1">
            <a:spLocks/>
          </p:cNvSpPr>
          <p:nvPr/>
        </p:nvSpPr>
        <p:spPr>
          <a:xfrm>
            <a:off x="1058115" y="1189064"/>
            <a:ext cx="6096664" cy="8270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In NY, Critical Illness insurance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pays cash benefits for any of several conditions, including:</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8" name="Content Placeholder 2"/>
          <p:cNvSpPr>
            <a:spLocks noGrp="1"/>
          </p:cNvSpPr>
          <p:nvPr>
            <p:ph idx="1"/>
          </p:nvPr>
        </p:nvSpPr>
        <p:spPr>
          <a:xfrm>
            <a:off x="847723" y="4954410"/>
            <a:ext cx="4847224" cy="1577324"/>
          </a:xfrm>
        </p:spPr>
        <p:txBody>
          <a:bodyPr>
            <a:normAutofit/>
          </a:bodyPr>
          <a:lstStyle/>
          <a:p>
            <a:pPr marL="0" indent="0" algn="ctr">
              <a:buNone/>
            </a:pPr>
            <a:r>
              <a:rPr lang="en-US" sz="1100" i="1" dirty="0"/>
              <a:t>In NY, first diagnosis means the first time a physician identifies a covered condition from its signs or symptoms after the effective date of coverage. If you’ve been diagnosed with a covered condition prior to having coverage, you may not be eligible for a benefit. Your policy/group certificate will contain specific covered conditions. If the insured receives the 25% benefit for coronary artery bypass obstruction or carcinoma in situ, the remaining benefit will be available for a diagnosis of another covered condition or subsequent benefit, if included.</a:t>
            </a:r>
          </a:p>
        </p:txBody>
      </p:sp>
      <p:sp>
        <p:nvSpPr>
          <p:cNvPr id="3" name="Slide Number Placeholder 2"/>
          <p:cNvSpPr>
            <a:spLocks noGrp="1"/>
          </p:cNvSpPr>
          <p:nvPr>
            <p:ph type="sldNum" sz="quarter" idx="12"/>
          </p:nvPr>
        </p:nvSpPr>
        <p:spPr/>
        <p:txBody>
          <a:bodyPr/>
          <a:lstStyle/>
          <a:p>
            <a:r>
              <a:rPr lang="en-US"/>
              <a:t>[</a:t>
            </a:r>
            <a:fld id="{7AE4C957-3C63-4C7F-8F09-0C9817055DDE}" type="slidenum">
              <a:rPr lang="en-US" smtClean="0"/>
              <a:pPr/>
              <a:t>6</a:t>
            </a:fld>
            <a:r>
              <a:rPr lang="en-US"/>
              <a:t>]</a:t>
            </a:r>
            <a:endParaRPr lang="en-US" dirty="0"/>
          </a:p>
        </p:txBody>
      </p:sp>
    </p:spTree>
    <p:extLst>
      <p:ext uri="{BB962C8B-B14F-4D97-AF65-F5344CB8AC3E}">
        <p14:creationId xmlns:p14="http://schemas.microsoft.com/office/powerpoint/2010/main" val="2448707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a:extLst>
              <a:ext uri="{FF2B5EF4-FFF2-40B4-BE49-F238E27FC236}">
                <a16:creationId xmlns:a16="http://schemas.microsoft.com/office/drawing/2014/main" id="{345C428E-F71E-E643-9A01-64BC3229A4DD}"/>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459" t="5559" r="10033" b="-10815"/>
          <a:stretch/>
        </p:blipFill>
        <p:spPr>
          <a:xfrm>
            <a:off x="6068014" y="1790372"/>
            <a:ext cx="6123986" cy="4241460"/>
          </a:xfrm>
        </p:spPr>
      </p:pic>
      <p:sp>
        <p:nvSpPr>
          <p:cNvPr id="2" name="Title 1"/>
          <p:cNvSpPr>
            <a:spLocks noGrp="1"/>
          </p:cNvSpPr>
          <p:nvPr>
            <p:ph type="title"/>
          </p:nvPr>
        </p:nvSpPr>
        <p:spPr>
          <a:xfrm>
            <a:off x="1058115" y="467140"/>
            <a:ext cx="8525723" cy="760344"/>
          </a:xfrm>
        </p:spPr>
        <p:txBody>
          <a:bodyPr/>
          <a:lstStyle/>
          <a:p>
            <a:r>
              <a:rPr lang="en-US" b="1" dirty="0"/>
              <a:t>Covered Conditions</a:t>
            </a:r>
          </a:p>
        </p:txBody>
      </p:sp>
      <p:sp>
        <p:nvSpPr>
          <p:cNvPr id="4" name="Content Placeholder 2"/>
          <p:cNvSpPr txBox="1">
            <a:spLocks/>
          </p:cNvSpPr>
          <p:nvPr/>
        </p:nvSpPr>
        <p:spPr>
          <a:xfrm>
            <a:off x="847723" y="2064271"/>
            <a:ext cx="7542297" cy="2585341"/>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harp Sans Display No1 Book" charset="0"/>
                <a:ea typeface="Sharp Sans Display No1 Book" charset="0"/>
                <a:cs typeface="Sharp Sans Display No1 Book" charset="0"/>
              </a:rPr>
              <a:t>Heart attack</a:t>
            </a:r>
          </a:p>
          <a:p>
            <a:r>
              <a:rPr lang="en-US" b="1" dirty="0">
                <a:latin typeface="Sharp Sans Display No1 Book" charset="0"/>
                <a:ea typeface="Sharp Sans Display No1 Book" charset="0"/>
                <a:cs typeface="Sharp Sans Display No1 Book" charset="0"/>
              </a:rPr>
              <a:t>Stroke</a:t>
            </a:r>
          </a:p>
          <a:p>
            <a:r>
              <a:rPr lang="en-US" b="1" dirty="0">
                <a:latin typeface="Sharp Sans Display No1 Book" charset="0"/>
                <a:ea typeface="Sharp Sans Display No1 Book" charset="0"/>
                <a:cs typeface="Sharp Sans Display No1 Book" charset="0"/>
              </a:rPr>
              <a:t>Renal</a:t>
            </a:r>
            <a:r>
              <a:rPr lang="en-US" dirty="0">
                <a:latin typeface="Sharp Sans Display No1 Book" charset="0"/>
                <a:ea typeface="Sharp Sans Display No1 Book" charset="0"/>
                <a:cs typeface="Sharp Sans Display No1 Book" charset="0"/>
              </a:rPr>
              <a:t> (kidney) </a:t>
            </a:r>
            <a:r>
              <a:rPr lang="en-US" b="1" dirty="0">
                <a:latin typeface="Sharp Sans Display No1 Book" charset="0"/>
                <a:ea typeface="Sharp Sans Display No1 Book" charset="0"/>
                <a:cs typeface="Sharp Sans Display No1 Book" charset="0"/>
              </a:rPr>
              <a:t>failure</a:t>
            </a:r>
          </a:p>
          <a:p>
            <a:r>
              <a:rPr lang="en-US" b="1" dirty="0">
                <a:latin typeface="Sharp Sans Display No1 Book" charset="0"/>
                <a:ea typeface="Sharp Sans Display No1 Book" charset="0"/>
                <a:cs typeface="Sharp Sans Display No1 Book" charset="0"/>
              </a:rPr>
              <a:t>Blindness</a:t>
            </a:r>
          </a:p>
          <a:p>
            <a:r>
              <a:rPr lang="en-US" b="1" dirty="0">
                <a:latin typeface="Sharp Sans Display No1 Book" charset="0"/>
                <a:ea typeface="Sharp Sans Display No1 Book" charset="0"/>
                <a:cs typeface="Sharp Sans Display No1 Book" charset="0"/>
              </a:rPr>
              <a:t>ALS</a:t>
            </a:r>
            <a:r>
              <a:rPr lang="en-US" dirty="0">
                <a:latin typeface="Sharp Sans Display No1 Book" charset="0"/>
                <a:ea typeface="Sharp Sans Display No1 Book" charset="0"/>
                <a:cs typeface="Sharp Sans Display No1 Book" charset="0"/>
              </a:rPr>
              <a:t> (Lou Gehrig’s disease)</a:t>
            </a:r>
          </a:p>
          <a:p>
            <a:pPr marL="0" indent="0">
              <a:buNone/>
            </a:pPr>
            <a:endParaRPr lang="en-US" dirty="0">
              <a:latin typeface="Sharp Sans Display No1 Book" charset="0"/>
              <a:ea typeface="Sharp Sans Display No1 Book" charset="0"/>
              <a:cs typeface="Sharp Sans Display No1 Book" charset="0"/>
            </a:endParaRPr>
          </a:p>
          <a:p>
            <a:r>
              <a:rPr lang="en-US" dirty="0">
                <a:latin typeface="Sharp Sans Display No1 Book" charset="0"/>
                <a:ea typeface="Sharp Sans Display No1 Book" charset="0"/>
                <a:cs typeface="Sharp Sans Display No1 Book" charset="0"/>
              </a:rPr>
              <a:t>Transplant of a </a:t>
            </a:r>
            <a:r>
              <a:rPr lang="en-US" b="1" dirty="0">
                <a:latin typeface="Sharp Sans Display No1 Book" charset="0"/>
                <a:ea typeface="Sharp Sans Display No1 Book" charset="0"/>
                <a:cs typeface="Sharp Sans Display No1 Book" charset="0"/>
              </a:rPr>
              <a:t>major organ</a:t>
            </a:r>
          </a:p>
          <a:p>
            <a:r>
              <a:rPr lang="en-US" b="1" dirty="0">
                <a:latin typeface="Sharp Sans Display No1 Book" charset="0"/>
                <a:ea typeface="Sharp Sans Display No1 Book" charset="0"/>
                <a:cs typeface="Sharp Sans Display No1 Book" charset="0"/>
              </a:rPr>
              <a:t>Paralysis</a:t>
            </a:r>
            <a:r>
              <a:rPr lang="en-US" dirty="0">
                <a:latin typeface="Sharp Sans Display No1 Book" charset="0"/>
                <a:ea typeface="Sharp Sans Display No1 Book" charset="0"/>
                <a:cs typeface="Sharp Sans Display No1 Book" charset="0"/>
              </a:rPr>
              <a:t> of at least two limbs</a:t>
            </a:r>
          </a:p>
          <a:p>
            <a:r>
              <a:rPr lang="en-US" b="1" dirty="0">
                <a:latin typeface="Sharp Sans Display No1 Book" charset="0"/>
                <a:ea typeface="Sharp Sans Display No1 Book" charset="0"/>
                <a:cs typeface="Sharp Sans Display No1 Book" charset="0"/>
              </a:rPr>
              <a:t>Coronary artery by-pass </a:t>
            </a:r>
            <a:r>
              <a:rPr lang="en-US" dirty="0">
                <a:latin typeface="Sharp Sans Display No1 Book" charset="0"/>
                <a:ea typeface="Sharp Sans Display No1 Book" charset="0"/>
                <a:cs typeface="Sharp Sans Display No1 Book" charset="0"/>
              </a:rPr>
              <a:t>surgery (25% benefit)</a:t>
            </a:r>
          </a:p>
        </p:txBody>
      </p:sp>
      <p:sp>
        <p:nvSpPr>
          <p:cNvPr id="6" name="Text Placeholder 4">
            <a:extLst>
              <a:ext uri="{FF2B5EF4-FFF2-40B4-BE49-F238E27FC236}">
                <a16:creationId xmlns:a16="http://schemas.microsoft.com/office/drawing/2014/main" id="{503D913C-F8B1-974D-959E-5F8ACF21588F}"/>
              </a:ext>
            </a:extLst>
          </p:cNvPr>
          <p:cNvSpPr txBox="1">
            <a:spLocks/>
          </p:cNvSpPr>
          <p:nvPr/>
        </p:nvSpPr>
        <p:spPr>
          <a:xfrm>
            <a:off x="1058115" y="1189064"/>
            <a:ext cx="6096664" cy="8270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Critical Illness insurance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pays cash benefits for any of several conditions, including:</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8" name="Content Placeholder 2"/>
          <p:cNvSpPr>
            <a:spLocks noGrp="1"/>
          </p:cNvSpPr>
          <p:nvPr>
            <p:ph idx="1"/>
          </p:nvPr>
        </p:nvSpPr>
        <p:spPr>
          <a:xfrm>
            <a:off x="847723" y="4505234"/>
            <a:ext cx="4684296" cy="1577324"/>
          </a:xfrm>
        </p:spPr>
        <p:txBody>
          <a:bodyPr>
            <a:normAutofit/>
          </a:bodyPr>
          <a:lstStyle/>
          <a:p>
            <a:pPr marL="0" indent="0" algn="ctr">
              <a:buNone/>
            </a:pPr>
            <a:r>
              <a:rPr lang="en-US" sz="1200" i="1" dirty="0"/>
              <a:t>Most states define eligibility as first diagnosis, meaning the first time a physician identifies a covered condition from its signs or symptoms. If you’ve been diagnosed with a covered condition prior to having coverage, you may not be eligible for a benefit. Your policy/group certificate will contain specific covered conditions. If the insured receives the 25% benefit for coronary artery bypass surgery, the remaining benefit will be available for a diagnosis of another covered condition or subsequent benefit, if included.</a:t>
            </a:r>
          </a:p>
        </p:txBody>
      </p:sp>
      <p:sp>
        <p:nvSpPr>
          <p:cNvPr id="3" name="Slide Number Placeholder 2"/>
          <p:cNvSpPr>
            <a:spLocks noGrp="1"/>
          </p:cNvSpPr>
          <p:nvPr>
            <p:ph type="sldNum" sz="quarter" idx="12"/>
          </p:nvPr>
        </p:nvSpPr>
        <p:spPr/>
        <p:txBody>
          <a:bodyPr/>
          <a:lstStyle/>
          <a:p>
            <a:r>
              <a:rPr lang="en-US"/>
              <a:t>[</a:t>
            </a:r>
            <a:fld id="{7AE4C957-3C63-4C7F-8F09-0C9817055DDE}" type="slidenum">
              <a:rPr lang="en-US" smtClean="0"/>
              <a:pPr/>
              <a:t>7</a:t>
            </a:fld>
            <a:r>
              <a:rPr lang="en-US"/>
              <a:t>]</a:t>
            </a:r>
            <a:endParaRPr lang="en-US" dirty="0"/>
          </a:p>
        </p:txBody>
      </p:sp>
    </p:spTree>
    <p:extLst>
      <p:ext uri="{BB962C8B-B14F-4D97-AF65-F5344CB8AC3E}">
        <p14:creationId xmlns:p14="http://schemas.microsoft.com/office/powerpoint/2010/main" val="81166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a:extLst>
              <a:ext uri="{FF2B5EF4-FFF2-40B4-BE49-F238E27FC236}">
                <a16:creationId xmlns:a16="http://schemas.microsoft.com/office/drawing/2014/main" id="{345C428E-F71E-E643-9A01-64BC3229A4DD}"/>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459" t="5559" r="10033" b="-10815"/>
          <a:stretch/>
        </p:blipFill>
        <p:spPr>
          <a:xfrm>
            <a:off x="6068014" y="2191422"/>
            <a:ext cx="6123986" cy="4241460"/>
          </a:xfrm>
        </p:spPr>
      </p:pic>
      <p:sp>
        <p:nvSpPr>
          <p:cNvPr id="2" name="Title 1"/>
          <p:cNvSpPr>
            <a:spLocks noGrp="1"/>
          </p:cNvSpPr>
          <p:nvPr>
            <p:ph type="title"/>
          </p:nvPr>
        </p:nvSpPr>
        <p:spPr>
          <a:xfrm>
            <a:off x="1058115" y="467140"/>
            <a:ext cx="8525723" cy="760344"/>
          </a:xfrm>
        </p:spPr>
        <p:txBody>
          <a:bodyPr/>
          <a:lstStyle/>
          <a:p>
            <a:r>
              <a:rPr lang="en-US" b="1" dirty="0"/>
              <a:t>Covered Conditions (NY)</a:t>
            </a:r>
          </a:p>
        </p:txBody>
      </p:sp>
      <p:sp>
        <p:nvSpPr>
          <p:cNvPr id="4" name="Content Placeholder 2"/>
          <p:cNvSpPr txBox="1">
            <a:spLocks/>
          </p:cNvSpPr>
          <p:nvPr/>
        </p:nvSpPr>
        <p:spPr>
          <a:xfrm>
            <a:off x="847723" y="2064271"/>
            <a:ext cx="7911266" cy="2890139"/>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harp Sans Display No1 Book" charset="0"/>
                <a:ea typeface="Sharp Sans Display No1 Book" charset="0"/>
                <a:cs typeface="Sharp Sans Display No1 Book" charset="0"/>
              </a:rPr>
              <a:t>Heart attack</a:t>
            </a:r>
          </a:p>
          <a:p>
            <a:r>
              <a:rPr lang="en-US" b="1" dirty="0">
                <a:latin typeface="Sharp Sans Display No1 Book" charset="0"/>
                <a:ea typeface="Sharp Sans Display No1 Book" charset="0"/>
                <a:cs typeface="Sharp Sans Display No1 Book" charset="0"/>
              </a:rPr>
              <a:t>Stroke</a:t>
            </a:r>
          </a:p>
          <a:p>
            <a:r>
              <a:rPr lang="en-US" b="1" dirty="0">
                <a:latin typeface="Sharp Sans Display No1 Book" charset="0"/>
                <a:ea typeface="Sharp Sans Display No1 Book" charset="0"/>
                <a:cs typeface="Sharp Sans Display No1 Book" charset="0"/>
              </a:rPr>
              <a:t>Renal</a:t>
            </a:r>
            <a:r>
              <a:rPr lang="en-US" dirty="0">
                <a:latin typeface="Sharp Sans Display No1 Book" charset="0"/>
                <a:ea typeface="Sharp Sans Display No1 Book" charset="0"/>
                <a:cs typeface="Sharp Sans Display No1 Book" charset="0"/>
              </a:rPr>
              <a:t> (kidney) </a:t>
            </a:r>
            <a:r>
              <a:rPr lang="en-US" b="1" dirty="0">
                <a:latin typeface="Sharp Sans Display No1 Book" charset="0"/>
                <a:ea typeface="Sharp Sans Display No1 Book" charset="0"/>
                <a:cs typeface="Sharp Sans Display No1 Book" charset="0"/>
              </a:rPr>
              <a:t>failure</a:t>
            </a:r>
          </a:p>
          <a:p>
            <a:r>
              <a:rPr lang="en-US" b="1" dirty="0">
                <a:latin typeface="Sharp Sans Display No1 Book" charset="0"/>
                <a:ea typeface="Sharp Sans Display No1 Book" charset="0"/>
                <a:cs typeface="Sharp Sans Display No1 Book" charset="0"/>
              </a:rPr>
              <a:t>ALS</a:t>
            </a:r>
            <a:r>
              <a:rPr lang="en-US" dirty="0">
                <a:latin typeface="Sharp Sans Display No1 Book" charset="0"/>
                <a:ea typeface="Sharp Sans Display No1 Book" charset="0"/>
                <a:cs typeface="Sharp Sans Display No1 Book" charset="0"/>
              </a:rPr>
              <a:t> (Lou Gehrig’s disease)</a:t>
            </a:r>
          </a:p>
          <a:p>
            <a:r>
              <a:rPr lang="en-US" dirty="0">
                <a:latin typeface="Sharp Sans Display No1 Book" charset="0"/>
                <a:ea typeface="Sharp Sans Display No1 Book" charset="0"/>
                <a:cs typeface="Sharp Sans Display No1 Book" charset="0"/>
              </a:rPr>
              <a:t>Transplant of a </a:t>
            </a:r>
            <a:r>
              <a:rPr lang="en-US" b="1" dirty="0">
                <a:latin typeface="Sharp Sans Display No1 Book" charset="0"/>
                <a:ea typeface="Sharp Sans Display No1 Book" charset="0"/>
                <a:cs typeface="Sharp Sans Display No1 Book" charset="0"/>
              </a:rPr>
              <a:t>major organ</a:t>
            </a:r>
          </a:p>
          <a:p>
            <a:pPr marL="0" indent="0">
              <a:buNone/>
            </a:pPr>
            <a:endParaRPr lang="en-US" dirty="0">
              <a:latin typeface="Sharp Sans Display No1 Book" charset="0"/>
              <a:ea typeface="Sharp Sans Display No1 Book" charset="0"/>
              <a:cs typeface="Sharp Sans Display No1 Book" charset="0"/>
            </a:endParaRPr>
          </a:p>
          <a:p>
            <a:pPr marL="0" indent="0">
              <a:buNone/>
            </a:pPr>
            <a:endParaRPr lang="en-US" dirty="0">
              <a:latin typeface="Sharp Sans Display No1 Book" charset="0"/>
              <a:ea typeface="Sharp Sans Display No1 Book" charset="0"/>
              <a:cs typeface="Sharp Sans Display No1 Book" charset="0"/>
            </a:endParaRPr>
          </a:p>
          <a:p>
            <a:r>
              <a:rPr lang="en-US" b="1" dirty="0">
                <a:latin typeface="Sharp Sans Display No1 Book" charset="0"/>
                <a:ea typeface="Sharp Sans Display No1 Book" charset="0"/>
                <a:cs typeface="Sharp Sans Display No1 Book" charset="0"/>
              </a:rPr>
              <a:t>Coronary artery obstruction</a:t>
            </a:r>
            <a:r>
              <a:rPr lang="en-US" dirty="0">
                <a:latin typeface="Sharp Sans Display No1 Book" charset="0"/>
                <a:ea typeface="Sharp Sans Display No1 Book" charset="0"/>
                <a:cs typeface="Sharp Sans Display No1 Book" charset="0"/>
              </a:rPr>
              <a:t> (25% benefit)</a:t>
            </a:r>
          </a:p>
          <a:p>
            <a:r>
              <a:rPr lang="en-US" b="1" dirty="0">
                <a:latin typeface="Sharp Sans Display No1 Book" charset="0"/>
                <a:ea typeface="Sharp Sans Display No1 Book" charset="0"/>
                <a:cs typeface="Sharp Sans Display No1 Book" charset="0"/>
              </a:rPr>
              <a:t>Reversible ischemic neurologic deficit </a:t>
            </a:r>
            <a:r>
              <a:rPr lang="en-US" dirty="0">
                <a:latin typeface="Sharp Sans Display No1 Book" charset="0"/>
                <a:ea typeface="Sharp Sans Display No1 Book" charset="0"/>
                <a:cs typeface="Sharp Sans Display No1 Book" charset="0"/>
              </a:rPr>
              <a:t>(RIND) ($250 benefit)</a:t>
            </a:r>
          </a:p>
          <a:p>
            <a:r>
              <a:rPr lang="en-US" b="1" dirty="0">
                <a:latin typeface="Sharp Sans Display No1 Book" charset="0"/>
                <a:ea typeface="Sharp Sans Display No1 Book" charset="0"/>
                <a:cs typeface="Sharp Sans Display No1 Book" charset="0"/>
              </a:rPr>
              <a:t>Transient ischemic attack </a:t>
            </a:r>
            <a:r>
              <a:rPr lang="en-US" dirty="0">
                <a:latin typeface="Sharp Sans Display No1 Book" charset="0"/>
                <a:ea typeface="Sharp Sans Display No1 Book" charset="0"/>
                <a:cs typeface="Sharp Sans Display No1 Book" charset="0"/>
              </a:rPr>
              <a:t>(TIA) ($250 benefit)</a:t>
            </a:r>
          </a:p>
          <a:p>
            <a:pPr marL="0" indent="0">
              <a:buNone/>
            </a:pPr>
            <a:endParaRPr lang="en-US" dirty="0">
              <a:latin typeface="Sharp Sans Display No1 Book" charset="0"/>
              <a:ea typeface="Sharp Sans Display No1 Book" charset="0"/>
              <a:cs typeface="Sharp Sans Display No1 Book" charset="0"/>
            </a:endParaRPr>
          </a:p>
        </p:txBody>
      </p:sp>
      <p:sp>
        <p:nvSpPr>
          <p:cNvPr id="6" name="Text Placeholder 4">
            <a:extLst>
              <a:ext uri="{FF2B5EF4-FFF2-40B4-BE49-F238E27FC236}">
                <a16:creationId xmlns:a16="http://schemas.microsoft.com/office/drawing/2014/main" id="{503D913C-F8B1-974D-959E-5F8ACF21588F}"/>
              </a:ext>
            </a:extLst>
          </p:cNvPr>
          <p:cNvSpPr txBox="1">
            <a:spLocks/>
          </p:cNvSpPr>
          <p:nvPr/>
        </p:nvSpPr>
        <p:spPr>
          <a:xfrm>
            <a:off x="1058115" y="1189064"/>
            <a:ext cx="6096664" cy="8270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In NY, Critical Illness insurance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pays cash benefits for any of several conditions, including:</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8" name="Content Placeholder 2"/>
          <p:cNvSpPr>
            <a:spLocks noGrp="1"/>
          </p:cNvSpPr>
          <p:nvPr>
            <p:ph idx="1"/>
          </p:nvPr>
        </p:nvSpPr>
        <p:spPr>
          <a:xfrm>
            <a:off x="847723" y="4954410"/>
            <a:ext cx="4847224" cy="1577324"/>
          </a:xfrm>
        </p:spPr>
        <p:txBody>
          <a:bodyPr>
            <a:normAutofit/>
          </a:bodyPr>
          <a:lstStyle/>
          <a:p>
            <a:pPr marL="0" indent="0" algn="ctr">
              <a:buNone/>
            </a:pPr>
            <a:r>
              <a:rPr lang="en-US" sz="1100" i="1" dirty="0"/>
              <a:t>In NY, first diagnosis means the first time a physician identifies a covered condition from its signs or symptoms after the effective date of coverage. If you’ve been diagnosed with a covered condition prior to having coverage, you may not be eligible for a benefit. Your policy/group certificate will contain specific covered conditions. If the insured receives the 25% benefit for coronary artery bypass obstruction, the remaining benefit will be available for a diagnosis of another covered condition or subsequent benefit, if included.</a:t>
            </a:r>
          </a:p>
        </p:txBody>
      </p:sp>
      <p:sp>
        <p:nvSpPr>
          <p:cNvPr id="3" name="Slide Number Placeholder 2"/>
          <p:cNvSpPr>
            <a:spLocks noGrp="1"/>
          </p:cNvSpPr>
          <p:nvPr>
            <p:ph type="sldNum" sz="quarter" idx="12"/>
          </p:nvPr>
        </p:nvSpPr>
        <p:spPr/>
        <p:txBody>
          <a:bodyPr/>
          <a:lstStyle/>
          <a:p>
            <a:r>
              <a:rPr lang="en-US"/>
              <a:t>[</a:t>
            </a:r>
            <a:fld id="{7AE4C957-3C63-4C7F-8F09-0C9817055DDE}" type="slidenum">
              <a:rPr lang="en-US" smtClean="0"/>
              <a:pPr/>
              <a:t>8</a:t>
            </a:fld>
            <a:r>
              <a:rPr lang="en-US"/>
              <a:t>]</a:t>
            </a:r>
            <a:endParaRPr lang="en-US" dirty="0"/>
          </a:p>
        </p:txBody>
      </p:sp>
    </p:spTree>
    <p:extLst>
      <p:ext uri="{BB962C8B-B14F-4D97-AF65-F5344CB8AC3E}">
        <p14:creationId xmlns:p14="http://schemas.microsoft.com/office/powerpoint/2010/main" val="337164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a:extLst>
              <a:ext uri="{FF2B5EF4-FFF2-40B4-BE49-F238E27FC236}">
                <a16:creationId xmlns:a16="http://schemas.microsoft.com/office/drawing/2014/main" id="{345C428E-F71E-E643-9A01-64BC3229A4DD}"/>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459" t="5559" r="10033" b="-10815"/>
          <a:stretch/>
        </p:blipFill>
        <p:spPr>
          <a:xfrm>
            <a:off x="6068014" y="1790372"/>
            <a:ext cx="6123986" cy="4241460"/>
          </a:xfrm>
        </p:spPr>
      </p:pic>
      <p:sp>
        <p:nvSpPr>
          <p:cNvPr id="2" name="Title 1"/>
          <p:cNvSpPr>
            <a:spLocks noGrp="1"/>
          </p:cNvSpPr>
          <p:nvPr>
            <p:ph type="title"/>
          </p:nvPr>
        </p:nvSpPr>
        <p:spPr>
          <a:xfrm>
            <a:off x="1058115" y="467140"/>
            <a:ext cx="8525723" cy="760344"/>
          </a:xfrm>
        </p:spPr>
        <p:txBody>
          <a:bodyPr/>
          <a:lstStyle/>
          <a:p>
            <a:r>
              <a:rPr lang="en-US" b="1" dirty="0"/>
              <a:t>Also Covered:</a:t>
            </a:r>
          </a:p>
        </p:txBody>
      </p:sp>
      <p:sp>
        <p:nvSpPr>
          <p:cNvPr id="4" name="Content Placeholder 2"/>
          <p:cNvSpPr txBox="1">
            <a:spLocks/>
          </p:cNvSpPr>
          <p:nvPr/>
        </p:nvSpPr>
        <p:spPr>
          <a:xfrm>
            <a:off x="1695621" y="2230845"/>
            <a:ext cx="5619579" cy="2008965"/>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harp Sans Display No1 Book" charset="0"/>
                <a:ea typeface="Sharp Sans Display No1 Book" charset="0"/>
                <a:cs typeface="Sharp Sans Display No1 Book" charset="0"/>
              </a:rPr>
              <a:t>Occupational HIV</a:t>
            </a:r>
          </a:p>
        </p:txBody>
      </p:sp>
      <p:sp>
        <p:nvSpPr>
          <p:cNvPr id="6" name="Text Placeholder 4">
            <a:extLst>
              <a:ext uri="{FF2B5EF4-FFF2-40B4-BE49-F238E27FC236}">
                <a16:creationId xmlns:a16="http://schemas.microsoft.com/office/drawing/2014/main" id="{503D913C-F8B1-974D-959E-5F8ACF21588F}"/>
              </a:ext>
            </a:extLst>
          </p:cNvPr>
          <p:cNvSpPr txBox="1">
            <a:spLocks/>
          </p:cNvSpPr>
          <p:nvPr/>
        </p:nvSpPr>
        <p:spPr>
          <a:xfrm>
            <a:off x="1058115" y="1189064"/>
            <a:ext cx="6096664" cy="8270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Critical Illness insurance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pays cash benefits for any of several conditions, including:</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10" name="Content Placeholder 2"/>
          <p:cNvSpPr>
            <a:spLocks noGrp="1"/>
          </p:cNvSpPr>
          <p:nvPr>
            <p:ph idx="1"/>
          </p:nvPr>
        </p:nvSpPr>
        <p:spPr>
          <a:xfrm>
            <a:off x="827403" y="5672562"/>
            <a:ext cx="2342517" cy="359270"/>
          </a:xfrm>
        </p:spPr>
        <p:txBody>
          <a:bodyPr>
            <a:normAutofit/>
          </a:bodyPr>
          <a:lstStyle/>
          <a:p>
            <a:pPr marL="0" indent="0" algn="ctr">
              <a:buNone/>
            </a:pPr>
            <a:r>
              <a:rPr lang="en-US" sz="1100" i="1" dirty="0"/>
              <a:t>Benefit not available in all states.</a:t>
            </a:r>
          </a:p>
        </p:txBody>
      </p:sp>
      <p:sp>
        <p:nvSpPr>
          <p:cNvPr id="3" name="Slide Number Placeholder 2"/>
          <p:cNvSpPr>
            <a:spLocks noGrp="1"/>
          </p:cNvSpPr>
          <p:nvPr>
            <p:ph type="sldNum" sz="quarter" idx="12"/>
          </p:nvPr>
        </p:nvSpPr>
        <p:spPr/>
        <p:txBody>
          <a:bodyPr/>
          <a:lstStyle/>
          <a:p>
            <a:r>
              <a:rPr lang="en-US"/>
              <a:t>[</a:t>
            </a:r>
            <a:fld id="{7AE4C957-3C63-4C7F-8F09-0C9817055DDE}" type="slidenum">
              <a:rPr lang="en-US" smtClean="0"/>
              <a:pPr/>
              <a:t>9</a:t>
            </a:fld>
            <a:r>
              <a:rPr lang="en-US"/>
              <a:t>]</a:t>
            </a:r>
            <a:endParaRPr lang="en-US" dirty="0"/>
          </a:p>
        </p:txBody>
      </p:sp>
    </p:spTree>
    <p:extLst>
      <p:ext uri="{BB962C8B-B14F-4D97-AF65-F5344CB8AC3E}">
        <p14:creationId xmlns:p14="http://schemas.microsoft.com/office/powerpoint/2010/main" val="3824807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21800</TotalTime>
  <Words>2812</Words>
  <Application>Microsoft Office PowerPoint</Application>
  <PresentationFormat>Widescreen</PresentationFormat>
  <Paragraphs>284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Sharp Sans Display No1 Book</vt:lpstr>
      <vt:lpstr>Office Theme</vt:lpstr>
      <vt:lpstr>PowerPoint Presentation</vt:lpstr>
      <vt:lpstr>Why Critical Illness Insurance?</vt:lpstr>
      <vt:lpstr>Why Critical Illness Insurance?</vt:lpstr>
      <vt:lpstr>Why Critical Illness Insurance?</vt:lpstr>
      <vt:lpstr>Covered Conditions</vt:lpstr>
      <vt:lpstr>Covered Conditions (NY)</vt:lpstr>
      <vt:lpstr>Covered Conditions</vt:lpstr>
      <vt:lpstr>Covered Conditions (NY)</vt:lpstr>
      <vt:lpstr>Also Covered:</vt:lpstr>
      <vt:lpstr>Additional Benefits</vt:lpstr>
      <vt:lpstr>Additional Benefits</vt:lpstr>
      <vt:lpstr>Additional Benefits</vt:lpstr>
      <vt:lpstr>Additional Benefits</vt:lpstr>
      <vt:lpstr>Additional Benefits</vt:lpstr>
      <vt:lpstr>Additional Benefits</vt:lpstr>
      <vt:lpstr>Additional Benefits</vt:lpstr>
      <vt:lpstr>Additional Benefits</vt:lpstr>
      <vt:lpstr>Additional Benefits</vt:lpstr>
      <vt:lpstr>Plus: EZ Value</vt:lpstr>
      <vt:lpstr>Family Coverage</vt:lpstr>
      <vt:lpstr>Trustmark Advantage</vt:lpstr>
      <vt:lpstr>Limitations and Exclusions: AZ Residents</vt:lpstr>
      <vt:lpstr>PowerPoint Presentation</vt:lpstr>
    </vt:vector>
  </TitlesOfParts>
  <Company>Trustmark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McRoy, Darren</dc:creator>
  <cp:lastModifiedBy>Blake, Quinton</cp:lastModifiedBy>
  <cp:revision>161</cp:revision>
  <dcterms:created xsi:type="dcterms:W3CDTF">2018-10-11T15:33:56Z</dcterms:created>
  <dcterms:modified xsi:type="dcterms:W3CDTF">2024-01-03T16:13:32Z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8c9c9fa2-aaf9-452b-9620-1aaf7ddd6967</vt:lpwstr>
  </property>
  <property fmtid="{D5CDD505-2E9C-101B-9397-08002B2CF9AE}" pid="3" name="Classification">
    <vt:lpwstr>t_class_2</vt:lpwstr>
  </property>
</Properties>
</file>