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75" r:id="rId3"/>
    <p:sldId id="277" r:id="rId4"/>
    <p:sldId id="276" r:id="rId5"/>
    <p:sldId id="269" r:id="rId6"/>
    <p:sldId id="270" r:id="rId7"/>
    <p:sldId id="289" r:id="rId8"/>
    <p:sldId id="287" r:id="rId9"/>
    <p:sldId id="288" r:id="rId10"/>
    <p:sldId id="286" r:id="rId11"/>
    <p:sldId id="283"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0215" autoAdjust="0"/>
  </p:normalViewPr>
  <p:slideViewPr>
    <p:cSldViewPr snapToGrid="0">
      <p:cViewPr varScale="1">
        <p:scale>
          <a:sx n="76" d="100"/>
          <a:sy n="76" d="100"/>
        </p:scale>
        <p:origin x="5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FFE7-0F2B-4459-BFAC-F7886E8CB3B3}"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E20D-2869-41F2-BB61-9B3D1E6D94D2}" type="slidenum">
              <a:rPr lang="en-US" smtClean="0"/>
              <a:t>‹#›</a:t>
            </a:fld>
            <a:endParaRPr lang="en-US"/>
          </a:p>
        </p:txBody>
      </p:sp>
    </p:spTree>
    <p:extLst>
      <p:ext uri="{BB962C8B-B14F-4D97-AF65-F5344CB8AC3E}">
        <p14:creationId xmlns:p14="http://schemas.microsoft.com/office/powerpoint/2010/main" val="404890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cases.]</a:t>
            </a:r>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31027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t>10</a:t>
            </a:fld>
            <a:endParaRPr lang="en-US" dirty="0"/>
          </a:p>
        </p:txBody>
      </p:sp>
    </p:spTree>
    <p:extLst>
      <p:ext uri="{BB962C8B-B14F-4D97-AF65-F5344CB8AC3E}">
        <p14:creationId xmlns:p14="http://schemas.microsoft.com/office/powerpoint/2010/main" val="367544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cases.]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11</a:t>
            </a:fld>
            <a:endParaRPr lang="en-US" dirty="0"/>
          </a:p>
        </p:txBody>
      </p:sp>
    </p:spTree>
    <p:extLst>
      <p:ext uri="{BB962C8B-B14F-4D97-AF65-F5344CB8AC3E}">
        <p14:creationId xmlns:p14="http://schemas.microsoft.com/office/powerpoint/2010/main" val="317959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12</a:t>
            </a:fld>
            <a:endParaRPr lang="en-US" dirty="0"/>
          </a:p>
        </p:txBody>
      </p:sp>
    </p:spTree>
    <p:extLst>
      <p:ext uri="{BB962C8B-B14F-4D97-AF65-F5344CB8AC3E}">
        <p14:creationId xmlns:p14="http://schemas.microsoft.com/office/powerpoint/2010/main" val="239005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a:t>
            </a:fld>
            <a:endParaRPr lang="en-US" dirty="0"/>
          </a:p>
        </p:txBody>
      </p:sp>
    </p:spTree>
    <p:extLst>
      <p:ext uri="{BB962C8B-B14F-4D97-AF65-F5344CB8AC3E}">
        <p14:creationId xmlns:p14="http://schemas.microsoft.com/office/powerpoint/2010/main" val="23268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a:t>
            </a:fld>
            <a:endParaRPr lang="en-US" dirty="0"/>
          </a:p>
        </p:txBody>
      </p:sp>
    </p:spTree>
    <p:extLst>
      <p:ext uri="{BB962C8B-B14F-4D97-AF65-F5344CB8AC3E}">
        <p14:creationId xmlns:p14="http://schemas.microsoft.com/office/powerpoint/2010/main" val="6773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4</a:t>
            </a:fld>
            <a:endParaRPr lang="en-US" dirty="0"/>
          </a:p>
        </p:txBody>
      </p:sp>
    </p:spTree>
    <p:extLst>
      <p:ext uri="{BB962C8B-B14F-4D97-AF65-F5344CB8AC3E}">
        <p14:creationId xmlns:p14="http://schemas.microsoft.com/office/powerpoint/2010/main" val="238945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cases with</a:t>
            </a:r>
            <a:r>
              <a:rPr lang="en-US" baseline="0" dirty="0" smtClean="0"/>
              <a:t> the standard 10-month exclusion for maternity coverage.]</a:t>
            </a:r>
            <a:endParaRPr lang="en-US" dirty="0" smtClean="0"/>
          </a:p>
        </p:txBody>
      </p:sp>
      <p:sp>
        <p:nvSpPr>
          <p:cNvPr id="4" name="Slide Number Placeholder 3"/>
          <p:cNvSpPr>
            <a:spLocks noGrp="1"/>
          </p:cNvSpPr>
          <p:nvPr>
            <p:ph type="sldNum" sz="quarter" idx="10"/>
          </p:nvPr>
        </p:nvSpPr>
        <p:spPr/>
        <p:txBody>
          <a:bodyPr/>
          <a:lstStyle/>
          <a:p>
            <a:fld id="{C3E09580-5440-4B8F-BEC0-0BD612C7B491}" type="slidenum">
              <a:rPr lang="en-US" smtClean="0"/>
              <a:t>5</a:t>
            </a:fld>
            <a:endParaRPr lang="en-US" dirty="0"/>
          </a:p>
        </p:txBody>
      </p:sp>
    </p:spTree>
    <p:extLst>
      <p:ext uri="{BB962C8B-B14F-4D97-AF65-F5344CB8AC3E}">
        <p14:creationId xmlns:p14="http://schemas.microsoft.com/office/powerpoint/2010/main" val="15137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cases</a:t>
            </a:r>
            <a:r>
              <a:rPr lang="en-US" baseline="0" dirty="0" smtClean="0"/>
              <a:t> that WAIVE the standard 10-month exclusion for maternity coverage.]</a:t>
            </a:r>
            <a:endParaRPr lang="en-US" dirty="0" smtClean="0"/>
          </a:p>
        </p:txBody>
      </p:sp>
      <p:sp>
        <p:nvSpPr>
          <p:cNvPr id="4" name="Slide Number Placeholder 3"/>
          <p:cNvSpPr>
            <a:spLocks noGrp="1"/>
          </p:cNvSpPr>
          <p:nvPr>
            <p:ph type="sldNum" sz="quarter" idx="10"/>
          </p:nvPr>
        </p:nvSpPr>
        <p:spPr/>
        <p:txBody>
          <a:bodyPr/>
          <a:lstStyle/>
          <a:p>
            <a:fld id="{C3E09580-5440-4B8F-BEC0-0BD612C7B491}" type="slidenum">
              <a:rPr lang="en-US" smtClean="0"/>
              <a:t>6</a:t>
            </a:fld>
            <a:endParaRPr lang="en-US" dirty="0"/>
          </a:p>
        </p:txBody>
      </p:sp>
    </p:spTree>
    <p:extLst>
      <p:ext uri="{BB962C8B-B14F-4D97-AF65-F5344CB8AC3E}">
        <p14:creationId xmlns:p14="http://schemas.microsoft.com/office/powerpoint/2010/main" val="63211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cases.]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3E09580-5440-4B8F-BEC0-0BD612C7B491}" type="slidenum">
              <a:rPr lang="en-US" smtClean="0"/>
              <a:t>7</a:t>
            </a:fld>
            <a:endParaRPr lang="en-US" dirty="0"/>
          </a:p>
        </p:txBody>
      </p:sp>
    </p:spTree>
    <p:extLst>
      <p:ext uri="{BB962C8B-B14F-4D97-AF65-F5344CB8AC3E}">
        <p14:creationId xmlns:p14="http://schemas.microsoft.com/office/powerpoint/2010/main" val="314124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cases.]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3E09580-5440-4B8F-BEC0-0BD612C7B491}" type="slidenum">
              <a:rPr lang="en-US" smtClean="0"/>
              <a:t>8</a:t>
            </a:fld>
            <a:endParaRPr lang="en-US" dirty="0"/>
          </a:p>
        </p:txBody>
      </p:sp>
    </p:spTree>
    <p:extLst>
      <p:ext uri="{BB962C8B-B14F-4D97-AF65-F5344CB8AC3E}">
        <p14:creationId xmlns:p14="http://schemas.microsoft.com/office/powerpoint/2010/main" val="16013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cases.]</a:t>
            </a:r>
          </a:p>
          <a:p>
            <a:endParaRPr lang="en-US" i="1" dirty="0"/>
          </a:p>
        </p:txBody>
      </p:sp>
      <p:sp>
        <p:nvSpPr>
          <p:cNvPr id="4" name="Slide Number Placeholder 3"/>
          <p:cNvSpPr>
            <a:spLocks noGrp="1"/>
          </p:cNvSpPr>
          <p:nvPr>
            <p:ph type="sldNum" sz="quarter" idx="10"/>
          </p:nvPr>
        </p:nvSpPr>
        <p:spPr/>
        <p:txBody>
          <a:bodyPr/>
          <a:lstStyle/>
          <a:p>
            <a:fld id="{C3E09580-5440-4B8F-BEC0-0BD612C7B491}" type="slidenum">
              <a:rPr lang="en-US" smtClean="0"/>
              <a:t>9</a:t>
            </a:fld>
            <a:endParaRPr lang="en-US" dirty="0"/>
          </a:p>
        </p:txBody>
      </p:sp>
    </p:spTree>
    <p:extLst>
      <p:ext uri="{BB962C8B-B14F-4D97-AF65-F5344CB8AC3E}">
        <p14:creationId xmlns:p14="http://schemas.microsoft.com/office/powerpoint/2010/main" val="312055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8411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83011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77470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8" name="Rectangle 7">
            <a:extLst>
              <a:ext uri="{FF2B5EF4-FFF2-40B4-BE49-F238E27FC236}">
                <a16:creationId xmlns:a16="http://schemas.microsoft.com/office/drawing/2014/main" xmlns=""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xmlns="" id="{449B1A6D-3FF2-E04C-9C22-2B52795168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xmlns=""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581316"/>
            <a:ext cx="3771900" cy="3771900"/>
          </a:xfrm>
          <a:prstGeom prst="rect">
            <a:avLst/>
          </a:prstGeom>
        </p:spPr>
      </p:pic>
      <p:pic>
        <p:nvPicPr>
          <p:cNvPr id="10" name="Picture 9">
            <a:extLst>
              <a:ext uri="{FF2B5EF4-FFF2-40B4-BE49-F238E27FC236}">
                <a16:creationId xmlns:a16="http://schemas.microsoft.com/office/drawing/2014/main" xmlns="" id="{D518B394-F85F-AF4F-A95C-7653BA7878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286869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9201150" y="6356350"/>
            <a:ext cx="2743200" cy="365125"/>
          </a:xfrm>
        </p:spPr>
        <p:txBody>
          <a:bodyPr/>
          <a:lstStyle>
            <a:lvl1pPr>
              <a:defRPr sz="1400">
                <a:solidFill>
                  <a:schemeClr val="tx1"/>
                </a:solidFill>
              </a:defRPr>
            </a:lvl1pPr>
          </a:lstStyle>
          <a:p>
            <a:r>
              <a:rPr lang="en-US" dirty="0" smtClean="0"/>
              <a:t>[</a:t>
            </a:r>
            <a:fld id="{7AE4C957-3C63-4C7F-8F09-0C9817055DDE}" type="slidenum">
              <a:rPr lang="en-US" smtClean="0"/>
              <a:pPr/>
              <a:t>‹#›</a:t>
            </a:fld>
            <a:r>
              <a:rPr lang="en-US" dirty="0" smtClean="0"/>
              <a:t>]</a:t>
            </a:r>
            <a:endParaRPr lang="en-US" dirty="0"/>
          </a:p>
        </p:txBody>
      </p:sp>
      <p:sp>
        <p:nvSpPr>
          <p:cNvPr id="7" name="Rectangle 6"/>
          <p:cNvSpPr/>
          <p:nvPr userDrawn="1"/>
        </p:nvSpPr>
        <p:spPr>
          <a:xfrm>
            <a:off x="0" y="0"/>
            <a:ext cx="541829" cy="6858001"/>
          </a:xfrm>
          <a:prstGeom prst="rect">
            <a:avLst/>
          </a:prstGeom>
          <a:solidFill>
            <a:srgbClr val="57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6324600" y="1148619"/>
            <a:ext cx="4428281"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grpSp>
        <p:nvGrpSpPr>
          <p:cNvPr id="18" name="Group 17">
            <a:extLst>
              <a:ext uri="{FF2B5EF4-FFF2-40B4-BE49-F238E27FC236}">
                <a16:creationId xmlns:a16="http://schemas.microsoft.com/office/drawing/2014/main" xmlns="" id="{F59B0D72-0F6C-F444-A303-460B067036E6}"/>
              </a:ext>
            </a:extLst>
          </p:cNvPr>
          <p:cNvGrpSpPr/>
          <p:nvPr userDrawn="1"/>
        </p:nvGrpSpPr>
        <p:grpSpPr>
          <a:xfrm>
            <a:off x="1143000" y="6203513"/>
            <a:ext cx="9883842" cy="688721"/>
            <a:chOff x="1143000" y="6203513"/>
            <a:chExt cx="9883842" cy="688721"/>
          </a:xfrm>
        </p:grpSpPr>
        <p:pic>
          <p:nvPicPr>
            <p:cNvPr id="19" name="Picture 18">
              <a:extLst>
                <a:ext uri="{FF2B5EF4-FFF2-40B4-BE49-F238E27FC236}">
                  <a16:creationId xmlns:a16="http://schemas.microsoft.com/office/drawing/2014/main" xmlns="" id="{D3FD2E42-64AA-6340-8B78-D345866BBE65}"/>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20" name="Picture 19">
              <a:extLst>
                <a:ext uri="{FF2B5EF4-FFF2-40B4-BE49-F238E27FC236}">
                  <a16:creationId xmlns:a16="http://schemas.microsoft.com/office/drawing/2014/main" xmlns="" id="{C69A6E66-3469-7A4E-AA0A-CCF5F6A678F4}"/>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21" name="Picture 20">
              <a:extLst>
                <a:ext uri="{FF2B5EF4-FFF2-40B4-BE49-F238E27FC236}">
                  <a16:creationId xmlns:a16="http://schemas.microsoft.com/office/drawing/2014/main" xmlns="" id="{DF3674FE-1897-114A-A228-84205BEFAAC9}"/>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2" name="Picture 21">
              <a:extLst>
                <a:ext uri="{FF2B5EF4-FFF2-40B4-BE49-F238E27FC236}">
                  <a16:creationId xmlns:a16="http://schemas.microsoft.com/office/drawing/2014/main" xmlns="" id="{D1034990-A985-EB43-8416-7810B4FB72F1}"/>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3" name="Picture 22">
              <a:extLst>
                <a:ext uri="{FF2B5EF4-FFF2-40B4-BE49-F238E27FC236}">
                  <a16:creationId xmlns:a16="http://schemas.microsoft.com/office/drawing/2014/main" xmlns="" id="{48AA151C-38D4-1A4C-97E3-64E2B6F9E71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872433736"/>
      </p:ext>
    </p:extLst>
  </p:cSld>
  <p:clrMapOvr>
    <a:masterClrMapping/>
  </p:clrMapOvr>
  <p:extLst mod="1">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75474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5980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69087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76076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9864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6438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4266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17566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04A4-DCBC-472C-BC53-3602E2424243}" type="slidenum">
              <a:rPr lang="en-US" smtClean="0"/>
              <a:t>‹#›</a:t>
            </a:fld>
            <a:endParaRPr lang="en-US"/>
          </a:p>
        </p:txBody>
      </p:sp>
    </p:spTree>
    <p:extLst>
      <p:ext uri="{BB962C8B-B14F-4D97-AF65-F5344CB8AC3E}">
        <p14:creationId xmlns:p14="http://schemas.microsoft.com/office/powerpoint/2010/main" val="57099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7866" y="3145973"/>
            <a:ext cx="8354134" cy="1396133"/>
          </a:xfrm>
        </p:spPr>
        <p:txBody>
          <a:bodyPr/>
          <a:lstStyle/>
          <a:p>
            <a:r>
              <a:rPr lang="en-US" dirty="0" smtClean="0"/>
              <a:t>Trustmark Disability Income Insurance</a:t>
            </a:r>
            <a:endParaRPr lang="en-US" dirty="0"/>
          </a:p>
        </p:txBody>
      </p:sp>
      <p:sp>
        <p:nvSpPr>
          <p:cNvPr id="11" name="Rectangle 10"/>
          <p:cNvSpPr/>
          <p:nvPr/>
        </p:nvSpPr>
        <p:spPr>
          <a:xfrm>
            <a:off x="566586" y="423642"/>
            <a:ext cx="6542560" cy="646331"/>
          </a:xfrm>
          <a:prstGeom prst="rect">
            <a:avLst/>
          </a:prstGeom>
        </p:spPr>
        <p:txBody>
          <a:bodyPr wrap="none">
            <a:spAutoFit/>
          </a:bodyPr>
          <a:lstStyle/>
          <a:p>
            <a:r>
              <a:rPr lang="en-US" sz="3600" dirty="0" smtClean="0">
                <a:solidFill>
                  <a:schemeClr val="bg1"/>
                </a:solidFill>
                <a:latin typeface="+mj-lt"/>
              </a:rPr>
              <a:t>Introducing your special benefits…</a:t>
            </a:r>
            <a:endParaRPr lang="en-US" sz="3600" dirty="0">
              <a:solidFill>
                <a:schemeClr val="bg1"/>
              </a:solidFill>
              <a:latin typeface="+mj-lt"/>
            </a:endParaRPr>
          </a:p>
        </p:txBody>
      </p:sp>
      <p:sp>
        <p:nvSpPr>
          <p:cNvPr id="12"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smtClean="0"/>
              <a:t>       Protecting your paycheck even when you can’t work.</a:t>
            </a:r>
            <a:endParaRPr lang="en-US" sz="2000" i="1" dirty="0"/>
          </a:p>
        </p:txBody>
      </p:sp>
      <p:sp>
        <p:nvSpPr>
          <p:cNvPr id="5" name="Content Placeholder 2"/>
          <p:cNvSpPr txBox="1">
            <a:spLocks/>
          </p:cNvSpPr>
          <p:nvPr/>
        </p:nvSpPr>
        <p:spPr>
          <a:xfrm>
            <a:off x="6681754" y="651788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smtClean="0"/>
              <a:t>Trustmark® is a registered trademark of Trustmark Insurance Company.</a:t>
            </a:r>
            <a:endParaRPr lang="en-US" sz="1400" i="1" dirty="0"/>
          </a:p>
        </p:txBody>
      </p:sp>
    </p:spTree>
    <p:extLst>
      <p:ext uri="{BB962C8B-B14F-4D97-AF65-F5344CB8AC3E}">
        <p14:creationId xmlns:p14="http://schemas.microsoft.com/office/powerpoint/2010/main" val="3709681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Benefit Payments</a:t>
            </a:r>
            <a:endParaRPr lang="en-US" dirty="0"/>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p:txBody>
          <a:bodyPr/>
          <a:lstStyle/>
          <a:p>
            <a:r>
              <a:rPr lang="en-US" dirty="0" smtClean="0"/>
              <a:t>Coverage and elimination periods</a:t>
            </a:r>
            <a:endParaRPr lang="en-US" dirty="0"/>
          </a:p>
        </p:txBody>
      </p:sp>
      <p:sp>
        <p:nvSpPr>
          <p:cNvPr id="12" name="Content Placeholder 8"/>
          <p:cNvSpPr>
            <a:spLocks noGrp="1"/>
          </p:cNvSpPr>
          <p:nvPr>
            <p:ph idx="1"/>
          </p:nvPr>
        </p:nvSpPr>
        <p:spPr>
          <a:xfrm>
            <a:off x="6324600" y="1694624"/>
            <a:ext cx="5029200" cy="4482339"/>
          </a:xfrm>
        </p:spPr>
        <p:txBody>
          <a:bodyPr>
            <a:normAutofit/>
          </a:bodyPr>
          <a:lstStyle/>
          <a:p>
            <a:pPr marL="0" indent="0">
              <a:lnSpc>
                <a:spcPts val="2400"/>
              </a:lnSpc>
              <a:buNone/>
            </a:pPr>
            <a:r>
              <a:rPr lang="en-US" dirty="0">
                <a:ea typeface="Sharp Sans Display No1 Book" charset="0"/>
                <a:cs typeface="Sharp Sans Display No1 Book" charset="0"/>
              </a:rPr>
              <a:t>Your </a:t>
            </a:r>
            <a:r>
              <a:rPr lang="en-US" b="1" dirty="0">
                <a:ea typeface="Sharp Sans Display No1 Book" charset="0"/>
                <a:cs typeface="Sharp Sans Display No1 Book" charset="0"/>
              </a:rPr>
              <a:t>maximum benefit period </a:t>
            </a:r>
            <a:r>
              <a:rPr lang="en-US" dirty="0">
                <a:ea typeface="Sharp Sans Display No1 Book" charset="0"/>
                <a:cs typeface="Sharp Sans Display No1 Book" charset="0"/>
              </a:rPr>
              <a:t>is the length of time for which you are able to collect benefits</a:t>
            </a:r>
            <a:r>
              <a:rPr lang="en-US" dirty="0" smtClean="0">
                <a:ea typeface="Sharp Sans Display No1 Book" charset="0"/>
                <a:cs typeface="Sharp Sans Display No1 Book" charset="0"/>
              </a:rPr>
              <a:t>.</a:t>
            </a:r>
          </a:p>
          <a:p>
            <a:pPr marL="0" indent="0">
              <a:lnSpc>
                <a:spcPts val="2400"/>
              </a:lnSpc>
              <a:buNone/>
            </a:pPr>
            <a:r>
              <a:rPr lang="en-US" dirty="0" smtClean="0">
                <a:ea typeface="Sharp Sans Display No1 Book" charset="0"/>
                <a:cs typeface="Sharp Sans Display No1 Book" charset="0"/>
              </a:rPr>
              <a:t>There </a:t>
            </a:r>
            <a:r>
              <a:rPr lang="en-US" dirty="0">
                <a:ea typeface="Sharp Sans Display No1 Book" charset="0"/>
                <a:cs typeface="Sharp Sans Display No1 Book" charset="0"/>
              </a:rPr>
              <a:t>may be a period after you become unable to work before your benefits begin, known as the </a:t>
            </a:r>
            <a:r>
              <a:rPr lang="en-US" b="1" dirty="0">
                <a:ea typeface="Sharp Sans Display No1 Book" charset="0"/>
                <a:cs typeface="Sharp Sans Display No1 Book" charset="0"/>
              </a:rPr>
              <a:t>elimination period</a:t>
            </a:r>
            <a:r>
              <a:rPr lang="en-US" dirty="0">
                <a:ea typeface="Sharp Sans Display No1 Book" charset="0"/>
                <a:cs typeface="Sharp Sans Display No1 Book" charset="0"/>
              </a:rPr>
              <a:t>.</a:t>
            </a:r>
          </a:p>
        </p:txBody>
      </p:sp>
      <p:pic>
        <p:nvPicPr>
          <p:cNvPr id="8" name="Picture 7">
            <a:extLst>
              <a:ext uri="{FF2B5EF4-FFF2-40B4-BE49-F238E27FC236}">
                <a16:creationId xmlns:a16="http://schemas.microsoft.com/office/drawing/2014/main" xmlns="" id="{2C647B21-6BD9-4048-BA77-F73674A7B9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99" t="1400" r="26883"/>
          <a:stretch/>
        </p:blipFill>
        <p:spPr>
          <a:xfrm>
            <a:off x="533400" y="0"/>
            <a:ext cx="5295900" cy="6172199"/>
          </a:xfrm>
          <a:prstGeom prst="rect">
            <a:avLst/>
          </a:prstGeom>
        </p:spPr>
      </p:pic>
      <p:sp>
        <p:nvSpPr>
          <p:cNvPr id="3" name="Slide Number Placeholder 2"/>
          <p:cNvSpPr>
            <a:spLocks noGrp="1"/>
          </p:cNvSpPr>
          <p:nvPr>
            <p:ph type="sldNum" sz="quarter" idx="12"/>
          </p:nvPr>
        </p:nvSpPr>
        <p:spPr/>
        <p:txBody>
          <a:bodyPr/>
          <a:lstStyle/>
          <a:p>
            <a:r>
              <a:rPr lang="en-US" smtClean="0"/>
              <a:t>[</a:t>
            </a:r>
            <a:fld id="{7AE4C957-3C63-4C7F-8F09-0C9817055DDE}" type="slidenum">
              <a:rPr lang="en-US" smtClean="0"/>
              <a:pPr/>
              <a:t>10</a:t>
            </a:fld>
            <a:r>
              <a:rPr lang="en-US" smtClean="0"/>
              <a:t>]</a:t>
            </a:r>
            <a:endParaRPr lang="en-US" dirty="0"/>
          </a:p>
        </p:txBody>
      </p:sp>
    </p:spTree>
    <p:extLst>
      <p:ext uri="{BB962C8B-B14F-4D97-AF65-F5344CB8AC3E}">
        <p14:creationId xmlns:p14="http://schemas.microsoft.com/office/powerpoint/2010/main" val="237206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467140"/>
            <a:ext cx="4561703" cy="760344"/>
          </a:xfrm>
        </p:spPr>
        <p:txBody>
          <a:bodyPr>
            <a:normAutofit fontScale="90000"/>
          </a:bodyPr>
          <a:lstStyle/>
          <a:p>
            <a:pPr algn="l"/>
            <a:r>
              <a:rPr lang="en-US" dirty="0" smtClean="0"/>
              <a:t>Trustmark Advantage</a:t>
            </a:r>
            <a:endParaRPr lang="en-US" dirty="0"/>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a:xfrm>
            <a:off x="6324600" y="1148619"/>
            <a:ext cx="4895335" cy="624871"/>
          </a:xfrm>
        </p:spPr>
        <p:txBody>
          <a:bodyPr>
            <a:normAutofit fontScale="92500"/>
          </a:bodyPr>
          <a:lstStyle/>
          <a:p>
            <a:r>
              <a:rPr lang="en-US" dirty="0" smtClean="0"/>
              <a:t>Benefits are simple – and you own them</a:t>
            </a:r>
            <a:endParaRPr lang="en-US" dirty="0"/>
          </a:p>
        </p:txBody>
      </p:sp>
      <p:sp>
        <p:nvSpPr>
          <p:cNvPr id="9" name="Content Placeholder 8"/>
          <p:cNvSpPr>
            <a:spLocks noGrp="1"/>
          </p:cNvSpPr>
          <p:nvPr>
            <p:ph idx="1"/>
          </p:nvPr>
        </p:nvSpPr>
        <p:spPr>
          <a:xfrm>
            <a:off x="6324600" y="1694624"/>
            <a:ext cx="5029200" cy="4661726"/>
          </a:xfrm>
        </p:spPr>
        <p:txBody>
          <a:bodyPr>
            <a:normAutofit/>
          </a:bodyPr>
          <a:lstStyle/>
          <a:p>
            <a:pPr marL="0" indent="0">
              <a:lnSpc>
                <a:spcPts val="2400"/>
              </a:lnSpc>
              <a:buNone/>
            </a:pPr>
            <a:r>
              <a:rPr lang="en-US" dirty="0">
                <a:ea typeface="Sharp Sans Display No1 Book" charset="0"/>
                <a:cs typeface="Sharp Sans Display No1 Book" charset="0"/>
              </a:rPr>
              <a:t>As a Trustmark </a:t>
            </a:r>
            <a:r>
              <a:rPr lang="en-US" dirty="0" smtClean="0">
                <a:ea typeface="Sharp Sans Display No1 Book" charset="0"/>
                <a:cs typeface="Sharp Sans Display No1 Book" charset="0"/>
              </a:rPr>
              <a:t>Disability policyholder, you </a:t>
            </a:r>
            <a:r>
              <a:rPr lang="en-US" dirty="0">
                <a:ea typeface="Sharp Sans Display No1 Book" charset="0"/>
                <a:cs typeface="Sharp Sans Display No1 Book" charset="0"/>
              </a:rPr>
              <a:t>enjoy several additional advantages:</a:t>
            </a:r>
          </a:p>
          <a:p>
            <a:pPr marL="0" indent="0">
              <a:lnSpc>
                <a:spcPts val="2400"/>
              </a:lnSpc>
              <a:buNone/>
            </a:pPr>
            <a:r>
              <a:rPr lang="en-US" dirty="0">
                <a:ea typeface="Sharp Sans Display No1 Book" charset="0"/>
                <a:cs typeface="Sharp Sans Display No1 Book" charset="0"/>
              </a:rPr>
              <a:t>●  Your rate will </a:t>
            </a:r>
            <a:r>
              <a:rPr lang="en-US" b="1" dirty="0">
                <a:ea typeface="Sharp Sans Display No1 Book" charset="0"/>
                <a:cs typeface="Sharp Sans Display No1 Book" charset="0"/>
              </a:rPr>
              <a:t>never increase </a:t>
            </a:r>
            <a:r>
              <a:rPr lang="en-US" dirty="0">
                <a:ea typeface="Sharp Sans Display No1 Book" charset="0"/>
                <a:cs typeface="Sharp Sans Display No1 Book" charset="0"/>
              </a:rPr>
              <a:t>(and coverage will never decrease) </a:t>
            </a:r>
            <a:r>
              <a:rPr lang="en-US" b="1" dirty="0">
                <a:ea typeface="Sharp Sans Display No1 Book" charset="0"/>
                <a:cs typeface="Sharp Sans Display No1 Book" charset="0"/>
              </a:rPr>
              <a:t>due to age</a:t>
            </a:r>
            <a:r>
              <a:rPr lang="en-US" dirty="0">
                <a:ea typeface="Sharp Sans Display No1 Book" charset="0"/>
                <a:cs typeface="Sharp Sans Display No1 Book" charset="0"/>
              </a:rPr>
              <a:t>.</a:t>
            </a:r>
          </a:p>
          <a:p>
            <a:pPr marL="0" indent="0">
              <a:lnSpc>
                <a:spcPts val="2400"/>
              </a:lnSpc>
              <a:buNone/>
            </a:pPr>
            <a:r>
              <a:rPr lang="en-US" dirty="0" smtClean="0">
                <a:ea typeface="Sharp Sans Display No1 Book" charset="0"/>
                <a:cs typeface="Sharp Sans Display No1 Book" charset="0"/>
              </a:rPr>
              <a:t>●  Payments are conveniently </a:t>
            </a:r>
            <a:r>
              <a:rPr lang="en-US" b="1" dirty="0" smtClean="0">
                <a:ea typeface="Sharp Sans Display No1 Book" charset="0"/>
                <a:cs typeface="Sharp Sans Display No1 Book" charset="0"/>
              </a:rPr>
              <a:t>deducted </a:t>
            </a:r>
            <a:r>
              <a:rPr lang="en-US" b="1" dirty="0">
                <a:ea typeface="Sharp Sans Display No1 Book" charset="0"/>
                <a:cs typeface="Sharp Sans Display No1 Book" charset="0"/>
              </a:rPr>
              <a:t>out of your </a:t>
            </a:r>
            <a:r>
              <a:rPr lang="en-US" b="1" dirty="0" smtClean="0">
                <a:ea typeface="Sharp Sans Display No1 Book" charset="0"/>
                <a:cs typeface="Sharp Sans Display No1 Book" charset="0"/>
              </a:rPr>
              <a:t>paycheck</a:t>
            </a:r>
            <a:r>
              <a:rPr lang="en-US" dirty="0" smtClean="0">
                <a:ea typeface="Sharp Sans Display No1 Book" charset="0"/>
                <a:cs typeface="Sharp Sans Display No1 Book" charset="0"/>
              </a:rPr>
              <a:t>.</a:t>
            </a:r>
          </a:p>
          <a:p>
            <a:pPr marL="0" indent="0">
              <a:lnSpc>
                <a:spcPts val="2400"/>
              </a:lnSpc>
              <a:buNone/>
            </a:pPr>
            <a:r>
              <a:rPr lang="en-US" dirty="0" smtClean="0">
                <a:ea typeface="Sharp Sans Display No1 Book" charset="0"/>
                <a:cs typeface="Sharp Sans Display No1 Book" charset="0"/>
              </a:rPr>
              <a:t>●  </a:t>
            </a:r>
            <a:r>
              <a:rPr lang="en-US" dirty="0">
                <a:ea typeface="Sharp Sans Display No1 Book" charset="0"/>
                <a:cs typeface="Sharp Sans Display No1 Book" charset="0"/>
              </a:rPr>
              <a:t>You can </a:t>
            </a:r>
            <a:r>
              <a:rPr lang="en-US" b="1" dirty="0">
                <a:ea typeface="Sharp Sans Display No1 Book" charset="0"/>
                <a:cs typeface="Sharp Sans Display No1 Book" charset="0"/>
              </a:rPr>
              <a:t>keep your coverage at the same price and benefits</a:t>
            </a:r>
            <a:r>
              <a:rPr lang="en-US" dirty="0">
                <a:ea typeface="Sharp Sans Display No1 Book" charset="0"/>
                <a:cs typeface="Sharp Sans Display No1 Book" charset="0"/>
              </a:rPr>
              <a:t>, even if you change jobs or retire – you can pay by direct bill, automatic deduction or with a credit </a:t>
            </a:r>
            <a:r>
              <a:rPr lang="en-US" dirty="0" smtClean="0">
                <a:ea typeface="Sharp Sans Display No1 Book" charset="0"/>
                <a:cs typeface="Sharp Sans Display No1 Book" charset="0"/>
              </a:rPr>
              <a:t>card. Coverage ends at age 72.</a:t>
            </a:r>
            <a:endParaRPr lang="en-US" dirty="0">
              <a:ea typeface="Sharp Sans Display No1 Book" charset="0"/>
              <a:cs typeface="Sharp Sans Display No1 Book" charset="0"/>
            </a:endParaRPr>
          </a:p>
        </p:txBody>
      </p:sp>
      <p:pic>
        <p:nvPicPr>
          <p:cNvPr id="10" name="Picture 9">
            <a:extLst>
              <a:ext uri="{FF2B5EF4-FFF2-40B4-BE49-F238E27FC236}">
                <a16:creationId xmlns:a16="http://schemas.microsoft.com/office/drawing/2014/main" xmlns="" id="{6201B614-C052-FE44-ADDE-3836E020A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88" y="166787"/>
            <a:ext cx="4828395" cy="5769603"/>
          </a:xfrm>
          <a:prstGeom prst="rect">
            <a:avLst/>
          </a:prstGeom>
        </p:spPr>
      </p:pic>
      <p:sp>
        <p:nvSpPr>
          <p:cNvPr id="3" name="Slide Number Placeholder 2"/>
          <p:cNvSpPr>
            <a:spLocks noGrp="1"/>
          </p:cNvSpPr>
          <p:nvPr>
            <p:ph type="sldNum" sz="quarter" idx="12"/>
          </p:nvPr>
        </p:nvSpPr>
        <p:spPr/>
        <p:txBody>
          <a:bodyPr/>
          <a:lstStyle/>
          <a:p>
            <a:r>
              <a:rPr lang="en-US" smtClean="0"/>
              <a:t>[</a:t>
            </a:r>
            <a:fld id="{7AE4C957-3C63-4C7F-8F09-0C9817055DDE}" type="slidenum">
              <a:rPr lang="en-US" smtClean="0"/>
              <a:pPr/>
              <a:t>11</a:t>
            </a:fld>
            <a:r>
              <a:rPr lang="en-US" smtClean="0"/>
              <a:t>]</a:t>
            </a:r>
            <a:endParaRPr lang="en-US" dirty="0"/>
          </a:p>
        </p:txBody>
      </p:sp>
    </p:spTree>
    <p:extLst>
      <p:ext uri="{BB962C8B-B14F-4D97-AF65-F5344CB8AC3E}">
        <p14:creationId xmlns:p14="http://schemas.microsoft.com/office/powerpoint/2010/main" val="3973565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838200" y="3481992"/>
            <a:ext cx="10515600" cy="4883228"/>
          </a:xfrm>
        </p:spPr>
        <p:txBody>
          <a:bodyPr>
            <a:normAutofit/>
          </a:bodyPr>
          <a:lstStyle/>
          <a:p>
            <a:pPr marL="0" indent="0" algn="ctr">
              <a:buNone/>
            </a:pPr>
            <a:endParaRPr lang="en-US" sz="1400" i="1" dirty="0"/>
          </a:p>
          <a:p>
            <a:pPr marL="0" indent="0" algn="ctr">
              <a:buNone/>
            </a:pPr>
            <a:endParaRPr lang="en-US" sz="1400" i="1" dirty="0"/>
          </a:p>
          <a:p>
            <a:pPr marL="0" indent="0" algn="ctr">
              <a:buNone/>
            </a:pPr>
            <a:r>
              <a:rPr lang="en-US" sz="1400" i="1" dirty="0" smtClean="0"/>
              <a:t>Disability Income insurance </a:t>
            </a:r>
            <a:r>
              <a:rPr lang="en-US" sz="1400" i="1" dirty="0"/>
              <a:t>underwritten by </a:t>
            </a:r>
            <a:r>
              <a:rPr lang="en-US" sz="1400" i="1" dirty="0" smtClean="0"/>
              <a:t>Trustmark </a:t>
            </a:r>
            <a:r>
              <a:rPr lang="en-US" sz="1400" i="1" dirty="0"/>
              <a:t>Insurance Company, Lake Forest, </a:t>
            </a:r>
            <a:r>
              <a:rPr lang="en-US" sz="1400" i="1" dirty="0" smtClean="0"/>
              <a:t>Illinois.</a:t>
            </a:r>
            <a:endParaRPr lang="en-US" sz="1400" i="1" dirty="0"/>
          </a:p>
          <a:p>
            <a:pPr marL="0" indent="0" algn="ctr">
              <a:buNone/>
            </a:pPr>
            <a:r>
              <a:rPr lang="en-US" sz="1400" i="1" dirty="0"/>
              <a:t>This is a brief description of benefits under DI-902 and applicable riders. This insurance policy/group certificate provides coverage for disabilities resulting from covered accidents or covered sicknesses. It is not a substitute for medical expense insurance, major medical expense insurance or a health benefit plan alternative. It is also not a Medicare Supplement policy, nor is it a policy of worker’s compensation. Please refer to your policy/group certificate and outline of coverage, if applicable, for complete information. Limitations on pre-existing conditions may apply.  A waiting period may apply before benefits are payable. Benefits, definitions, exclusions, form numbers and limitations may vary by state. For costs and coverage detail, including exclusions, limitations and terms, see your agent or write the company. Underwriting conditions may vary, and determine eligibility for the offer of insurance. </a:t>
            </a:r>
            <a:r>
              <a:rPr lang="en-US" sz="1400" i="1" dirty="0" smtClean="0"/>
              <a:t>For </a:t>
            </a:r>
            <a:r>
              <a:rPr lang="en-US" sz="1400" i="1" dirty="0"/>
              <a:t>exclusions and limitations that may apply, visit </a:t>
            </a:r>
            <a:r>
              <a:rPr lang="en-US" sz="1400" i="1" dirty="0" smtClean="0"/>
              <a:t>www.trustmarksolutions.com/disclosures/DI</a:t>
            </a:r>
            <a:r>
              <a:rPr lang="en-US" sz="1400" i="1" dirty="0"/>
              <a:t>/ (A112-2216-DI).</a:t>
            </a:r>
          </a:p>
        </p:txBody>
      </p:sp>
      <p:sp>
        <p:nvSpPr>
          <p:cNvPr id="6" name="Title 1"/>
          <p:cNvSpPr txBox="1">
            <a:spLocks/>
          </p:cNvSpPr>
          <p:nvPr/>
        </p:nvSpPr>
        <p:spPr>
          <a:xfrm>
            <a:off x="1252946" y="32067"/>
            <a:ext cx="5219700" cy="4520914"/>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rgbClr val="002060"/>
                </a:solidFill>
              </a:rPr>
              <a:t>Any</a:t>
            </a:r>
          </a:p>
          <a:p>
            <a:pPr algn="ctr"/>
            <a:r>
              <a:rPr lang="en-US" sz="7200" b="1" dirty="0" smtClean="0">
                <a:solidFill>
                  <a:srgbClr val="002060"/>
                </a:solidFill>
              </a:rPr>
              <a:t>questions?</a:t>
            </a:r>
            <a:endParaRPr lang="en-US" sz="7200" b="1" dirty="0">
              <a:solidFill>
                <a:srgbClr val="002060"/>
              </a:solidFill>
            </a:endParaRPr>
          </a:p>
        </p:txBody>
      </p:sp>
      <p:pic>
        <p:nvPicPr>
          <p:cNvPr id="7" name="Picture Placeholder 2">
            <a:extLst>
              <a:ext uri="{FF2B5EF4-FFF2-40B4-BE49-F238E27FC236}">
                <a16:creationId xmlns:a16="http://schemas.microsoft.com/office/drawing/2014/main" xmlns="" id="{19AE61D9-E2BA-704C-9F87-DD53DF55D25E}"/>
              </a:ext>
            </a:extLst>
          </p:cNvPr>
          <p:cNvPicPr>
            <a:picLocks noGrp="1" noChangeAspect="1"/>
          </p:cNvPicPr>
          <p:nvPr>
            <p:ph type="pic" sz="quarter" idx="14"/>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2" r="-872"/>
          <a:stretch/>
        </p:blipFill>
        <p:spPr>
          <a:xfrm>
            <a:off x="6887392" y="323721"/>
            <a:ext cx="3866548" cy="3713267"/>
          </a:xfrm>
        </p:spPr>
      </p:pic>
      <p:sp>
        <p:nvSpPr>
          <p:cNvPr id="8" name="Content Placeholder 2"/>
          <p:cNvSpPr txBox="1">
            <a:spLocks/>
          </p:cNvSpPr>
          <p:nvPr/>
        </p:nvSpPr>
        <p:spPr>
          <a:xfrm>
            <a:off x="10753940" y="5923606"/>
            <a:ext cx="1241602" cy="31009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t>A112-2330</a:t>
            </a:r>
            <a:endParaRPr lang="en-US" sz="1400" dirty="0"/>
          </a:p>
        </p:txBody>
      </p:sp>
      <p:sp>
        <p:nvSpPr>
          <p:cNvPr id="2" name="Slide Number Placeholder 1"/>
          <p:cNvSpPr>
            <a:spLocks noGrp="1"/>
          </p:cNvSpPr>
          <p:nvPr>
            <p:ph type="sldNum" sz="quarter" idx="12"/>
          </p:nvPr>
        </p:nvSpPr>
        <p:spPr/>
        <p:txBody>
          <a:bodyPr/>
          <a:lstStyle/>
          <a:p>
            <a:r>
              <a:rPr lang="en-US" smtClean="0"/>
              <a:t>[</a:t>
            </a:r>
            <a:fld id="{7AE4C957-3C63-4C7F-8F09-0C9817055DDE}" type="slidenum">
              <a:rPr lang="en-US" smtClean="0"/>
              <a:pPr/>
              <a:t>12</a:t>
            </a:fld>
            <a:r>
              <a:rPr lang="en-US" smtClean="0"/>
              <a:t>]</a:t>
            </a:r>
            <a:endParaRPr lang="en-US" dirty="0"/>
          </a:p>
        </p:txBody>
      </p:sp>
    </p:spTree>
    <p:extLst>
      <p:ext uri="{BB962C8B-B14F-4D97-AF65-F5344CB8AC3E}">
        <p14:creationId xmlns:p14="http://schemas.microsoft.com/office/powerpoint/2010/main" val="299632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2" name="Content Placeholder 2"/>
          <p:cNvSpPr>
            <a:spLocks noGrp="1"/>
          </p:cNvSpPr>
          <p:nvPr>
            <p:ph idx="1"/>
          </p:nvPr>
        </p:nvSpPr>
        <p:spPr>
          <a:xfrm>
            <a:off x="6324600" y="1694625"/>
            <a:ext cx="5029200" cy="4482340"/>
          </a:xfrm>
        </p:spPr>
        <p:txBody>
          <a:bodyPr/>
          <a:lstStyle/>
          <a:p>
            <a:pPr marL="0" indent="0">
              <a:lnSpc>
                <a:spcPts val="2400"/>
              </a:lnSpc>
              <a:buNone/>
            </a:pPr>
            <a:r>
              <a:rPr lang="en-US" dirty="0" smtClean="0"/>
              <a:t>Meet </a:t>
            </a:r>
            <a:r>
              <a:rPr lang="en-US" b="1" dirty="0" smtClean="0"/>
              <a:t>Charlie</a:t>
            </a:r>
            <a:r>
              <a:rPr lang="en-US" dirty="0" smtClean="0"/>
              <a:t>!</a:t>
            </a:r>
          </a:p>
          <a:p>
            <a:pPr marL="0" indent="0">
              <a:lnSpc>
                <a:spcPts val="2400"/>
              </a:lnSpc>
              <a:buNone/>
            </a:pPr>
            <a:r>
              <a:rPr lang="en-US" dirty="0" smtClean="0"/>
              <a:t>Charlie works for a hospital. He’s a </a:t>
            </a:r>
            <a:r>
              <a:rPr lang="en-US" b="1" dirty="0" smtClean="0"/>
              <a:t>husband</a:t>
            </a:r>
            <a:r>
              <a:rPr lang="en-US" dirty="0" smtClean="0"/>
              <a:t>, a </a:t>
            </a:r>
            <a:r>
              <a:rPr lang="en-US" b="1" dirty="0" smtClean="0"/>
              <a:t>dad of two </a:t>
            </a:r>
            <a:r>
              <a:rPr lang="en-US" dirty="0" smtClean="0"/>
              <a:t>and a </a:t>
            </a:r>
            <a:r>
              <a:rPr lang="en-US" b="1" dirty="0" smtClean="0"/>
              <a:t>pretty active guy</a:t>
            </a:r>
            <a:r>
              <a:rPr lang="en-US" dirty="0" smtClean="0"/>
              <a:t>.</a:t>
            </a:r>
          </a:p>
          <a:p>
            <a:pPr marL="0" indent="0">
              <a:lnSpc>
                <a:spcPts val="2400"/>
              </a:lnSpc>
              <a:buNone/>
            </a:pPr>
            <a:r>
              <a:rPr lang="en-US" dirty="0" smtClean="0"/>
              <a:t>He’s all about family </a:t>
            </a:r>
            <a:r>
              <a:rPr lang="en-US" b="1" dirty="0" smtClean="0"/>
              <a:t>activities and adventures </a:t>
            </a:r>
            <a:r>
              <a:rPr lang="en-US" dirty="0" smtClean="0"/>
              <a:t>– and on his own time, he also likes </a:t>
            </a:r>
            <a:r>
              <a:rPr lang="en-US" b="1" dirty="0" smtClean="0"/>
              <a:t>waterskiing</a:t>
            </a:r>
            <a:r>
              <a:rPr lang="en-US" dirty="0" smtClean="0"/>
              <a:t>, </a:t>
            </a:r>
            <a:r>
              <a:rPr lang="en-US" b="1" dirty="0" smtClean="0"/>
              <a:t>driving</a:t>
            </a:r>
            <a:r>
              <a:rPr lang="en-US" dirty="0" smtClean="0"/>
              <a:t> his favorite car and playing in his work </a:t>
            </a:r>
            <a:r>
              <a:rPr lang="en-US" b="1" dirty="0" smtClean="0"/>
              <a:t>softball </a:t>
            </a:r>
            <a:r>
              <a:rPr lang="en-US" dirty="0" smtClean="0"/>
              <a:t>league.</a:t>
            </a:r>
          </a:p>
          <a:p>
            <a:pPr>
              <a:lnSpc>
                <a:spcPts val="2400"/>
              </a:lnSpc>
            </a:pPr>
            <a:endParaRPr lang="en-US" dirty="0"/>
          </a:p>
          <a:p>
            <a:pPr>
              <a:lnSpc>
                <a:spcPts val="2400"/>
              </a:lnSpc>
            </a:pPr>
            <a:endParaRPr lang="en-US" dirty="0" smtClean="0"/>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p:txBody>
      </p:sp>
      <p:sp>
        <p:nvSpPr>
          <p:cNvPr id="16"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a:xfrm>
            <a:off x="6324600" y="1148619"/>
            <a:ext cx="4669465" cy="624871"/>
          </a:xfrm>
        </p:spPr>
        <p:txBody>
          <a:bodyPr>
            <a:normAutofit fontScale="92500"/>
          </a:bodyPr>
          <a:lstStyle/>
          <a:p>
            <a:r>
              <a:rPr lang="en-US" dirty="0" smtClean="0"/>
              <a:t>Keep on living &amp; enjoying your best life.</a:t>
            </a:r>
            <a:endParaRPr lang="en-US" dirty="0"/>
          </a:p>
        </p:txBody>
      </p:sp>
      <p:sp>
        <p:nvSpPr>
          <p:cNvPr id="8" name="Title 1"/>
          <p:cNvSpPr>
            <a:spLocks noGrp="1"/>
          </p:cNvSpPr>
          <p:nvPr>
            <p:ph type="title"/>
          </p:nvPr>
        </p:nvSpPr>
        <p:spPr>
          <a:xfrm>
            <a:off x="6324600" y="467140"/>
            <a:ext cx="4428281" cy="760344"/>
          </a:xfrm>
        </p:spPr>
        <p:txBody>
          <a:bodyPr>
            <a:normAutofit fontScale="90000"/>
          </a:bodyPr>
          <a:lstStyle/>
          <a:p>
            <a:pPr algn="l"/>
            <a:r>
              <a:rPr lang="en-US" sz="3600" dirty="0" smtClean="0"/>
              <a:t>Why Disability Insurance?</a:t>
            </a:r>
            <a:endParaRPr lang="en-US" sz="3600" dirty="0"/>
          </a:p>
        </p:txBody>
      </p:sp>
      <p:sp>
        <p:nvSpPr>
          <p:cNvPr id="2" name="Slide Number Placeholder 1"/>
          <p:cNvSpPr>
            <a:spLocks noGrp="1"/>
          </p:cNvSpPr>
          <p:nvPr>
            <p:ph type="sldNum" sz="quarter" idx="12"/>
          </p:nvPr>
        </p:nvSpPr>
        <p:spPr/>
        <p:txBody>
          <a:bodyPr/>
          <a:lstStyle/>
          <a:p>
            <a:r>
              <a:rPr lang="en-US" smtClean="0"/>
              <a:t>[</a:t>
            </a:r>
            <a:fld id="{7AE4C957-3C63-4C7F-8F09-0C9817055DDE}" type="slidenum">
              <a:rPr lang="en-US" smtClean="0"/>
              <a:pPr/>
              <a:t>2</a:t>
            </a:fld>
            <a:r>
              <a:rPr lang="en-US" smtClean="0"/>
              <a:t>]</a:t>
            </a:r>
            <a:endParaRPr lang="en-US" dirty="0"/>
          </a:p>
        </p:txBody>
      </p:sp>
    </p:spTree>
    <p:extLst>
      <p:ext uri="{BB962C8B-B14F-4D97-AF65-F5344CB8AC3E}">
        <p14:creationId xmlns:p14="http://schemas.microsoft.com/office/powerpoint/2010/main" val="3960569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4CAA343-03E2-1F42-BD0E-78E0A64457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89" r="19654"/>
          <a:stretch/>
        </p:blipFill>
        <p:spPr>
          <a:xfrm>
            <a:off x="533400" y="-1146"/>
            <a:ext cx="5295900" cy="6173345"/>
          </a:xfrm>
          <a:prstGeom prst="rect">
            <a:avLst/>
          </a:prstGeom>
        </p:spPr>
      </p:pic>
      <p:sp>
        <p:nvSpPr>
          <p:cNvPr id="12" name="Content Placeholder 2"/>
          <p:cNvSpPr>
            <a:spLocks noGrp="1"/>
          </p:cNvSpPr>
          <p:nvPr>
            <p:ph idx="1"/>
          </p:nvPr>
        </p:nvSpPr>
        <p:spPr>
          <a:xfrm>
            <a:off x="6324600" y="1694625"/>
            <a:ext cx="5029200" cy="4482340"/>
          </a:xfrm>
        </p:spPr>
        <p:txBody>
          <a:bodyPr/>
          <a:lstStyle/>
          <a:p>
            <a:pPr marL="0" indent="0">
              <a:lnSpc>
                <a:spcPts val="2400"/>
              </a:lnSpc>
              <a:buNone/>
            </a:pPr>
            <a:r>
              <a:rPr lang="en-US" dirty="0" smtClean="0"/>
              <a:t>All the stuff that Charlie enjoys doing depends on one very important factor – his </a:t>
            </a:r>
            <a:r>
              <a:rPr lang="en-US" b="1" dirty="0" smtClean="0"/>
              <a:t>paycheck</a:t>
            </a:r>
            <a:r>
              <a:rPr lang="en-US" dirty="0"/>
              <a:t>.</a:t>
            </a:r>
            <a:endParaRPr lang="en-US" dirty="0" smtClean="0"/>
          </a:p>
          <a:p>
            <a:pPr marL="0" indent="0">
              <a:lnSpc>
                <a:spcPts val="2400"/>
              </a:lnSpc>
              <a:buNone/>
            </a:pPr>
            <a:r>
              <a:rPr lang="en-US" dirty="0" smtClean="0"/>
              <a:t>Charlie’s income lets him keep up his </a:t>
            </a:r>
            <a:r>
              <a:rPr lang="en-US" b="1" dirty="0" smtClean="0"/>
              <a:t>full, active lifestyle</a:t>
            </a:r>
            <a:r>
              <a:rPr lang="en-US" dirty="0" smtClean="0"/>
              <a:t>. He’d like to make sure that the </a:t>
            </a:r>
            <a:r>
              <a:rPr lang="en-US" b="1" dirty="0" smtClean="0"/>
              <a:t>unexpected</a:t>
            </a:r>
            <a:r>
              <a:rPr lang="en-US" dirty="0" smtClean="0"/>
              <a:t> won’t change that lifestyle.</a:t>
            </a:r>
          </a:p>
          <a:p>
            <a:pPr marL="0" indent="0">
              <a:lnSpc>
                <a:spcPts val="2400"/>
              </a:lnSpc>
              <a:buNone/>
            </a:pPr>
            <a:r>
              <a:rPr lang="en-US" dirty="0" smtClean="0"/>
              <a:t>That’s why Charlie insures his livability with </a:t>
            </a:r>
            <a:r>
              <a:rPr lang="en-US" b="1" dirty="0" smtClean="0"/>
              <a:t>Disability Income insurance</a:t>
            </a:r>
            <a:r>
              <a:rPr lang="en-US" dirty="0" smtClean="0"/>
              <a:t> from </a:t>
            </a:r>
            <a:r>
              <a:rPr lang="en-US" b="1" dirty="0" smtClean="0"/>
              <a:t>Trustmark.</a:t>
            </a:r>
            <a:endParaRPr lang="en-US" dirty="0"/>
          </a:p>
          <a:p>
            <a:pPr>
              <a:lnSpc>
                <a:spcPts val="2400"/>
              </a:lnSpc>
            </a:pPr>
            <a:endParaRPr lang="en-US" dirty="0" smtClean="0"/>
          </a:p>
          <a:p>
            <a:pPr>
              <a:lnSpc>
                <a:spcPts val="2400"/>
              </a:lnSpc>
            </a:pPr>
            <a:endParaRPr lang="en-US" dirty="0"/>
          </a:p>
          <a:p>
            <a:pPr>
              <a:lnSpc>
                <a:spcPts val="2400"/>
              </a:lnSpc>
            </a:pPr>
            <a:endParaRPr lang="en-US" dirty="0" smtClean="0"/>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p:txBody>
      </p:sp>
      <p:sp>
        <p:nvSpPr>
          <p:cNvPr id="13"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a:xfrm>
            <a:off x="6324600" y="1148619"/>
            <a:ext cx="4669465" cy="624871"/>
          </a:xfrm>
        </p:spPr>
        <p:txBody>
          <a:bodyPr>
            <a:normAutofit fontScale="92500"/>
          </a:bodyPr>
          <a:lstStyle/>
          <a:p>
            <a:r>
              <a:rPr lang="en-US" dirty="0" smtClean="0"/>
              <a:t>Keep on living &amp; enjoying your best life.</a:t>
            </a:r>
            <a:endParaRPr lang="en-US" dirty="0"/>
          </a:p>
        </p:txBody>
      </p:sp>
      <p:sp>
        <p:nvSpPr>
          <p:cNvPr id="8" name="Title 1"/>
          <p:cNvSpPr>
            <a:spLocks noGrp="1"/>
          </p:cNvSpPr>
          <p:nvPr>
            <p:ph type="title"/>
          </p:nvPr>
        </p:nvSpPr>
        <p:spPr>
          <a:xfrm>
            <a:off x="6324600" y="467140"/>
            <a:ext cx="4428281" cy="760344"/>
          </a:xfrm>
        </p:spPr>
        <p:txBody>
          <a:bodyPr>
            <a:normAutofit fontScale="90000"/>
          </a:bodyPr>
          <a:lstStyle/>
          <a:p>
            <a:pPr algn="l"/>
            <a:r>
              <a:rPr lang="en-US" sz="3600" dirty="0" smtClean="0"/>
              <a:t>Why Disability Insurance?</a:t>
            </a:r>
            <a:endParaRPr lang="en-US" sz="3600" dirty="0"/>
          </a:p>
        </p:txBody>
      </p:sp>
      <p:sp>
        <p:nvSpPr>
          <p:cNvPr id="2" name="Slide Number Placeholder 1"/>
          <p:cNvSpPr>
            <a:spLocks noGrp="1"/>
          </p:cNvSpPr>
          <p:nvPr>
            <p:ph type="sldNum" sz="quarter" idx="12"/>
          </p:nvPr>
        </p:nvSpPr>
        <p:spPr/>
        <p:txBody>
          <a:bodyPr/>
          <a:lstStyle/>
          <a:p>
            <a:r>
              <a:rPr lang="en-US" smtClean="0"/>
              <a:t>[</a:t>
            </a:r>
            <a:fld id="{7AE4C957-3C63-4C7F-8F09-0C9817055DDE}" type="slidenum">
              <a:rPr lang="en-US" smtClean="0"/>
              <a:pPr/>
              <a:t>3</a:t>
            </a:fld>
            <a:r>
              <a:rPr lang="en-US" smtClean="0"/>
              <a:t>]</a:t>
            </a:r>
            <a:endParaRPr lang="en-US" dirty="0"/>
          </a:p>
        </p:txBody>
      </p:sp>
    </p:spTree>
    <p:extLst>
      <p:ext uri="{BB962C8B-B14F-4D97-AF65-F5344CB8AC3E}">
        <p14:creationId xmlns:p14="http://schemas.microsoft.com/office/powerpoint/2010/main" val="144573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12" name="Content Placeholder 2"/>
          <p:cNvSpPr>
            <a:spLocks noGrp="1"/>
          </p:cNvSpPr>
          <p:nvPr>
            <p:ph idx="1"/>
          </p:nvPr>
        </p:nvSpPr>
        <p:spPr>
          <a:xfrm>
            <a:off x="6324600" y="1694625"/>
            <a:ext cx="5029200" cy="4482340"/>
          </a:xfrm>
        </p:spPr>
        <p:txBody>
          <a:bodyPr/>
          <a:lstStyle/>
          <a:p>
            <a:pPr marL="0" indent="0">
              <a:lnSpc>
                <a:spcPts val="2400"/>
              </a:lnSpc>
              <a:buNone/>
            </a:pPr>
            <a:r>
              <a:rPr lang="en-US" dirty="0" smtClean="0"/>
              <a:t>With Disability Income, Charlie knows that his family’s </a:t>
            </a:r>
            <a:r>
              <a:rPr lang="en-US" b="1" dirty="0" smtClean="0"/>
              <a:t>way of life is more safe</a:t>
            </a:r>
            <a:r>
              <a:rPr lang="en-US" dirty="0" smtClean="0"/>
              <a:t>.</a:t>
            </a:r>
          </a:p>
          <a:p>
            <a:pPr marL="0" indent="0">
              <a:lnSpc>
                <a:spcPts val="2400"/>
              </a:lnSpc>
              <a:buNone/>
            </a:pPr>
            <a:r>
              <a:rPr lang="en-US" dirty="0" smtClean="0"/>
              <a:t>Even if Charlie can’t work for a while due to a covered accident or sickness, Disability Income will kick in and </a:t>
            </a:r>
            <a:r>
              <a:rPr lang="en-US" b="1" dirty="0" smtClean="0"/>
              <a:t>replace part of his income</a:t>
            </a:r>
            <a:r>
              <a:rPr lang="en-US" dirty="0"/>
              <a:t> </a:t>
            </a:r>
            <a:r>
              <a:rPr lang="en-US" dirty="0" smtClean="0"/>
              <a:t>with cash.</a:t>
            </a:r>
          </a:p>
          <a:p>
            <a:pPr marL="0" indent="0">
              <a:lnSpc>
                <a:spcPts val="2400"/>
              </a:lnSpc>
              <a:buNone/>
            </a:pPr>
            <a:r>
              <a:rPr lang="en-US" dirty="0" smtClean="0"/>
              <a:t>So either way, with Disability Income insurance from Trustmark, Charlie and the people who count on him can </a:t>
            </a:r>
            <a:r>
              <a:rPr lang="en-US" b="1" dirty="0" smtClean="0"/>
              <a:t>keep on living</a:t>
            </a:r>
            <a:r>
              <a:rPr lang="en-US" dirty="0" smtClean="0"/>
              <a:t> and doing what they love.</a:t>
            </a:r>
            <a:endParaRPr lang="en-US" dirty="0"/>
          </a:p>
          <a:p>
            <a:pPr>
              <a:lnSpc>
                <a:spcPts val="2400"/>
              </a:lnSpc>
            </a:pPr>
            <a:endParaRPr lang="en-US" dirty="0" smtClean="0"/>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p:txBody>
      </p:sp>
      <p:sp>
        <p:nvSpPr>
          <p:cNvPr id="13"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a:xfrm>
            <a:off x="6324600" y="1148619"/>
            <a:ext cx="4669465" cy="624871"/>
          </a:xfrm>
        </p:spPr>
        <p:txBody>
          <a:bodyPr>
            <a:normAutofit fontScale="92500"/>
          </a:bodyPr>
          <a:lstStyle/>
          <a:p>
            <a:r>
              <a:rPr lang="en-US" dirty="0" smtClean="0"/>
              <a:t>Keep on living &amp; enjoying your best life.</a:t>
            </a:r>
            <a:endParaRPr lang="en-US" dirty="0"/>
          </a:p>
        </p:txBody>
      </p:sp>
      <p:sp>
        <p:nvSpPr>
          <p:cNvPr id="9" name="Title 1"/>
          <p:cNvSpPr>
            <a:spLocks noGrp="1"/>
          </p:cNvSpPr>
          <p:nvPr>
            <p:ph type="title"/>
          </p:nvPr>
        </p:nvSpPr>
        <p:spPr>
          <a:xfrm>
            <a:off x="6324600" y="467140"/>
            <a:ext cx="4428281" cy="760344"/>
          </a:xfrm>
        </p:spPr>
        <p:txBody>
          <a:bodyPr>
            <a:normAutofit fontScale="90000"/>
          </a:bodyPr>
          <a:lstStyle/>
          <a:p>
            <a:pPr algn="l"/>
            <a:r>
              <a:rPr lang="en-US" sz="3600" dirty="0" smtClean="0"/>
              <a:t>Why Disability Insurance?</a:t>
            </a:r>
            <a:endParaRPr lang="en-US" sz="3600" dirty="0"/>
          </a:p>
        </p:txBody>
      </p:sp>
      <p:sp>
        <p:nvSpPr>
          <p:cNvPr id="2" name="Slide Number Placeholder 1"/>
          <p:cNvSpPr>
            <a:spLocks noGrp="1"/>
          </p:cNvSpPr>
          <p:nvPr>
            <p:ph type="sldNum" sz="quarter" idx="12"/>
          </p:nvPr>
        </p:nvSpPr>
        <p:spPr/>
        <p:txBody>
          <a:bodyPr/>
          <a:lstStyle/>
          <a:p>
            <a:r>
              <a:rPr lang="en-US" smtClean="0"/>
              <a:t>[</a:t>
            </a:r>
            <a:fld id="{7AE4C957-3C63-4C7F-8F09-0C9817055DDE}" type="slidenum">
              <a:rPr lang="en-US" smtClean="0"/>
              <a:pPr/>
              <a:t>4</a:t>
            </a:fld>
            <a:r>
              <a:rPr lang="en-US" smtClean="0"/>
              <a:t>]</a:t>
            </a:r>
            <a:endParaRPr lang="en-US" dirty="0"/>
          </a:p>
        </p:txBody>
      </p:sp>
    </p:spTree>
    <p:extLst>
      <p:ext uri="{BB962C8B-B14F-4D97-AF65-F5344CB8AC3E}">
        <p14:creationId xmlns:p14="http://schemas.microsoft.com/office/powerpoint/2010/main" val="346977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1694625"/>
            <a:ext cx="5029200" cy="2261358"/>
          </a:xfrm>
        </p:spPr>
        <p:txBody>
          <a:bodyPr/>
          <a:lstStyle/>
          <a:p>
            <a:pPr>
              <a:lnSpc>
                <a:spcPts val="2400"/>
              </a:lnSpc>
            </a:pPr>
            <a:r>
              <a:rPr lang="en-US" b="1" dirty="0"/>
              <a:t>S</a:t>
            </a:r>
            <a:r>
              <a:rPr lang="en-US" b="1" dirty="0" smtClean="0"/>
              <a:t>ickness</a:t>
            </a:r>
            <a:r>
              <a:rPr lang="en-US" dirty="0" smtClean="0"/>
              <a:t> </a:t>
            </a:r>
            <a:r>
              <a:rPr lang="en-US" dirty="0"/>
              <a:t>or </a:t>
            </a:r>
            <a:r>
              <a:rPr lang="en-US" b="1" dirty="0" smtClean="0"/>
              <a:t>injury</a:t>
            </a:r>
            <a:r>
              <a:rPr lang="en-US" dirty="0" smtClean="0"/>
              <a:t> not occurring at, nor caused by, your job.</a:t>
            </a:r>
          </a:p>
          <a:p>
            <a:pPr>
              <a:lnSpc>
                <a:spcPts val="2400"/>
              </a:lnSpc>
            </a:pPr>
            <a:r>
              <a:rPr lang="en-US" b="1" dirty="0" smtClean="0"/>
              <a:t>Complications of pregnancy.</a:t>
            </a:r>
          </a:p>
          <a:p>
            <a:pPr>
              <a:lnSpc>
                <a:spcPts val="2400"/>
              </a:lnSpc>
            </a:pPr>
            <a:r>
              <a:rPr lang="en-US" b="1" dirty="0"/>
              <a:t>Maternity</a:t>
            </a:r>
            <a:r>
              <a:rPr lang="en-US" dirty="0"/>
              <a:t> </a:t>
            </a:r>
            <a:r>
              <a:rPr lang="en-US" dirty="0" smtClean="0"/>
              <a:t>(6-8 </a:t>
            </a:r>
            <a:r>
              <a:rPr lang="en-US" dirty="0"/>
              <a:t>weeks of benefits after </a:t>
            </a:r>
            <a:r>
              <a:rPr lang="en-US" dirty="0" smtClean="0"/>
              <a:t>delivery, </a:t>
            </a:r>
            <a:r>
              <a:rPr lang="en-US" dirty="0"/>
              <a:t>10 months after effective </a:t>
            </a:r>
            <a:r>
              <a:rPr lang="en-US" dirty="0" smtClean="0"/>
              <a:t>date).</a:t>
            </a:r>
            <a:endParaRPr lang="en-US" dirty="0"/>
          </a:p>
          <a:p>
            <a:pPr>
              <a:lnSpc>
                <a:spcPts val="2400"/>
              </a:lnSpc>
            </a:pPr>
            <a:endParaRPr lang="en-US" dirty="0"/>
          </a:p>
          <a:p>
            <a:pPr>
              <a:lnSpc>
                <a:spcPts val="2400"/>
              </a:lnSpc>
            </a:pPr>
            <a:endParaRPr lang="en-US" dirty="0" smtClean="0"/>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buNone/>
            </a:pPr>
            <a:endParaRPr lang="en-US" sz="1200" i="1" dirty="0" smtClean="0">
              <a:latin typeface="Sharp Sans Display No1 Book" charset="0"/>
              <a:ea typeface="Sharp Sans Display No1 Book" charset="0"/>
              <a:cs typeface="Sharp Sans Display No1 Book" charset="0"/>
            </a:endParaRPr>
          </a:p>
          <a:p>
            <a:pPr marL="0" indent="0">
              <a:buNone/>
            </a:pPr>
            <a:endParaRPr lang="en-US" sz="1200" i="1" dirty="0" smtClean="0">
              <a:latin typeface="Sharp Sans Display No1 Book" charset="0"/>
              <a:ea typeface="Sharp Sans Display No1 Book" charset="0"/>
              <a:cs typeface="Sharp Sans Display No1 Book" charset="0"/>
            </a:endParaRPr>
          </a:p>
          <a:p>
            <a:pPr marL="0" indent="0">
              <a:buNone/>
            </a:pPr>
            <a:endParaRPr lang="en-US" sz="1200" i="1" dirty="0" smtClean="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p:txBody>
          <a:bodyPr/>
          <a:lstStyle/>
          <a:p>
            <a:r>
              <a:rPr lang="en-US" dirty="0" smtClean="0"/>
              <a:t>Benefits that matter.</a:t>
            </a:r>
            <a:endParaRPr lang="en-US" dirty="0"/>
          </a:p>
        </p:txBody>
      </p:sp>
      <p:sp>
        <p:nvSpPr>
          <p:cNvPr id="8" name="TextBox 7">
            <a:extLst>
              <a:ext uri="{FF2B5EF4-FFF2-40B4-BE49-F238E27FC236}">
                <a16:creationId xmlns:a16="http://schemas.microsoft.com/office/drawing/2014/main" xmlns="" id="{786FC86D-258A-3C4E-BA5C-CD444B5AA4B4}"/>
              </a:ext>
            </a:extLst>
          </p:cNvPr>
          <p:cNvSpPr txBox="1"/>
          <p:nvPr/>
        </p:nvSpPr>
        <p:spPr>
          <a:xfrm>
            <a:off x="1520456" y="2317898"/>
            <a:ext cx="1892595" cy="646331"/>
          </a:xfrm>
          <a:prstGeom prst="rect">
            <a:avLst/>
          </a:prstGeom>
          <a:noFill/>
        </p:spPr>
        <p:txBody>
          <a:bodyPr wrap="square" rtlCol="0">
            <a:spAutoFit/>
          </a:bodyPr>
          <a:lstStyle/>
          <a:p>
            <a:r>
              <a:rPr lang="en-US" dirty="0"/>
              <a:t>Image to come</a:t>
            </a:r>
          </a:p>
        </p:txBody>
      </p:sp>
      <p:pic>
        <p:nvPicPr>
          <p:cNvPr id="9" name="Picture Placeholder 8">
            <a:extLst>
              <a:ext uri="{FF2B5EF4-FFF2-40B4-BE49-F238E27FC236}">
                <a16:creationId xmlns:a16="http://schemas.microsoft.com/office/drawing/2014/main" xmlns="" id="{5FD96DF7-5A53-1743-B1C9-9062BCD95EAF}"/>
              </a:ext>
            </a:extLst>
          </p:cNvPr>
          <p:cNvPicPr>
            <a:picLocks noChangeAspect="1"/>
          </p:cNvPicPr>
          <p:nvPr/>
        </p:nvPicPr>
        <p:blipFill>
          <a:blip r:embed="rId3" cstate="print">
            <a:extLst>
              <a:ext uri="{28A0092B-C50C-407E-A947-70E740481C1C}">
                <a14:useLocalDpi xmlns:a14="http://schemas.microsoft.com/office/drawing/2010/main" val="0"/>
              </a:ext>
            </a:extLst>
          </a:blip>
          <a:srcRect l="12453" r="12453"/>
          <a:stretch>
            <a:fillRect/>
          </a:stretch>
        </p:blipFill>
        <p:spPr>
          <a:xfrm>
            <a:off x="527483" y="0"/>
            <a:ext cx="5287962" cy="6176963"/>
          </a:xfrm>
          <a:prstGeom prst="rect">
            <a:avLst/>
          </a:prstGeom>
        </p:spPr>
      </p:pic>
      <p:sp>
        <p:nvSpPr>
          <p:cNvPr id="10" name="Title 1"/>
          <p:cNvSpPr>
            <a:spLocks noGrp="1"/>
          </p:cNvSpPr>
          <p:nvPr>
            <p:ph type="title"/>
          </p:nvPr>
        </p:nvSpPr>
        <p:spPr>
          <a:xfrm>
            <a:off x="6324600" y="467140"/>
            <a:ext cx="4428281" cy="760344"/>
          </a:xfrm>
        </p:spPr>
        <p:txBody>
          <a:bodyPr>
            <a:normAutofit/>
          </a:bodyPr>
          <a:lstStyle/>
          <a:p>
            <a:pPr algn="l"/>
            <a:r>
              <a:rPr lang="en-US" sz="3200" dirty="0" smtClean="0"/>
              <a:t>What You’re Covered For</a:t>
            </a:r>
            <a:endParaRPr lang="en-US" sz="3200" dirty="0"/>
          </a:p>
        </p:txBody>
      </p:sp>
      <p:sp>
        <p:nvSpPr>
          <p:cNvPr id="11" name="TextBox 10"/>
          <p:cNvSpPr txBox="1"/>
          <p:nvPr/>
        </p:nvSpPr>
        <p:spPr>
          <a:xfrm>
            <a:off x="6324600" y="5082139"/>
            <a:ext cx="5437472" cy="646331"/>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Some state coverage may differ from the </a:t>
            </a:r>
            <a:r>
              <a:rPr lang="en-US" sz="1200" i="1" dirty="0" smtClean="0">
                <a:latin typeface="Sharp Sans Display No1 Book" charset="0"/>
                <a:ea typeface="Sharp Sans Display No1 Book" charset="0"/>
                <a:cs typeface="Sharp Sans Display No1 Book" charset="0"/>
              </a:rPr>
              <a:t>above.</a:t>
            </a:r>
          </a:p>
          <a:p>
            <a:endParaRPr lang="en-US" sz="1200" i="1" dirty="0">
              <a:latin typeface="Sharp Sans Display No1 Book" charset="0"/>
              <a:ea typeface="Sharp Sans Display No1 Book" charset="0"/>
              <a:cs typeface="Sharp Sans Display No1 Book" charset="0"/>
            </a:endParaRPr>
          </a:p>
          <a:p>
            <a:r>
              <a:rPr lang="en-US" sz="1200" i="1" dirty="0" smtClean="0">
                <a:latin typeface="Sharp Sans Display No1 Book" charset="0"/>
                <a:ea typeface="Sharp Sans Display No1 Book" charset="0"/>
                <a:cs typeface="Sharp Sans Display No1 Book" charset="0"/>
              </a:rPr>
              <a:t>Maternity benefit duration varies by delivery type.</a:t>
            </a:r>
            <a:endParaRPr lang="en-US" sz="1200" dirty="0"/>
          </a:p>
        </p:txBody>
      </p:sp>
      <p:sp>
        <p:nvSpPr>
          <p:cNvPr id="2" name="Slide Number Placeholder 1"/>
          <p:cNvSpPr>
            <a:spLocks noGrp="1"/>
          </p:cNvSpPr>
          <p:nvPr>
            <p:ph type="sldNum" sz="quarter" idx="12"/>
          </p:nvPr>
        </p:nvSpPr>
        <p:spPr/>
        <p:txBody>
          <a:bodyPr/>
          <a:lstStyle/>
          <a:p>
            <a:r>
              <a:rPr lang="en-US" smtClean="0"/>
              <a:t>[</a:t>
            </a:r>
            <a:fld id="{7AE4C957-3C63-4C7F-8F09-0C9817055DDE}" type="slidenum">
              <a:rPr lang="en-US" smtClean="0"/>
              <a:pPr/>
              <a:t>5</a:t>
            </a:fld>
            <a:r>
              <a:rPr lang="en-US" smtClean="0"/>
              <a:t>]</a:t>
            </a:r>
            <a:endParaRPr lang="en-US" dirty="0"/>
          </a:p>
        </p:txBody>
      </p:sp>
    </p:spTree>
    <p:extLst>
      <p:ext uri="{BB962C8B-B14F-4D97-AF65-F5344CB8AC3E}">
        <p14:creationId xmlns:p14="http://schemas.microsoft.com/office/powerpoint/2010/main" val="216859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1694625"/>
            <a:ext cx="5029200" cy="2261358"/>
          </a:xfrm>
        </p:spPr>
        <p:txBody>
          <a:bodyPr>
            <a:normAutofit/>
          </a:bodyPr>
          <a:lstStyle/>
          <a:p>
            <a:pPr>
              <a:lnSpc>
                <a:spcPts val="2400"/>
              </a:lnSpc>
            </a:pPr>
            <a:r>
              <a:rPr lang="en-US" b="1" dirty="0"/>
              <a:t>S</a:t>
            </a:r>
            <a:r>
              <a:rPr lang="en-US" b="1" dirty="0" smtClean="0"/>
              <a:t>ickness</a:t>
            </a:r>
            <a:r>
              <a:rPr lang="en-US" dirty="0" smtClean="0"/>
              <a:t> </a:t>
            </a:r>
            <a:r>
              <a:rPr lang="en-US" dirty="0"/>
              <a:t>or </a:t>
            </a:r>
            <a:r>
              <a:rPr lang="en-US" b="1" dirty="0" smtClean="0"/>
              <a:t>injury</a:t>
            </a:r>
            <a:r>
              <a:rPr lang="en-US" dirty="0" smtClean="0"/>
              <a:t> not occurring at, nor caused by, your job.</a:t>
            </a:r>
          </a:p>
          <a:p>
            <a:pPr>
              <a:lnSpc>
                <a:spcPts val="2400"/>
              </a:lnSpc>
            </a:pPr>
            <a:r>
              <a:rPr lang="en-US" b="1" dirty="0"/>
              <a:t>Complications of pregnancy</a:t>
            </a:r>
            <a:r>
              <a:rPr lang="en-US" b="1" dirty="0" smtClean="0"/>
              <a:t>.</a:t>
            </a:r>
          </a:p>
          <a:p>
            <a:pPr>
              <a:lnSpc>
                <a:spcPts val="2400"/>
              </a:lnSpc>
            </a:pPr>
            <a:r>
              <a:rPr lang="en-US" b="1" dirty="0" smtClean="0"/>
              <a:t>Maternity</a:t>
            </a:r>
            <a:r>
              <a:rPr lang="en-US" dirty="0"/>
              <a:t> </a:t>
            </a:r>
            <a:r>
              <a:rPr lang="en-US" dirty="0" smtClean="0"/>
              <a:t>(6-8 </a:t>
            </a:r>
            <a:r>
              <a:rPr lang="en-US" dirty="0"/>
              <a:t>weeks of benefits after </a:t>
            </a:r>
            <a:r>
              <a:rPr lang="en-US" dirty="0" smtClean="0"/>
              <a:t>delivery).</a:t>
            </a:r>
            <a:endParaRPr lang="en-US" dirty="0"/>
          </a:p>
          <a:p>
            <a:pPr>
              <a:lnSpc>
                <a:spcPts val="2400"/>
              </a:lnSpc>
            </a:pPr>
            <a:endParaRPr lang="en-US" dirty="0" smtClean="0"/>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buNone/>
            </a:pPr>
            <a:endParaRPr lang="en-US" sz="1200" i="1" dirty="0" smtClean="0">
              <a:latin typeface="Sharp Sans Display No1 Book" charset="0"/>
              <a:ea typeface="Sharp Sans Display No1 Book" charset="0"/>
              <a:cs typeface="Sharp Sans Display No1 Book" charset="0"/>
            </a:endParaRPr>
          </a:p>
          <a:p>
            <a:pPr marL="0" indent="0">
              <a:buNone/>
            </a:pPr>
            <a:endParaRPr lang="en-US" sz="1200" i="1" dirty="0" smtClean="0">
              <a:latin typeface="Sharp Sans Display No1 Book" charset="0"/>
              <a:ea typeface="Sharp Sans Display No1 Book" charset="0"/>
              <a:cs typeface="Sharp Sans Display No1 Book" charset="0"/>
            </a:endParaRPr>
          </a:p>
          <a:p>
            <a:pPr marL="0" indent="0">
              <a:buNone/>
            </a:pPr>
            <a:endParaRPr lang="en-US" sz="1200" i="1" dirty="0" smtClean="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a:p>
            <a:pPr marL="0" indent="0">
              <a:lnSpc>
                <a:spcPts val="2400"/>
              </a:lnSpc>
              <a:buNone/>
            </a:pPr>
            <a:endParaRPr lang="en-US" dirty="0">
              <a:latin typeface="Sharp Sans Display No1 Book" charset="0"/>
              <a:ea typeface="Sharp Sans Display No1 Book" charset="0"/>
              <a:cs typeface="Sharp Sans Display No1 Book" charset="0"/>
            </a:endParaRPr>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p:txBody>
          <a:bodyPr/>
          <a:lstStyle/>
          <a:p>
            <a:r>
              <a:rPr lang="en-US" dirty="0" smtClean="0"/>
              <a:t>Benefits that matter.</a:t>
            </a:r>
            <a:endParaRPr lang="en-US" dirty="0"/>
          </a:p>
        </p:txBody>
      </p:sp>
      <p:sp>
        <p:nvSpPr>
          <p:cNvPr id="8" name="TextBox 7">
            <a:extLst>
              <a:ext uri="{FF2B5EF4-FFF2-40B4-BE49-F238E27FC236}">
                <a16:creationId xmlns:a16="http://schemas.microsoft.com/office/drawing/2014/main" xmlns="" id="{786FC86D-258A-3C4E-BA5C-CD444B5AA4B4}"/>
              </a:ext>
            </a:extLst>
          </p:cNvPr>
          <p:cNvSpPr txBox="1"/>
          <p:nvPr/>
        </p:nvSpPr>
        <p:spPr>
          <a:xfrm>
            <a:off x="1520456" y="2317898"/>
            <a:ext cx="1892595" cy="646331"/>
          </a:xfrm>
          <a:prstGeom prst="rect">
            <a:avLst/>
          </a:prstGeom>
          <a:noFill/>
        </p:spPr>
        <p:txBody>
          <a:bodyPr wrap="square" rtlCol="0">
            <a:spAutoFit/>
          </a:bodyPr>
          <a:lstStyle/>
          <a:p>
            <a:r>
              <a:rPr lang="en-US" dirty="0"/>
              <a:t>Image to come</a:t>
            </a:r>
          </a:p>
        </p:txBody>
      </p:sp>
      <p:pic>
        <p:nvPicPr>
          <p:cNvPr id="9" name="Picture Placeholder 8">
            <a:extLst>
              <a:ext uri="{FF2B5EF4-FFF2-40B4-BE49-F238E27FC236}">
                <a16:creationId xmlns:a16="http://schemas.microsoft.com/office/drawing/2014/main" xmlns="" id="{5FD96DF7-5A53-1743-B1C9-9062BCD95EAF}"/>
              </a:ext>
            </a:extLst>
          </p:cNvPr>
          <p:cNvPicPr>
            <a:picLocks noChangeAspect="1"/>
          </p:cNvPicPr>
          <p:nvPr/>
        </p:nvPicPr>
        <p:blipFill>
          <a:blip r:embed="rId3" cstate="print">
            <a:extLst>
              <a:ext uri="{28A0092B-C50C-407E-A947-70E740481C1C}">
                <a14:useLocalDpi xmlns:a14="http://schemas.microsoft.com/office/drawing/2010/main" val="0"/>
              </a:ext>
            </a:extLst>
          </a:blip>
          <a:srcRect l="12453" r="12453"/>
          <a:stretch>
            <a:fillRect/>
          </a:stretch>
        </p:blipFill>
        <p:spPr>
          <a:xfrm>
            <a:off x="527483" y="0"/>
            <a:ext cx="5287962" cy="6176963"/>
          </a:xfrm>
          <a:prstGeom prst="rect">
            <a:avLst/>
          </a:prstGeom>
        </p:spPr>
      </p:pic>
      <p:sp>
        <p:nvSpPr>
          <p:cNvPr id="11" name="Title 1"/>
          <p:cNvSpPr>
            <a:spLocks noGrp="1"/>
          </p:cNvSpPr>
          <p:nvPr>
            <p:ph type="title"/>
          </p:nvPr>
        </p:nvSpPr>
        <p:spPr>
          <a:xfrm>
            <a:off x="6324600" y="467140"/>
            <a:ext cx="4428281" cy="760344"/>
          </a:xfrm>
        </p:spPr>
        <p:txBody>
          <a:bodyPr>
            <a:normAutofit/>
          </a:bodyPr>
          <a:lstStyle/>
          <a:p>
            <a:pPr algn="l"/>
            <a:r>
              <a:rPr lang="en-US" sz="3200" dirty="0" smtClean="0"/>
              <a:t>What You’re Covered For</a:t>
            </a:r>
            <a:endParaRPr lang="en-US" sz="3200" dirty="0"/>
          </a:p>
        </p:txBody>
      </p:sp>
      <p:sp>
        <p:nvSpPr>
          <p:cNvPr id="12" name="TextBox 11"/>
          <p:cNvSpPr txBox="1"/>
          <p:nvPr/>
        </p:nvSpPr>
        <p:spPr>
          <a:xfrm>
            <a:off x="6324600" y="5082139"/>
            <a:ext cx="5437472" cy="646331"/>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Some state coverage may differ from the </a:t>
            </a:r>
            <a:r>
              <a:rPr lang="en-US" sz="1200" i="1" dirty="0" smtClean="0">
                <a:latin typeface="Sharp Sans Display No1 Book" charset="0"/>
                <a:ea typeface="Sharp Sans Display No1 Book" charset="0"/>
                <a:cs typeface="Sharp Sans Display No1 Book" charset="0"/>
              </a:rPr>
              <a:t>above.</a:t>
            </a:r>
          </a:p>
          <a:p>
            <a:endParaRPr lang="en-US" sz="1200" i="1" dirty="0">
              <a:latin typeface="Sharp Sans Display No1 Book" charset="0"/>
              <a:ea typeface="Sharp Sans Display No1 Book" charset="0"/>
              <a:cs typeface="Sharp Sans Display No1 Book" charset="0"/>
            </a:endParaRPr>
          </a:p>
          <a:p>
            <a:r>
              <a:rPr lang="en-US" sz="1200" i="1" dirty="0" smtClean="0">
                <a:latin typeface="Sharp Sans Display No1 Book" charset="0"/>
                <a:ea typeface="Sharp Sans Display No1 Book" charset="0"/>
                <a:cs typeface="Sharp Sans Display No1 Book" charset="0"/>
              </a:rPr>
              <a:t>Maternity benefit duration varies by delivery type.</a:t>
            </a:r>
            <a:endParaRPr lang="en-US" sz="1200" dirty="0"/>
          </a:p>
        </p:txBody>
      </p:sp>
      <p:sp>
        <p:nvSpPr>
          <p:cNvPr id="2" name="Slide Number Placeholder 1"/>
          <p:cNvSpPr>
            <a:spLocks noGrp="1"/>
          </p:cNvSpPr>
          <p:nvPr>
            <p:ph type="sldNum" sz="quarter" idx="12"/>
          </p:nvPr>
        </p:nvSpPr>
        <p:spPr/>
        <p:txBody>
          <a:bodyPr/>
          <a:lstStyle/>
          <a:p>
            <a:r>
              <a:rPr lang="en-US" smtClean="0"/>
              <a:t>[</a:t>
            </a:r>
            <a:fld id="{7AE4C957-3C63-4C7F-8F09-0C9817055DDE}" type="slidenum">
              <a:rPr lang="en-US" smtClean="0"/>
              <a:pPr/>
              <a:t>6</a:t>
            </a:fld>
            <a:r>
              <a:rPr lang="en-US" smtClean="0"/>
              <a:t>]</a:t>
            </a:r>
            <a:endParaRPr lang="en-US" dirty="0"/>
          </a:p>
        </p:txBody>
      </p:sp>
    </p:spTree>
    <p:extLst>
      <p:ext uri="{BB962C8B-B14F-4D97-AF65-F5344CB8AC3E}">
        <p14:creationId xmlns:p14="http://schemas.microsoft.com/office/powerpoint/2010/main" val="71805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xmlns=""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399245" y="262006"/>
            <a:ext cx="4943279" cy="5914959"/>
          </a:xfrm>
        </p:spPr>
      </p:pic>
      <p:sp>
        <p:nvSpPr>
          <p:cNvPr id="2" name="Title 1"/>
          <p:cNvSpPr>
            <a:spLocks noGrp="1"/>
          </p:cNvSpPr>
          <p:nvPr>
            <p:ph type="title"/>
          </p:nvPr>
        </p:nvSpPr>
        <p:spPr/>
        <p:txBody>
          <a:bodyPr>
            <a:normAutofit/>
          </a:bodyPr>
          <a:lstStyle/>
          <a:p>
            <a:pPr algn="l"/>
            <a:r>
              <a:rPr lang="en-US" dirty="0" smtClean="0"/>
              <a:t>Did You Know?</a:t>
            </a:r>
            <a:endParaRPr lang="en-US" dirty="0"/>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a:xfrm>
            <a:off x="6324600" y="1148619"/>
            <a:ext cx="5162550" cy="624871"/>
          </a:xfrm>
        </p:spPr>
        <p:txBody>
          <a:bodyPr>
            <a:normAutofit fontScale="92500"/>
          </a:bodyPr>
          <a:lstStyle/>
          <a:p>
            <a:r>
              <a:rPr lang="en-US" dirty="0" smtClean="0"/>
              <a:t>Everyone needs to protect their paychecks.</a:t>
            </a:r>
            <a:endParaRPr lang="en-US" dirty="0"/>
          </a:p>
        </p:txBody>
      </p:sp>
      <p:sp>
        <p:nvSpPr>
          <p:cNvPr id="9" name="Rectangle 8"/>
          <p:cNvSpPr/>
          <p:nvPr/>
        </p:nvSpPr>
        <p:spPr>
          <a:xfrm>
            <a:off x="4906851" y="1814042"/>
            <a:ext cx="4748010" cy="159698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 of </a:t>
            </a:r>
            <a:r>
              <a:rPr lang="en-US" sz="2400" b="1" dirty="0" smtClean="0"/>
              <a:t>4 20-year-olds </a:t>
            </a:r>
            <a:r>
              <a:rPr lang="en-US" sz="2400" dirty="0" smtClean="0"/>
              <a:t>will</a:t>
            </a:r>
          </a:p>
          <a:p>
            <a:pPr algn="ctr"/>
            <a:r>
              <a:rPr lang="en-US" sz="2400" dirty="0" smtClean="0"/>
              <a:t>experience a </a:t>
            </a:r>
            <a:r>
              <a:rPr lang="en-US" sz="2400" dirty="0"/>
              <a:t>disability before reaching age 67</a:t>
            </a:r>
            <a:r>
              <a:rPr lang="en-US" sz="2400" dirty="0" smtClean="0"/>
              <a:t>.*</a:t>
            </a:r>
            <a:endParaRPr lang="en-US" sz="2400" dirty="0"/>
          </a:p>
        </p:txBody>
      </p:sp>
      <p:sp>
        <p:nvSpPr>
          <p:cNvPr id="10" name="Rectangle 9"/>
          <p:cNvSpPr/>
          <p:nvPr/>
        </p:nvSpPr>
        <p:spPr>
          <a:xfrm>
            <a:off x="7184265" y="3666766"/>
            <a:ext cx="4748010" cy="159698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78% of American </a:t>
            </a:r>
            <a:r>
              <a:rPr lang="en-US" sz="2400" b="1" dirty="0" smtClean="0"/>
              <a:t>workers </a:t>
            </a:r>
            <a:r>
              <a:rPr lang="en-US" sz="2400" b="1" dirty="0"/>
              <a:t>live paycheck to </a:t>
            </a:r>
            <a:r>
              <a:rPr lang="en-US" sz="2400" b="1" dirty="0" smtClean="0"/>
              <a:t>paycheck to</a:t>
            </a:r>
          </a:p>
          <a:p>
            <a:pPr algn="ctr"/>
            <a:r>
              <a:rPr lang="en-US" sz="2400" b="1" dirty="0" smtClean="0"/>
              <a:t>make </a:t>
            </a:r>
            <a:r>
              <a:rPr lang="en-US" sz="2400" b="1" dirty="0"/>
              <a:t>ends meet</a:t>
            </a:r>
            <a:r>
              <a:rPr lang="en-US" sz="2400" b="1" dirty="0" smtClean="0"/>
              <a:t>.**</a:t>
            </a:r>
            <a:endParaRPr lang="en-US" sz="2400" dirty="0"/>
          </a:p>
        </p:txBody>
      </p:sp>
      <p:pic>
        <p:nvPicPr>
          <p:cNvPr id="11" name="Picture 10"/>
          <p:cNvPicPr>
            <a:picLocks noChangeAspect="1"/>
          </p:cNvPicPr>
          <p:nvPr/>
        </p:nvPicPr>
        <p:blipFill>
          <a:blip r:embed="rId5"/>
          <a:stretch>
            <a:fillRect/>
          </a:stretch>
        </p:blipFill>
        <p:spPr>
          <a:xfrm>
            <a:off x="10017678" y="1740525"/>
            <a:ext cx="1600000" cy="1676190"/>
          </a:xfrm>
          <a:prstGeom prst="rect">
            <a:avLst/>
          </a:prstGeom>
        </p:spPr>
      </p:pic>
      <p:pic>
        <p:nvPicPr>
          <p:cNvPr id="13" name="Picture 12"/>
          <p:cNvPicPr>
            <a:picLocks noChangeAspect="1"/>
          </p:cNvPicPr>
          <p:nvPr/>
        </p:nvPicPr>
        <p:blipFill>
          <a:blip r:embed="rId6"/>
          <a:stretch>
            <a:fillRect/>
          </a:stretch>
        </p:blipFill>
        <p:spPr>
          <a:xfrm>
            <a:off x="5082903" y="3712875"/>
            <a:ext cx="1742857" cy="1504762"/>
          </a:xfrm>
          <a:prstGeom prst="rect">
            <a:avLst/>
          </a:prstGeom>
        </p:spPr>
      </p:pic>
      <p:sp>
        <p:nvSpPr>
          <p:cNvPr id="12" name="TextBox 11"/>
          <p:cNvSpPr txBox="1"/>
          <p:nvPr/>
        </p:nvSpPr>
        <p:spPr>
          <a:xfrm>
            <a:off x="4752975" y="5571149"/>
            <a:ext cx="7179300" cy="646331"/>
          </a:xfrm>
          <a:prstGeom prst="rect">
            <a:avLst/>
          </a:prstGeom>
          <a:noFill/>
        </p:spPr>
        <p:txBody>
          <a:bodyPr wrap="square" rtlCol="0">
            <a:spAutoFit/>
          </a:bodyPr>
          <a:lstStyle/>
          <a:p>
            <a:r>
              <a:rPr lang="en-US" sz="1200" i="1" dirty="0" smtClean="0">
                <a:latin typeface="Sharp Sans Display No1 Book" charset="0"/>
                <a:ea typeface="Sharp Sans Display No1 Book" charset="0"/>
                <a:cs typeface="Sharp Sans Display No1 Book" charset="0"/>
              </a:rPr>
              <a:t>*Social </a:t>
            </a:r>
            <a:r>
              <a:rPr lang="en-US" sz="1200" i="1" dirty="0">
                <a:latin typeface="Sharp Sans Display No1 Book" charset="0"/>
                <a:ea typeface="Sharp Sans Display No1 Book" charset="0"/>
                <a:cs typeface="Sharp Sans Display No1 Book" charset="0"/>
              </a:rPr>
              <a:t>Security Administration, “Disability Planner: Social Security Protection If You Become Disabled</a:t>
            </a:r>
            <a:r>
              <a:rPr lang="en-US" sz="1200" i="1" dirty="0" smtClean="0">
                <a:latin typeface="Sharp Sans Display No1 Book" charset="0"/>
                <a:ea typeface="Sharp Sans Display No1 Book" charset="0"/>
                <a:cs typeface="Sharp Sans Display No1 Book" charset="0"/>
              </a:rPr>
              <a:t>.”</a:t>
            </a:r>
          </a:p>
          <a:p>
            <a:r>
              <a:rPr lang="en-US" sz="1200" i="1" dirty="0" smtClean="0">
                <a:latin typeface="Sharp Sans Display No1 Book" charset="0"/>
                <a:ea typeface="Sharp Sans Display No1 Book" charset="0"/>
                <a:cs typeface="Sharp Sans Display No1 Book" charset="0"/>
              </a:rPr>
              <a:t>**CareerBuilder</a:t>
            </a:r>
            <a:r>
              <a:rPr lang="en-US" sz="1200" i="1" dirty="0">
                <a:latin typeface="Sharp Sans Display No1 Book" charset="0"/>
                <a:ea typeface="Sharp Sans Display No1 Book" charset="0"/>
                <a:cs typeface="Sharp Sans Display No1 Book" charset="0"/>
              </a:rPr>
              <a:t>, “Living Paycheck to Paycheck is a Way of Life </a:t>
            </a:r>
            <a:r>
              <a:rPr lang="en-US" sz="1200" i="1" dirty="0" smtClean="0">
                <a:latin typeface="Sharp Sans Display No1 Book" charset="0"/>
                <a:ea typeface="Sharp Sans Display No1 Book" charset="0"/>
                <a:cs typeface="Sharp Sans Display No1 Book" charset="0"/>
              </a:rPr>
              <a:t>for Majority </a:t>
            </a:r>
            <a:r>
              <a:rPr lang="en-US" sz="1200" i="1" dirty="0">
                <a:latin typeface="Sharp Sans Display No1 Book" charset="0"/>
                <a:ea typeface="Sharp Sans Display No1 Book" charset="0"/>
                <a:cs typeface="Sharp Sans Display No1 Book" charset="0"/>
              </a:rPr>
              <a:t>of U.S. Workers, According to New CareerBuilder Survey.”</a:t>
            </a:r>
            <a:endParaRPr lang="en-US" sz="1200" dirty="0"/>
          </a:p>
        </p:txBody>
      </p:sp>
      <p:sp>
        <p:nvSpPr>
          <p:cNvPr id="3" name="Slide Number Placeholder 2"/>
          <p:cNvSpPr>
            <a:spLocks noGrp="1"/>
          </p:cNvSpPr>
          <p:nvPr>
            <p:ph type="sldNum" sz="quarter" idx="12"/>
          </p:nvPr>
        </p:nvSpPr>
        <p:spPr/>
        <p:txBody>
          <a:bodyPr/>
          <a:lstStyle/>
          <a:p>
            <a:r>
              <a:rPr lang="en-US" smtClean="0"/>
              <a:t>[</a:t>
            </a:r>
            <a:fld id="{7AE4C957-3C63-4C7F-8F09-0C9817055DDE}" type="slidenum">
              <a:rPr lang="en-US" smtClean="0"/>
              <a:pPr/>
              <a:t>7</a:t>
            </a:fld>
            <a:r>
              <a:rPr lang="en-US" smtClean="0"/>
              <a:t>]</a:t>
            </a:r>
            <a:endParaRPr lang="en-US" dirty="0"/>
          </a:p>
        </p:txBody>
      </p:sp>
    </p:spTree>
    <p:extLst>
      <p:ext uri="{BB962C8B-B14F-4D97-AF65-F5344CB8AC3E}">
        <p14:creationId xmlns:p14="http://schemas.microsoft.com/office/powerpoint/2010/main" val="3544638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0">
            <a:extLst>
              <a:ext uri="{FF2B5EF4-FFF2-40B4-BE49-F238E27FC236}">
                <a16:creationId xmlns:a16="http://schemas.microsoft.com/office/drawing/2014/main" xmlns="" id="{05CA666C-4138-C24E-9EAE-9EDDF8F0F0B7}"/>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4117" t="8125" r="-51432" b="31629"/>
          <a:stretch/>
        </p:blipFill>
        <p:spPr>
          <a:xfrm>
            <a:off x="5678185" y="80264"/>
            <a:ext cx="7715934" cy="5921296"/>
          </a:xfrm>
        </p:spPr>
      </p:pic>
      <p:sp>
        <p:nvSpPr>
          <p:cNvPr id="2" name="Title 1"/>
          <p:cNvSpPr>
            <a:spLocks noGrp="1"/>
          </p:cNvSpPr>
          <p:nvPr>
            <p:ph type="title"/>
          </p:nvPr>
        </p:nvSpPr>
        <p:spPr>
          <a:xfrm>
            <a:off x="912613" y="552200"/>
            <a:ext cx="4428281" cy="760344"/>
          </a:xfrm>
        </p:spPr>
        <p:txBody>
          <a:bodyPr>
            <a:normAutofit fontScale="90000"/>
          </a:bodyPr>
          <a:lstStyle/>
          <a:p>
            <a:pPr algn="l"/>
            <a:r>
              <a:rPr lang="en-US" dirty="0" smtClean="0"/>
              <a:t>Example of Benefits</a:t>
            </a:r>
            <a:endParaRPr lang="en-US" dirty="0"/>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a:xfrm>
            <a:off x="912613" y="1278547"/>
            <a:ext cx="10315367" cy="1583949"/>
          </a:xfrm>
        </p:spPr>
        <p:txBody>
          <a:bodyPr>
            <a:normAutofit/>
          </a:bodyPr>
          <a:lstStyle/>
          <a:p>
            <a:r>
              <a:rPr lang="en-US" dirty="0" smtClean="0"/>
              <a:t>$1,000/month policy, 2 ½ months unable to work,</a:t>
            </a:r>
          </a:p>
          <a:p>
            <a:r>
              <a:rPr lang="en-US" dirty="0" smtClean="0"/>
              <a:t>following elimination period:</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933636886"/>
              </p:ext>
            </p:extLst>
          </p:nvPr>
        </p:nvGraphicFramePr>
        <p:xfrm>
          <a:off x="1574802" y="2332409"/>
          <a:ext cx="5673492" cy="2964424"/>
        </p:xfrm>
        <a:graphic>
          <a:graphicData uri="http://schemas.openxmlformats.org/drawingml/2006/table">
            <a:tbl>
              <a:tblPr firstRow="1" bandRow="1">
                <a:tableStyleId>{3C2FFA5D-87B4-456A-9821-1D502468CF0F}</a:tableStyleId>
              </a:tblPr>
              <a:tblGrid>
                <a:gridCol w="2836746">
                  <a:extLst>
                    <a:ext uri="{9D8B030D-6E8A-4147-A177-3AD203B41FA5}">
                      <a16:colId xmlns:a16="http://schemas.microsoft.com/office/drawing/2014/main" xmlns="" val="20000"/>
                    </a:ext>
                  </a:extLst>
                </a:gridCol>
                <a:gridCol w="2836746">
                  <a:extLst>
                    <a:ext uri="{9D8B030D-6E8A-4147-A177-3AD203B41FA5}">
                      <a16:colId xmlns:a16="http://schemas.microsoft.com/office/drawing/2014/main" xmlns="" val="20001"/>
                    </a:ext>
                  </a:extLst>
                </a:gridCol>
              </a:tblGrid>
              <a:tr h="741106">
                <a:tc>
                  <a:txBody>
                    <a:bodyPr/>
                    <a:lstStyle/>
                    <a:p>
                      <a:pPr algn="ctr"/>
                      <a:r>
                        <a:rPr lang="en-US" sz="2400" b="1" dirty="0" smtClean="0">
                          <a:ln w="0">
                            <a:noFill/>
                          </a:ln>
                          <a:solidFill>
                            <a:schemeClr val="tx1"/>
                          </a:solidFill>
                        </a:rPr>
                        <a:t>First month</a:t>
                      </a:r>
                      <a:endParaRPr lang="en-US" sz="2400" b="1" dirty="0">
                        <a:ln w="0">
                          <a:noFill/>
                        </a:ln>
                        <a:solidFill>
                          <a:schemeClr val="tx1"/>
                        </a:solidFill>
                      </a:endParaRPr>
                    </a:p>
                  </a:txBody>
                  <a:tcPr anchor="ctr">
                    <a:solidFill>
                      <a:schemeClr val="accent1">
                        <a:lumMod val="60000"/>
                        <a:lumOff val="40000"/>
                      </a:schemeClr>
                    </a:solidFill>
                  </a:tcPr>
                </a:tc>
                <a:tc>
                  <a:txBody>
                    <a:bodyPr/>
                    <a:lstStyle/>
                    <a:p>
                      <a:pPr algn="ctr"/>
                      <a:r>
                        <a:rPr lang="en-US" sz="2400" b="1" dirty="0" smtClean="0">
                          <a:solidFill>
                            <a:schemeClr val="accent6">
                              <a:lumMod val="50000"/>
                            </a:schemeClr>
                          </a:solidFill>
                        </a:rPr>
                        <a:t>$1,000</a:t>
                      </a:r>
                      <a:endParaRPr lang="en-US" sz="2400" b="1" dirty="0">
                        <a:solidFill>
                          <a:schemeClr val="accent6">
                            <a:lumMod val="50000"/>
                          </a:schemeClr>
                        </a:solidFill>
                      </a:endParaRPr>
                    </a:p>
                  </a:txBody>
                  <a:tcPr anchor="ctr">
                    <a:solidFill>
                      <a:schemeClr val="accent1">
                        <a:lumMod val="60000"/>
                        <a:lumOff val="40000"/>
                      </a:schemeClr>
                    </a:solidFill>
                  </a:tcPr>
                </a:tc>
                <a:extLst>
                  <a:ext uri="{0D108BD9-81ED-4DB2-BD59-A6C34878D82A}">
                    <a16:rowId xmlns:a16="http://schemas.microsoft.com/office/drawing/2014/main" xmlns="" val="10000"/>
                  </a:ext>
                </a:extLst>
              </a:tr>
              <a:tr h="741106">
                <a:tc>
                  <a:txBody>
                    <a:bodyPr/>
                    <a:lstStyle/>
                    <a:p>
                      <a:pPr algn="ctr"/>
                      <a:r>
                        <a:rPr lang="en-US" sz="2400" b="1" dirty="0" smtClean="0">
                          <a:ln w="0">
                            <a:noFill/>
                          </a:ln>
                          <a:solidFill>
                            <a:schemeClr val="tx1"/>
                          </a:solidFill>
                        </a:rPr>
                        <a:t>Second month</a:t>
                      </a:r>
                      <a:endParaRPr lang="en-US" sz="2400" b="1" dirty="0">
                        <a:ln w="0">
                          <a:noFill/>
                        </a:ln>
                        <a:solidFill>
                          <a:schemeClr val="tx1"/>
                        </a:solidFill>
                      </a:endParaRPr>
                    </a:p>
                  </a:txBody>
                  <a:tcPr anchor="ctr">
                    <a:solidFill>
                      <a:schemeClr val="accent1">
                        <a:lumMod val="20000"/>
                        <a:lumOff val="80000"/>
                      </a:schemeClr>
                    </a:solidFill>
                  </a:tcPr>
                </a:tc>
                <a:tc>
                  <a:txBody>
                    <a:bodyPr/>
                    <a:lstStyle/>
                    <a:p>
                      <a:pPr algn="ctr"/>
                      <a:r>
                        <a:rPr lang="en-US" sz="2400" b="1" dirty="0" smtClean="0">
                          <a:solidFill>
                            <a:schemeClr val="accent6">
                              <a:lumMod val="50000"/>
                            </a:schemeClr>
                          </a:solidFill>
                        </a:rPr>
                        <a:t>$1,000</a:t>
                      </a:r>
                      <a:endParaRPr lang="en-US" sz="2400" b="1" dirty="0">
                        <a:solidFill>
                          <a:schemeClr val="accent6">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741106">
                <a:tc>
                  <a:txBody>
                    <a:bodyPr/>
                    <a:lstStyle/>
                    <a:p>
                      <a:pPr algn="ctr"/>
                      <a:r>
                        <a:rPr lang="en-US" sz="2400" b="1" dirty="0" smtClean="0">
                          <a:ln w="0">
                            <a:noFill/>
                          </a:ln>
                          <a:solidFill>
                            <a:schemeClr val="tx1"/>
                          </a:solidFill>
                        </a:rPr>
                        <a:t>Last 15 days</a:t>
                      </a:r>
                      <a:endParaRPr lang="en-US" sz="2400" b="1" dirty="0">
                        <a:ln w="0">
                          <a:noFill/>
                        </a:ln>
                        <a:solidFill>
                          <a:schemeClr val="tx1"/>
                        </a:solidFill>
                      </a:endParaRPr>
                    </a:p>
                  </a:txBody>
                  <a:tcPr anchor="ctr">
                    <a:solidFill>
                      <a:schemeClr val="accent1">
                        <a:lumMod val="60000"/>
                        <a:lumOff val="40000"/>
                      </a:schemeClr>
                    </a:solidFill>
                  </a:tcPr>
                </a:tc>
                <a:tc>
                  <a:txBody>
                    <a:bodyPr/>
                    <a:lstStyle/>
                    <a:p>
                      <a:pPr algn="ctr"/>
                      <a:r>
                        <a:rPr lang="en-US" sz="2400" b="1" dirty="0" smtClean="0">
                          <a:solidFill>
                            <a:schemeClr val="accent6">
                              <a:lumMod val="50000"/>
                            </a:schemeClr>
                          </a:solidFill>
                        </a:rPr>
                        <a:t>$500</a:t>
                      </a:r>
                      <a:endParaRPr lang="en-US" sz="2400" b="1" dirty="0">
                        <a:solidFill>
                          <a:schemeClr val="accent6">
                            <a:lumMod val="50000"/>
                          </a:schemeClr>
                        </a:solidFill>
                      </a:endParaRPr>
                    </a:p>
                  </a:txBody>
                  <a:tcPr anchor="ctr">
                    <a:solidFill>
                      <a:schemeClr val="accent1">
                        <a:lumMod val="60000"/>
                        <a:lumOff val="40000"/>
                      </a:schemeClr>
                    </a:solidFill>
                  </a:tcPr>
                </a:tc>
                <a:extLst>
                  <a:ext uri="{0D108BD9-81ED-4DB2-BD59-A6C34878D82A}">
                    <a16:rowId xmlns:a16="http://schemas.microsoft.com/office/drawing/2014/main" xmlns="" val="10002"/>
                  </a:ext>
                </a:extLst>
              </a:tr>
              <a:tr h="741106">
                <a:tc>
                  <a:txBody>
                    <a:bodyPr/>
                    <a:lstStyle/>
                    <a:p>
                      <a:pPr algn="ctr"/>
                      <a:r>
                        <a:rPr lang="en-US" sz="2400" b="1" dirty="0" smtClean="0">
                          <a:ln w="0">
                            <a:noFill/>
                          </a:ln>
                          <a:solidFill>
                            <a:schemeClr val="tx1"/>
                          </a:solidFill>
                        </a:rPr>
                        <a:t>Total benefits paid:</a:t>
                      </a:r>
                      <a:endParaRPr lang="en-US" sz="2400" b="1" dirty="0">
                        <a:ln w="0">
                          <a:noFill/>
                        </a:ln>
                        <a:solidFill>
                          <a:schemeClr val="tx1"/>
                        </a:solidFill>
                      </a:endParaRPr>
                    </a:p>
                  </a:txBody>
                  <a:tcPr anchor="ctr">
                    <a:solidFill>
                      <a:schemeClr val="accent4">
                        <a:lumMod val="40000"/>
                        <a:lumOff val="60000"/>
                      </a:schemeClr>
                    </a:solidFill>
                  </a:tcPr>
                </a:tc>
                <a:tc>
                  <a:txBody>
                    <a:bodyPr/>
                    <a:lstStyle/>
                    <a:p>
                      <a:pPr algn="ctr"/>
                      <a:r>
                        <a:rPr lang="en-US" sz="3600" b="1" dirty="0" smtClean="0">
                          <a:ln w="19050">
                            <a:solidFill>
                              <a:schemeClr val="tx1"/>
                            </a:solidFill>
                          </a:ln>
                          <a:solidFill>
                            <a:srgbClr val="00B050"/>
                          </a:solidFill>
                        </a:rPr>
                        <a:t>$2,500</a:t>
                      </a:r>
                      <a:endParaRPr lang="en-US" sz="3600" b="1" dirty="0">
                        <a:ln w="19050">
                          <a:solidFill>
                            <a:schemeClr val="tx1"/>
                          </a:solidFill>
                        </a:ln>
                        <a:solidFill>
                          <a:srgbClr val="00B050"/>
                        </a:solidFill>
                      </a:endParaRPr>
                    </a:p>
                  </a:txBody>
                  <a:tcPr anchor="ctr">
                    <a:solidFill>
                      <a:schemeClr val="accent4">
                        <a:lumMod val="40000"/>
                        <a:lumOff val="60000"/>
                      </a:schemeClr>
                    </a:solidFill>
                  </a:tcPr>
                </a:tc>
                <a:extLst>
                  <a:ext uri="{0D108BD9-81ED-4DB2-BD59-A6C34878D82A}">
                    <a16:rowId xmlns:a16="http://schemas.microsoft.com/office/drawing/2014/main" xmlns="" val="10003"/>
                  </a:ext>
                </a:extLst>
              </a:tr>
            </a:tbl>
          </a:graphicData>
        </a:graphic>
      </p:graphicFrame>
      <p:sp>
        <p:nvSpPr>
          <p:cNvPr id="15" name="TextBox 14"/>
          <p:cNvSpPr txBox="1"/>
          <p:nvPr/>
        </p:nvSpPr>
        <p:spPr>
          <a:xfrm>
            <a:off x="1574802" y="5510697"/>
            <a:ext cx="5437472" cy="276999"/>
          </a:xfrm>
          <a:prstGeom prst="rect">
            <a:avLst/>
          </a:prstGeom>
          <a:noFill/>
        </p:spPr>
        <p:txBody>
          <a:bodyPr wrap="square" rtlCol="0">
            <a:spAutoFit/>
          </a:bodyPr>
          <a:lstStyle/>
          <a:p>
            <a:r>
              <a:rPr lang="en-US" sz="1200" i="1" dirty="0" smtClean="0">
                <a:latin typeface="Sharp Sans Display No1 Book" charset="0"/>
                <a:ea typeface="Sharp Sans Display No1 Book" charset="0"/>
                <a:cs typeface="Sharp Sans Display No1 Book" charset="0"/>
              </a:rPr>
              <a:t>Benefits paid may vary. See your policy/certificate for details.</a:t>
            </a:r>
          </a:p>
        </p:txBody>
      </p:sp>
      <p:sp>
        <p:nvSpPr>
          <p:cNvPr id="3" name="Slide Number Placeholder 2"/>
          <p:cNvSpPr>
            <a:spLocks noGrp="1"/>
          </p:cNvSpPr>
          <p:nvPr>
            <p:ph type="sldNum" sz="quarter" idx="12"/>
          </p:nvPr>
        </p:nvSpPr>
        <p:spPr/>
        <p:txBody>
          <a:bodyPr/>
          <a:lstStyle/>
          <a:p>
            <a:r>
              <a:rPr lang="en-US" smtClean="0"/>
              <a:t>[</a:t>
            </a:r>
            <a:fld id="{7AE4C957-3C63-4C7F-8F09-0C9817055DDE}" type="slidenum">
              <a:rPr lang="en-US" smtClean="0"/>
              <a:pPr/>
              <a:t>8</a:t>
            </a:fld>
            <a:r>
              <a:rPr lang="en-US" smtClean="0"/>
              <a:t>]</a:t>
            </a:r>
            <a:endParaRPr lang="en-US" dirty="0"/>
          </a:p>
        </p:txBody>
      </p:sp>
    </p:spTree>
    <p:extLst>
      <p:ext uri="{BB962C8B-B14F-4D97-AF65-F5344CB8AC3E}">
        <p14:creationId xmlns:p14="http://schemas.microsoft.com/office/powerpoint/2010/main" val="166874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Benefit Payments</a:t>
            </a:r>
            <a:endParaRPr lang="en-US" dirty="0"/>
          </a:p>
        </p:txBody>
      </p:sp>
      <p:sp>
        <p:nvSpPr>
          <p:cNvPr id="5" name="Text Placeholder 4">
            <a:extLst>
              <a:ext uri="{FF2B5EF4-FFF2-40B4-BE49-F238E27FC236}">
                <a16:creationId xmlns:a16="http://schemas.microsoft.com/office/drawing/2014/main" xmlns="" id="{503D913C-F8B1-974D-959E-5F8ACF21588F}"/>
              </a:ext>
            </a:extLst>
          </p:cNvPr>
          <p:cNvSpPr>
            <a:spLocks noGrp="1"/>
          </p:cNvSpPr>
          <p:nvPr>
            <p:ph type="body" sz="quarter" idx="13"/>
          </p:nvPr>
        </p:nvSpPr>
        <p:spPr/>
        <p:txBody>
          <a:bodyPr/>
          <a:lstStyle/>
          <a:p>
            <a:r>
              <a:rPr lang="en-US" dirty="0"/>
              <a:t>When your benefits kick in.</a:t>
            </a:r>
          </a:p>
        </p:txBody>
      </p:sp>
      <p:sp>
        <p:nvSpPr>
          <p:cNvPr id="12" name="Content Placeholder 8"/>
          <p:cNvSpPr>
            <a:spLocks noGrp="1"/>
          </p:cNvSpPr>
          <p:nvPr>
            <p:ph idx="1"/>
          </p:nvPr>
        </p:nvSpPr>
        <p:spPr>
          <a:xfrm>
            <a:off x="6324600" y="1694624"/>
            <a:ext cx="5029200" cy="4482339"/>
          </a:xfrm>
        </p:spPr>
        <p:txBody>
          <a:bodyPr>
            <a:normAutofit/>
          </a:bodyPr>
          <a:lstStyle/>
          <a:p>
            <a:pPr marL="0" indent="0">
              <a:lnSpc>
                <a:spcPts val="2400"/>
              </a:lnSpc>
              <a:buNone/>
            </a:pPr>
            <a:r>
              <a:rPr lang="en-US" dirty="0" smtClean="0">
                <a:ea typeface="Sharp Sans Display No1 Book" charset="0"/>
                <a:cs typeface="Sharp Sans Display No1 Book" charset="0"/>
              </a:rPr>
              <a:t>Disability Income insurance pays </a:t>
            </a:r>
            <a:r>
              <a:rPr lang="en-US" b="1" dirty="0" smtClean="0">
                <a:ea typeface="Sharp Sans Display No1 Book" charset="0"/>
                <a:cs typeface="Sharp Sans Display No1 Book" charset="0"/>
              </a:rPr>
              <a:t>benefits for total disability</a:t>
            </a:r>
            <a:r>
              <a:rPr lang="en-US" dirty="0" smtClean="0">
                <a:ea typeface="Sharp Sans Display No1 Book" charset="0"/>
                <a:cs typeface="Sharp Sans Display No1 Book" charset="0"/>
              </a:rPr>
              <a:t>, meaning you are:</a:t>
            </a:r>
          </a:p>
          <a:p>
            <a:pPr>
              <a:lnSpc>
                <a:spcPts val="2400"/>
              </a:lnSpc>
            </a:pPr>
            <a:r>
              <a:rPr lang="en-US" b="1" dirty="0">
                <a:ea typeface="Sharp Sans Display No1 Book" charset="0"/>
                <a:cs typeface="Sharp Sans Display No1 Book" charset="0"/>
              </a:rPr>
              <a:t>Unable to work at your job. </a:t>
            </a:r>
            <a:r>
              <a:rPr lang="en-US" dirty="0" smtClean="0">
                <a:ea typeface="Sharp Sans Display No1 Book" charset="0"/>
                <a:cs typeface="Sharp Sans Display No1 Book" charset="0"/>
              </a:rPr>
              <a:t>(After </a:t>
            </a:r>
            <a:r>
              <a:rPr lang="en-US" dirty="0">
                <a:ea typeface="Sharp Sans Display No1 Book" charset="0"/>
                <a:cs typeface="Sharp Sans Display No1 Book" charset="0"/>
              </a:rPr>
              <a:t>one year of disability, unable to </a:t>
            </a:r>
            <a:r>
              <a:rPr lang="en-US" dirty="0" smtClean="0">
                <a:ea typeface="Sharp Sans Display No1 Book" charset="0"/>
                <a:cs typeface="Sharp Sans Display No1 Book" charset="0"/>
              </a:rPr>
              <a:t>work at </a:t>
            </a:r>
            <a:r>
              <a:rPr lang="en-US" b="1" dirty="0">
                <a:ea typeface="Sharp Sans Display No1 Book" charset="0"/>
                <a:cs typeface="Sharp Sans Display No1 Book" charset="0"/>
              </a:rPr>
              <a:t>any </a:t>
            </a:r>
            <a:r>
              <a:rPr lang="en-US" dirty="0">
                <a:ea typeface="Sharp Sans Display No1 Book" charset="0"/>
                <a:cs typeface="Sharp Sans Display No1 Book" charset="0"/>
              </a:rPr>
              <a:t>job for which you are qualified</a:t>
            </a:r>
            <a:r>
              <a:rPr lang="en-US" dirty="0" smtClean="0">
                <a:ea typeface="Sharp Sans Display No1 Book" charset="0"/>
                <a:cs typeface="Sharp Sans Display No1 Book" charset="0"/>
              </a:rPr>
              <a:t>.)</a:t>
            </a:r>
          </a:p>
          <a:p>
            <a:pPr>
              <a:lnSpc>
                <a:spcPts val="2400"/>
              </a:lnSpc>
            </a:pPr>
            <a:r>
              <a:rPr lang="en-US" b="1" dirty="0" smtClean="0">
                <a:ea typeface="Sharp Sans Display No1 Book" charset="0"/>
                <a:cs typeface="Sharp Sans Display No1 Book" charset="0"/>
              </a:rPr>
              <a:t>Not working </a:t>
            </a:r>
            <a:r>
              <a:rPr lang="en-US" dirty="0" smtClean="0">
                <a:ea typeface="Sharp Sans Display No1 Book" charset="0"/>
                <a:cs typeface="Sharp Sans Display No1 Book" charset="0"/>
              </a:rPr>
              <a:t>at your current employer. (After one year of disability, not working at </a:t>
            </a:r>
            <a:r>
              <a:rPr lang="en-US" b="1" dirty="0" smtClean="0">
                <a:ea typeface="Sharp Sans Display No1 Book" charset="0"/>
                <a:cs typeface="Sharp Sans Display No1 Book" charset="0"/>
              </a:rPr>
              <a:t>any</a:t>
            </a:r>
            <a:r>
              <a:rPr lang="en-US" dirty="0" smtClean="0">
                <a:ea typeface="Sharp Sans Display No1 Book" charset="0"/>
                <a:cs typeface="Sharp Sans Display No1 Book" charset="0"/>
              </a:rPr>
              <a:t> gainful job for pay and/or benefits.)</a:t>
            </a:r>
          </a:p>
          <a:p>
            <a:pPr>
              <a:lnSpc>
                <a:spcPts val="2400"/>
              </a:lnSpc>
            </a:pPr>
            <a:r>
              <a:rPr lang="en-US" b="1" dirty="0" smtClean="0">
                <a:ea typeface="Sharp Sans Display No1 Book" charset="0"/>
                <a:cs typeface="Sharp Sans Display No1 Book" charset="0"/>
              </a:rPr>
              <a:t>Under </a:t>
            </a:r>
            <a:r>
              <a:rPr lang="en-US" b="1" dirty="0">
                <a:ea typeface="Sharp Sans Display No1 Book" charset="0"/>
                <a:cs typeface="Sharp Sans Display No1 Book" charset="0"/>
              </a:rPr>
              <a:t>a doctor’s care </a:t>
            </a:r>
            <a:r>
              <a:rPr lang="en-US" dirty="0">
                <a:ea typeface="Sharp Sans Display No1 Book" charset="0"/>
                <a:cs typeface="Sharp Sans Display No1 Book" charset="0"/>
              </a:rPr>
              <a:t>for the injury or covered sickness causing </a:t>
            </a:r>
            <a:r>
              <a:rPr lang="en-US" dirty="0" smtClean="0">
                <a:ea typeface="Sharp Sans Display No1 Book" charset="0"/>
                <a:cs typeface="Sharp Sans Display No1 Book" charset="0"/>
              </a:rPr>
              <a:t>your disability.</a:t>
            </a:r>
            <a:endParaRPr lang="en-US" dirty="0">
              <a:ea typeface="Sharp Sans Display No1 Book" charset="0"/>
              <a:cs typeface="Sharp Sans Display No1 Book" charset="0"/>
            </a:endParaRPr>
          </a:p>
        </p:txBody>
      </p:sp>
      <p:pic>
        <p:nvPicPr>
          <p:cNvPr id="14" name="Picture 13">
            <a:extLst>
              <a:ext uri="{FF2B5EF4-FFF2-40B4-BE49-F238E27FC236}">
                <a16:creationId xmlns:a16="http://schemas.microsoft.com/office/drawing/2014/main" xmlns="" id="{2C647B21-6BD9-4048-BA77-F73674A7B9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99" t="1400" r="26883"/>
          <a:stretch/>
        </p:blipFill>
        <p:spPr>
          <a:xfrm>
            <a:off x="533400" y="0"/>
            <a:ext cx="5295900" cy="6172199"/>
          </a:xfrm>
          <a:prstGeom prst="rect">
            <a:avLst/>
          </a:prstGeom>
        </p:spPr>
      </p:pic>
      <p:sp>
        <p:nvSpPr>
          <p:cNvPr id="3" name="Slide Number Placeholder 2"/>
          <p:cNvSpPr>
            <a:spLocks noGrp="1"/>
          </p:cNvSpPr>
          <p:nvPr>
            <p:ph type="sldNum" sz="quarter" idx="12"/>
          </p:nvPr>
        </p:nvSpPr>
        <p:spPr/>
        <p:txBody>
          <a:bodyPr/>
          <a:lstStyle/>
          <a:p>
            <a:r>
              <a:rPr lang="en-US" smtClean="0"/>
              <a:t>[</a:t>
            </a:r>
            <a:fld id="{7AE4C957-3C63-4C7F-8F09-0C9817055DDE}" type="slidenum">
              <a:rPr lang="en-US" smtClean="0"/>
              <a:pPr/>
              <a:t>9</a:t>
            </a:fld>
            <a:r>
              <a:rPr lang="en-US" smtClean="0"/>
              <a:t>]</a:t>
            </a:r>
            <a:endParaRPr lang="en-US" dirty="0"/>
          </a:p>
        </p:txBody>
      </p:sp>
    </p:spTree>
    <p:extLst>
      <p:ext uri="{BB962C8B-B14F-4D97-AF65-F5344CB8AC3E}">
        <p14:creationId xmlns:p14="http://schemas.microsoft.com/office/powerpoint/2010/main" val="2878143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18590</TotalTime>
  <Words>1026</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Sharp Sans Display No1 Book</vt:lpstr>
      <vt:lpstr>Office Theme</vt:lpstr>
      <vt:lpstr>Trustmark Disability Income Insurance</vt:lpstr>
      <vt:lpstr>Why Disability Insurance?</vt:lpstr>
      <vt:lpstr>Why Disability Insurance?</vt:lpstr>
      <vt:lpstr>Why Disability Insurance?</vt:lpstr>
      <vt:lpstr>What You’re Covered For</vt:lpstr>
      <vt:lpstr>What You’re Covered For</vt:lpstr>
      <vt:lpstr>Did You Know?</vt:lpstr>
      <vt:lpstr>Example of Benefits</vt:lpstr>
      <vt:lpstr>Benefit Payments</vt:lpstr>
      <vt:lpstr>Benefit Payments</vt:lpstr>
      <vt:lpstr>Trustmark Advantage</vt:lpstr>
      <vt:lpstr>PowerPoint Presentation</vt:lpstr>
    </vt:vector>
  </TitlesOfParts>
  <Company>Trustmark Insurance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McRoy, Darren</dc:creator>
  <cp:lastModifiedBy>McRoy, Darren</cp:lastModifiedBy>
  <cp:revision>88</cp:revision>
  <dcterms:created xsi:type="dcterms:W3CDTF">2018-10-11T15:33:56Z</dcterms:created>
  <dcterms:modified xsi:type="dcterms:W3CDTF">2019-01-14T22:07:15Z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e0a884e2-23bb-47ae-9642-42d5056a5f33</vt:lpwstr>
  </property>
  <property fmtid="{D5CDD505-2E9C-101B-9397-08002B2CF9AE}" pid="3" name="Classification">
    <vt:lpwstr>t_class_2</vt:lpwstr>
  </property>
</Properties>
</file>