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4"/>
  </p:notesMasterIdLst>
  <p:sldIdLst>
    <p:sldId id="293" r:id="rId3"/>
    <p:sldId id="257" r:id="rId4"/>
    <p:sldId id="258" r:id="rId5"/>
    <p:sldId id="259" r:id="rId6"/>
    <p:sldId id="260" r:id="rId7"/>
    <p:sldId id="271" r:id="rId8"/>
    <p:sldId id="261" r:id="rId9"/>
    <p:sldId id="265" r:id="rId10"/>
    <p:sldId id="268" r:id="rId11"/>
    <p:sldId id="269" r:id="rId12"/>
    <p:sldId id="270" r:id="rId13"/>
    <p:sldId id="289" r:id="rId14"/>
    <p:sldId id="290" r:id="rId15"/>
    <p:sldId id="274" r:id="rId16"/>
    <p:sldId id="288" r:id="rId17"/>
    <p:sldId id="275" r:id="rId18"/>
    <p:sldId id="276" r:id="rId19"/>
    <p:sldId id="278" r:id="rId20"/>
    <p:sldId id="279" r:id="rId21"/>
    <p:sldId id="281" r:id="rId22"/>
    <p:sldId id="280" r:id="rId23"/>
    <p:sldId id="282" r:id="rId24"/>
    <p:sldId id="283" r:id="rId25"/>
    <p:sldId id="285" r:id="rId26"/>
    <p:sldId id="284" r:id="rId27"/>
    <p:sldId id="286" r:id="rId28"/>
    <p:sldId id="291" r:id="rId29"/>
    <p:sldId id="266" r:id="rId30"/>
    <p:sldId id="277" r:id="rId31"/>
    <p:sldId id="262"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408" userDrawn="1">
          <p15:clr>
            <a:srgbClr val="A4A3A4"/>
          </p15:clr>
        </p15:guide>
        <p15:guide id="2" orient="horz" pos="1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hai, Nithya" initials="MN" lastIdx="4" clrIdx="6">
    <p:extLst>
      <p:ext uri="{19B8F6BF-5375-455C-9EA6-DF929625EA0E}">
        <p15:presenceInfo xmlns:p15="http://schemas.microsoft.com/office/powerpoint/2012/main" userId="S-1-5-21-3907391914-2315691609-2623957077-49573" providerId="AD"/>
      </p:ext>
    </p:extLst>
  </p:cmAuthor>
  <p:cmAuthor id="1" name="Microsoft Office User" initials="MOU" lastIdx="1" clrIdx="0">
    <p:extLst>
      <p:ext uri="{19B8F6BF-5375-455C-9EA6-DF929625EA0E}">
        <p15:presenceInfo xmlns:p15="http://schemas.microsoft.com/office/powerpoint/2012/main" userId="Microsoft Office User" providerId="None"/>
      </p:ext>
    </p:extLst>
  </p:cmAuthor>
  <p:cmAuthor id="2" name="Rudebeck, Thor" initials="RT" lastIdx="6" clrIdx="1">
    <p:extLst>
      <p:ext uri="{19B8F6BF-5375-455C-9EA6-DF929625EA0E}">
        <p15:presenceInfo xmlns:p15="http://schemas.microsoft.com/office/powerpoint/2012/main" userId="S-1-5-21-3907391914-2315691609-2623957077-50790" providerId="AD"/>
      </p:ext>
    </p:extLst>
  </p:cmAuthor>
  <p:cmAuthor id="3" name="Freeman, Ann" initials="FA" lastIdx="2" clrIdx="2">
    <p:extLst>
      <p:ext uri="{19B8F6BF-5375-455C-9EA6-DF929625EA0E}">
        <p15:presenceInfo xmlns:p15="http://schemas.microsoft.com/office/powerpoint/2012/main" userId="S-1-5-21-3907391914-2315691609-2623957077-49673" providerId="AD"/>
      </p:ext>
    </p:extLst>
  </p:cmAuthor>
  <p:cmAuthor id="4" name="McRoy, Darren" initials="MD" lastIdx="2" clrIdx="3">
    <p:extLst>
      <p:ext uri="{19B8F6BF-5375-455C-9EA6-DF929625EA0E}">
        <p15:presenceInfo xmlns:p15="http://schemas.microsoft.com/office/powerpoint/2012/main" userId="S-1-5-21-3907391914-2315691609-2623957077-43847" providerId="AD"/>
      </p:ext>
    </p:extLst>
  </p:cmAuthor>
  <p:cmAuthor id="5" name="Martin, Patricia" initials="MP" lastIdx="13" clrIdx="4">
    <p:extLst>
      <p:ext uri="{19B8F6BF-5375-455C-9EA6-DF929625EA0E}">
        <p15:presenceInfo xmlns:p15="http://schemas.microsoft.com/office/powerpoint/2012/main" userId="S-1-5-21-3907391914-2315691609-2623957077-4744" providerId="AD"/>
      </p:ext>
    </p:extLst>
  </p:cmAuthor>
  <p:cmAuthor id="6" name="Ficcardi, Karen" initials="FK" lastIdx="15" clrIdx="5">
    <p:extLst>
      <p:ext uri="{19B8F6BF-5375-455C-9EA6-DF929625EA0E}">
        <p15:presenceInfo xmlns:p15="http://schemas.microsoft.com/office/powerpoint/2012/main" userId="S-1-5-21-3907391914-2315691609-2623957077-14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225F"/>
    <a:srgbClr val="43AFED"/>
    <a:srgbClr val="00AFAB"/>
    <a:srgbClr val="39B6E3"/>
    <a:srgbClr val="FBB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76190" autoAdjust="0"/>
  </p:normalViewPr>
  <p:slideViewPr>
    <p:cSldViewPr snapToGrid="0">
      <p:cViewPr varScale="1">
        <p:scale>
          <a:sx n="55" d="100"/>
          <a:sy n="55" d="100"/>
        </p:scale>
        <p:origin x="1004" y="28"/>
      </p:cViewPr>
      <p:guideLst>
        <p:guide pos="3408"/>
        <p:guide orient="horz" pos="120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5F54A-970D-490B-BD2C-D126871213FC}"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666EC-5446-4EBF-9A3B-594BB6CA5066}" type="slidenum">
              <a:rPr lang="en-US" smtClean="0"/>
              <a:t>‹#›</a:t>
            </a:fld>
            <a:endParaRPr lang="en-US"/>
          </a:p>
        </p:txBody>
      </p:sp>
    </p:spTree>
    <p:extLst>
      <p:ext uri="{BB962C8B-B14F-4D97-AF65-F5344CB8AC3E}">
        <p14:creationId xmlns:p14="http://schemas.microsoft.com/office/powerpoint/2010/main" val="333225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4666EC-5446-4EBF-9A3B-594BB6CA5066}" type="slidenum">
              <a:rPr lang="en-US" smtClean="0"/>
              <a:t>1</a:t>
            </a:fld>
            <a:endParaRPr lang="en-US"/>
          </a:p>
        </p:txBody>
      </p:sp>
    </p:spTree>
    <p:extLst>
      <p:ext uri="{BB962C8B-B14F-4D97-AF65-F5344CB8AC3E}">
        <p14:creationId xmlns:p14="http://schemas.microsoft.com/office/powerpoint/2010/main" val="36210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that include the</a:t>
            </a:r>
            <a:r>
              <a:rPr lang="en-US" baseline="0" dirty="0"/>
              <a:t> ICU benefit.]</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1033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a:t>
            </a:r>
            <a:r>
              <a:rPr lang="en-US" baseline="0" dirty="0"/>
              <a:t> that include BOTH the Claim-Free Return rider and the First Occurrence benefit.]</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9606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a:t>
            </a:r>
            <a:r>
              <a:rPr lang="en-US" baseline="0" dirty="0"/>
              <a:t> that include the Claim-Free Return rider but NOT the First Occurrence benefit.]</a:t>
            </a:r>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91049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a:t>
            </a:r>
            <a:r>
              <a:rPr lang="en-US" baseline="0" dirty="0"/>
              <a:t> that include the First Occurrence benefit but NOT the Claim Free Rider.]</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59168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that include Wellness Checks option 1 or 3.]</a:t>
            </a:r>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42027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that include Wellness Checks option 2 or</a:t>
            </a:r>
            <a:r>
              <a:rPr lang="en-US" baseline="0" dirty="0"/>
              <a:t> 4</a:t>
            </a:r>
            <a:r>
              <a:rPr lang="en-US" dirty="0"/>
              <a:t>.]</a:t>
            </a:r>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42930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that include </a:t>
            </a:r>
            <a:r>
              <a:rPr lang="en-US" dirty="0" err="1"/>
              <a:t>TrekCheck</a:t>
            </a:r>
            <a:r>
              <a:rPr lang="en-US" dirty="0"/>
              <a:t>.]</a:t>
            </a:r>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932636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Follow-Up</a:t>
            </a:r>
            <a:r>
              <a:rPr lang="en-US" baseline="0" dirty="0"/>
              <a:t> Care.]</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835192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an</a:t>
            </a:r>
            <a:r>
              <a:rPr lang="en-US" baseline="0" dirty="0"/>
              <a:t> Imaging benefit.]</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116827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Immediate</a:t>
            </a:r>
            <a:r>
              <a:rPr lang="en-US" baseline="0" dirty="0"/>
              <a:t> Care benefit for emergency rooms.]</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41798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ALL cases.]</a:t>
            </a:r>
          </a:p>
          <a:p>
            <a:endParaRPr lang="en-US" dirty="0"/>
          </a:p>
        </p:txBody>
      </p:sp>
      <p:sp>
        <p:nvSpPr>
          <p:cNvPr id="4" name="Slide Number Placeholder 3"/>
          <p:cNvSpPr>
            <a:spLocks noGrp="1"/>
          </p:cNvSpPr>
          <p:nvPr>
            <p:ph type="sldNum" sz="quarter" idx="10"/>
          </p:nvPr>
        </p:nvSpPr>
        <p:spPr/>
        <p:txBody>
          <a:bodyPr/>
          <a:lstStyle/>
          <a:p>
            <a:fld id="{FFD7A8DE-D61A-4D33-9383-D83F3E6C3D6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72031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Immediate</a:t>
            </a:r>
            <a:r>
              <a:rPr lang="en-US" baseline="0" dirty="0"/>
              <a:t> Care benefit for urgent care centers.]</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87958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Immediate</a:t>
            </a:r>
            <a:r>
              <a:rPr lang="en-US" baseline="0" dirty="0"/>
              <a:t> Care benefit for ambulances.]</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201003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Rehab </a:t>
            </a:r>
            <a:r>
              <a:rPr lang="en-US" baseline="0" dirty="0"/>
              <a:t>benefit for inpatient rehab.]</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70154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Rehab </a:t>
            </a:r>
            <a:r>
              <a:rPr lang="en-US" baseline="0" dirty="0"/>
              <a:t>benefit for outpatient rehab.]</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20387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Rehab </a:t>
            </a:r>
            <a:r>
              <a:rPr lang="en-US" baseline="0" dirty="0"/>
              <a:t>benefit for mental wellness and addiction recovery.]</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521453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Surgery benefit for inpatient surgery.]</a:t>
            </a:r>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602979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Surgery benefit for outpatient surgery</a:t>
            </a:r>
            <a:r>
              <a:rPr lang="en-US" baseline="0" dirty="0"/>
              <a:t> in a hospital.]</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527648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Surgery benefit for outpatient surgery</a:t>
            </a:r>
            <a:r>
              <a:rPr lang="en-US" baseline="0" dirty="0"/>
              <a:t> in a doctor’s office or urgent care facility.]</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524822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ALL cases.]</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132513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a:t>
            </a:r>
            <a:r>
              <a:rPr lang="en-US" baseline="0" dirty="0"/>
              <a:t> that include an option for family coverage.]</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85629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ALL cases.]</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92148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a:t>
            </a:r>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727712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a:t>
            </a:r>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8474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ALL cases.]</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00964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ALL cases.]</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2101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ALL cases.]</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05456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ALL cases.]</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3937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ALL cases.]</a:t>
            </a:r>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1143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that include a daily confinement</a:t>
            </a:r>
            <a:r>
              <a:rPr lang="en-US" baseline="0" dirty="0"/>
              <a:t> benefit.]</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627258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9.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9.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19.jpeg"/><Relationship Id="rId4" Type="http://schemas.openxmlformats.org/officeDocument/2006/relationships/slide" Target="../slides/slide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1.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307" cy="6858389"/>
          </a:xfrm>
          <a:prstGeom prst="rect">
            <a:avLst/>
          </a:prstGeom>
          <a:ln>
            <a:noFill/>
          </a:ln>
        </p:spPr>
      </p:pic>
      <p:sp>
        <p:nvSpPr>
          <p:cNvPr id="2" name="Title 1"/>
          <p:cNvSpPr>
            <a:spLocks noGrp="1"/>
          </p:cNvSpPr>
          <p:nvPr>
            <p:ph type="ctrTitle"/>
          </p:nvPr>
        </p:nvSpPr>
        <p:spPr>
          <a:xfrm>
            <a:off x="457201" y="1654445"/>
            <a:ext cx="6117956" cy="1542081"/>
          </a:xfrm>
        </p:spPr>
        <p:txBody>
          <a:bodyPr wrap="square" anchor="t"/>
          <a:lstStyle>
            <a:lvl1pPr algn="l">
              <a:defRPr sz="3600" b="0">
                <a:solidFill>
                  <a:schemeClr val="bg2"/>
                </a:solidFill>
                <a:latin typeface="Sharp Sans Display No1 Book"/>
              </a:defRPr>
            </a:lvl1pPr>
          </a:lstStyle>
          <a:p>
            <a:r>
              <a:rPr lang="en-US" dirty="0"/>
              <a:t>Click to edit Master title style</a:t>
            </a:r>
          </a:p>
        </p:txBody>
      </p:sp>
      <p:sp>
        <p:nvSpPr>
          <p:cNvPr id="3" name="Subtitle 2"/>
          <p:cNvSpPr>
            <a:spLocks noGrp="1"/>
          </p:cNvSpPr>
          <p:nvPr>
            <p:ph type="subTitle" idx="1" hasCustomPrompt="1"/>
          </p:nvPr>
        </p:nvSpPr>
        <p:spPr>
          <a:xfrm>
            <a:off x="6183824" y="4524197"/>
            <a:ext cx="5545811" cy="415898"/>
          </a:xfrm>
        </p:spPr>
        <p:txBody>
          <a:bodyPr wrap="none"/>
          <a:lstStyle>
            <a:lvl1pPr marL="0" indent="0" algn="r">
              <a:buNone/>
              <a:defRPr sz="2400" baseline="0">
                <a:solidFill>
                  <a:schemeClr val="bg2"/>
                </a:solidFill>
                <a:latin typeface="Sharp Sans Display No1 Book"/>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business line name</a:t>
            </a:r>
          </a:p>
        </p:txBody>
      </p:sp>
      <p:sp>
        <p:nvSpPr>
          <p:cNvPr id="10" name="Text Placeholder 9"/>
          <p:cNvSpPr>
            <a:spLocks noGrp="1"/>
          </p:cNvSpPr>
          <p:nvPr>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8103" y="5509145"/>
            <a:ext cx="2277584" cy="948993"/>
          </a:xfrm>
          <a:prstGeom prst="rect">
            <a:avLst/>
          </a:prstGeom>
        </p:spPr>
      </p:pic>
      <p:sp>
        <p:nvSpPr>
          <p:cNvPr id="7"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123242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vider Slide - 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078DDB-C507-9940-A322-EAC47BB2D529}"/>
              </a:ext>
            </a:extLst>
          </p:cNvPr>
          <p:cNvSpPr/>
          <p:nvPr userDrawn="1"/>
        </p:nvSpPr>
        <p:spPr>
          <a:xfrm>
            <a:off x="692" y="-27547"/>
            <a:ext cx="12191307" cy="6858001"/>
          </a:xfrm>
          <a:prstGeom prst="rect">
            <a:avLst/>
          </a:prstGeom>
          <a:solidFill>
            <a:srgbClr val="E8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5" name="Picture 14">
            <a:extLst>
              <a:ext uri="{FF2B5EF4-FFF2-40B4-BE49-F238E27FC236}">
                <a16:creationId xmlns:a16="http://schemas.microsoft.com/office/drawing/2014/main" id="{15ABEE72-7A39-8C48-BCBD-6FF9EF07BB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1577889"/>
            <a:ext cx="4508500" cy="4007556"/>
          </a:xfrm>
          <a:prstGeom prst="rect">
            <a:avLst/>
          </a:prstGeom>
        </p:spPr>
      </p:pic>
      <p:sp>
        <p:nvSpPr>
          <p:cNvPr id="12" name="Title 1"/>
          <p:cNvSpPr>
            <a:spLocks noGrp="1"/>
          </p:cNvSpPr>
          <p:nvPr>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17" name="Rectangle 16">
            <a:extLst>
              <a:ext uri="{FF2B5EF4-FFF2-40B4-BE49-F238E27FC236}">
                <a16:creationId xmlns:a16="http://schemas.microsoft.com/office/drawing/2014/main" id="{16CB55AA-8DA7-D643-AA08-8F9641662F47}"/>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 Placeholder 9"/>
          <p:cNvSpPr>
            <a:spLocks noGrp="1"/>
          </p:cNvSpPr>
          <p:nvPr>
            <p:ph type="body" sz="quarter" idx="10" hasCustomPrompt="1"/>
          </p:nvPr>
        </p:nvSpPr>
        <p:spPr>
          <a:xfrm>
            <a:off x="6183314" y="5407025"/>
            <a:ext cx="5546725" cy="1187450"/>
          </a:xfrm>
        </p:spPr>
        <p:txBody>
          <a:bodyPr/>
          <a:lstStyle>
            <a:lvl1pPr marL="0" indent="0" algn="r">
              <a:buNone/>
              <a:defRPr sz="1800" baseline="0">
                <a:solidFill>
                  <a:srgbClr val="24215E"/>
                </a:solidFill>
                <a:latin typeface="Sharp Sans Display No1 Book"/>
              </a:defRPr>
            </a:lvl1pPr>
          </a:lstStyle>
          <a:p>
            <a:pPr lvl="0"/>
            <a:r>
              <a:rPr lang="en-US" dirty="0"/>
              <a:t>Click to edit Presenter’s name, title and date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8"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190456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B5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18" name="Rectangle 17">
            <a:extLst>
              <a:ext uri="{FF2B5EF4-FFF2-40B4-BE49-F238E27FC236}">
                <a16:creationId xmlns:a16="http://schemas.microsoft.com/office/drawing/2014/main" id="{1283C406-6330-184F-B8A9-C02F60348F55}"/>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81315"/>
            <a:ext cx="4002313" cy="4002313"/>
          </a:xfrm>
          <a:prstGeom prst="rect">
            <a:avLst/>
          </a:prstGeom>
        </p:spPr>
      </p:pic>
      <p:pic>
        <p:nvPicPr>
          <p:cNvPr id="20" name="Picture 19">
            <a:extLst>
              <a:ext uri="{FF2B5EF4-FFF2-40B4-BE49-F238E27FC236}">
                <a16:creationId xmlns:a16="http://schemas.microsoft.com/office/drawing/2014/main" id="{9F04D2B2-AC95-D541-9865-04272C2B91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27754" y="-27546"/>
            <a:ext cx="3564245" cy="3417517"/>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9"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511514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B5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18" name="Rectangle 17">
            <a:extLst>
              <a:ext uri="{FF2B5EF4-FFF2-40B4-BE49-F238E27FC236}">
                <a16:creationId xmlns:a16="http://schemas.microsoft.com/office/drawing/2014/main" id="{1283C406-6330-184F-B8A9-C02F60348F55}"/>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81315"/>
            <a:ext cx="4002313" cy="4002313"/>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8"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3393014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4F9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8" name="Rectangle 7">
            <a:extLst>
              <a:ext uri="{FF2B5EF4-FFF2-40B4-BE49-F238E27FC236}">
                <a16:creationId xmlns:a16="http://schemas.microsoft.com/office/drawing/2014/main" id="{75A55CCC-B545-EB4E-99E8-F7174B6D6C31}"/>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48509"/>
            <a:ext cx="4126832" cy="4126832"/>
          </a:xfrm>
          <a:prstGeom prst="rect">
            <a:avLst/>
          </a:prstGeom>
        </p:spPr>
      </p:pic>
      <p:pic>
        <p:nvPicPr>
          <p:cNvPr id="10" name="Picture 9">
            <a:extLst>
              <a:ext uri="{FF2B5EF4-FFF2-40B4-BE49-F238E27FC236}">
                <a16:creationId xmlns:a16="http://schemas.microsoft.com/office/drawing/2014/main" id="{03836F75-2323-3A4F-A84A-C10DFEB9352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27754" y="-27546"/>
            <a:ext cx="3564245" cy="3417517"/>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9"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1436296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4F9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8" name="Rectangle 7">
            <a:extLst>
              <a:ext uri="{FF2B5EF4-FFF2-40B4-BE49-F238E27FC236}">
                <a16:creationId xmlns:a16="http://schemas.microsoft.com/office/drawing/2014/main" id="{75A55CCC-B545-EB4E-99E8-F7174B6D6C31}"/>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48509"/>
            <a:ext cx="4126832" cy="412683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9"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409647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572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8" name="Rectangle 7">
            <a:extLst>
              <a:ext uri="{FF2B5EF4-FFF2-40B4-BE49-F238E27FC236}">
                <a16:creationId xmlns:a16="http://schemas.microsoft.com/office/drawing/2014/main" id="{3E043CCB-BD5F-8248-80A2-8F67675C0AF3}"/>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581316"/>
            <a:ext cx="3771900" cy="3771900"/>
          </a:xfrm>
          <a:prstGeom prst="rect">
            <a:avLst/>
          </a:prstGeom>
        </p:spPr>
      </p:pic>
      <p:pic>
        <p:nvPicPr>
          <p:cNvPr id="10" name="Picture 9">
            <a:extLst>
              <a:ext uri="{FF2B5EF4-FFF2-40B4-BE49-F238E27FC236}">
                <a16:creationId xmlns:a16="http://schemas.microsoft.com/office/drawing/2014/main" id="{D518B394-F85F-AF4F-A95C-7653BA7878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27754" y="-27546"/>
            <a:ext cx="3564245" cy="3417517"/>
          </a:xfrm>
          <a:prstGeom prst="rect">
            <a:avLst/>
          </a:prstGeom>
        </p:spPr>
      </p:pic>
      <p:sp>
        <p:nvSpPr>
          <p:cNvPr id="9"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Tree>
    <p:extLst>
      <p:ext uri="{BB962C8B-B14F-4D97-AF65-F5344CB8AC3E}">
        <p14:creationId xmlns:p14="http://schemas.microsoft.com/office/powerpoint/2010/main" val="296291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572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8" name="Rectangle 7">
            <a:extLst>
              <a:ext uri="{FF2B5EF4-FFF2-40B4-BE49-F238E27FC236}">
                <a16:creationId xmlns:a16="http://schemas.microsoft.com/office/drawing/2014/main" id="{3E043CCB-BD5F-8248-80A2-8F67675C0AF3}"/>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a:extLst>
              <a:ext uri="{FF2B5EF4-FFF2-40B4-BE49-F238E27FC236}">
                <a16:creationId xmlns:a16="http://schemas.microsoft.com/office/drawing/2014/main" id="{449B1A6D-3FF2-E04C-9C22-2B52795168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9862" y="5482641"/>
            <a:ext cx="2707105" cy="1132472"/>
          </a:xfrm>
          <a:prstGeom prst="rect">
            <a:avLst/>
          </a:prstGeom>
        </p:spPr>
      </p:pic>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581316"/>
            <a:ext cx="3771900" cy="3771900"/>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11"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3977475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00A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18" name="Rectangle 17">
            <a:extLst>
              <a:ext uri="{FF2B5EF4-FFF2-40B4-BE49-F238E27FC236}">
                <a16:creationId xmlns:a16="http://schemas.microsoft.com/office/drawing/2014/main" id="{1283C406-6330-184F-B8A9-C02F60348F55}"/>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20" name="Picture 19">
            <a:extLst>
              <a:ext uri="{FF2B5EF4-FFF2-40B4-BE49-F238E27FC236}">
                <a16:creationId xmlns:a16="http://schemas.microsoft.com/office/drawing/2014/main" id="{9F04D2B2-AC95-D541-9865-04272C2B91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27754" y="-27546"/>
            <a:ext cx="3564245" cy="3417517"/>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9" name="Slide Number Placeholder 5"/>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a:t>
            </a:fld>
            <a:r>
              <a:rPr lang="en-US" dirty="0">
                <a:solidFill>
                  <a:srgbClr val="211261"/>
                </a:solidFill>
              </a:rPr>
              <a:t>]</a:t>
            </a:r>
          </a:p>
        </p:txBody>
      </p:sp>
      <p:grpSp>
        <p:nvGrpSpPr>
          <p:cNvPr id="30" name="Group 29"/>
          <p:cNvGrpSpPr/>
          <p:nvPr userDrawn="1"/>
        </p:nvGrpSpPr>
        <p:grpSpPr>
          <a:xfrm>
            <a:off x="476664" y="1947912"/>
            <a:ext cx="2834829" cy="3086102"/>
            <a:chOff x="520360" y="1771650"/>
            <a:chExt cx="2834829" cy="3086102"/>
          </a:xfrm>
        </p:grpSpPr>
        <p:sp>
          <p:nvSpPr>
            <p:cNvPr id="31" name="Rectangle 30"/>
            <p:cNvSpPr/>
            <p:nvPr userDrawn="1"/>
          </p:nvSpPr>
          <p:spPr>
            <a:xfrm>
              <a:off x="1085850" y="1771650"/>
              <a:ext cx="1704975" cy="3086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Rectangle 31"/>
            <p:cNvSpPr/>
            <p:nvPr userDrawn="1"/>
          </p:nvSpPr>
          <p:spPr>
            <a:xfrm rot="5400000">
              <a:off x="-211289" y="3560613"/>
              <a:ext cx="2028787" cy="565489"/>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Cross 32"/>
            <p:cNvSpPr/>
            <p:nvPr userDrawn="1"/>
          </p:nvSpPr>
          <p:spPr>
            <a:xfrm>
              <a:off x="1638300" y="2023533"/>
              <a:ext cx="584200" cy="575734"/>
            </a:xfrm>
            <a:prstGeom prst="plus">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ectangle 33"/>
            <p:cNvSpPr/>
            <p:nvPr userDrawn="1"/>
          </p:nvSpPr>
          <p:spPr>
            <a:xfrm rot="5400000">
              <a:off x="2058051" y="3560614"/>
              <a:ext cx="2028787" cy="565489"/>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ectangle 34"/>
            <p:cNvSpPr/>
            <p:nvPr userDrawn="1"/>
          </p:nvSpPr>
          <p:spPr>
            <a:xfrm rot="5400000">
              <a:off x="1354137" y="2890839"/>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35"/>
            <p:cNvSpPr/>
            <p:nvPr userDrawn="1"/>
          </p:nvSpPr>
          <p:spPr>
            <a:xfrm rot="5400000">
              <a:off x="2150004" y="2890840"/>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Rectangle 36"/>
            <p:cNvSpPr/>
            <p:nvPr userDrawn="1"/>
          </p:nvSpPr>
          <p:spPr>
            <a:xfrm rot="5400000">
              <a:off x="1354136" y="3553883"/>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userDrawn="1"/>
          </p:nvSpPr>
          <p:spPr>
            <a:xfrm rot="5400000">
              <a:off x="2150003" y="3553884"/>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38"/>
            <p:cNvSpPr/>
            <p:nvPr userDrawn="1"/>
          </p:nvSpPr>
          <p:spPr>
            <a:xfrm rot="5400000">
              <a:off x="1354136" y="4200739"/>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Rectangle 39"/>
            <p:cNvSpPr/>
            <p:nvPr userDrawn="1"/>
          </p:nvSpPr>
          <p:spPr>
            <a:xfrm rot="5400000">
              <a:off x="2150003" y="4200740"/>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687240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00A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18" name="Rectangle 17">
            <a:extLst>
              <a:ext uri="{FF2B5EF4-FFF2-40B4-BE49-F238E27FC236}">
                <a16:creationId xmlns:a16="http://schemas.microsoft.com/office/drawing/2014/main" id="{1283C406-6330-184F-B8A9-C02F60348F55}"/>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8"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grpSp>
        <p:nvGrpSpPr>
          <p:cNvPr id="16" name="Group 15"/>
          <p:cNvGrpSpPr/>
          <p:nvPr userDrawn="1"/>
        </p:nvGrpSpPr>
        <p:grpSpPr>
          <a:xfrm>
            <a:off x="476664" y="1947912"/>
            <a:ext cx="2834829" cy="3086102"/>
            <a:chOff x="520360" y="1771650"/>
            <a:chExt cx="2834829" cy="3086102"/>
          </a:xfrm>
        </p:grpSpPr>
        <p:sp>
          <p:nvSpPr>
            <p:cNvPr id="17" name="Rectangle 16"/>
            <p:cNvSpPr/>
            <p:nvPr userDrawn="1"/>
          </p:nvSpPr>
          <p:spPr>
            <a:xfrm>
              <a:off x="1085850" y="1771650"/>
              <a:ext cx="1704975" cy="3086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rot="5400000">
              <a:off x="-211289" y="3560613"/>
              <a:ext cx="2028787" cy="565489"/>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Cross 19"/>
            <p:cNvSpPr/>
            <p:nvPr userDrawn="1"/>
          </p:nvSpPr>
          <p:spPr>
            <a:xfrm>
              <a:off x="1638300" y="2023533"/>
              <a:ext cx="584200" cy="575734"/>
            </a:xfrm>
            <a:prstGeom prst="plus">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userDrawn="1"/>
          </p:nvSpPr>
          <p:spPr>
            <a:xfrm rot="5400000">
              <a:off x="2058051" y="3560614"/>
              <a:ext cx="2028787" cy="565489"/>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userDrawn="1"/>
          </p:nvSpPr>
          <p:spPr>
            <a:xfrm rot="5400000">
              <a:off x="1354137" y="2890839"/>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rot="5400000">
              <a:off x="2150004" y="2890840"/>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Rectangle 23"/>
            <p:cNvSpPr/>
            <p:nvPr userDrawn="1"/>
          </p:nvSpPr>
          <p:spPr>
            <a:xfrm rot="5400000">
              <a:off x="1354136" y="3553883"/>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userDrawn="1"/>
          </p:nvSpPr>
          <p:spPr>
            <a:xfrm rot="5400000">
              <a:off x="2150003" y="3553884"/>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p:cNvSpPr/>
            <p:nvPr userDrawn="1"/>
          </p:nvSpPr>
          <p:spPr>
            <a:xfrm rot="5400000">
              <a:off x="1354136" y="4200739"/>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6"/>
            <p:cNvSpPr/>
            <p:nvPr userDrawn="1"/>
          </p:nvSpPr>
          <p:spPr>
            <a:xfrm rot="5400000">
              <a:off x="2150003" y="4200740"/>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8" name="Group 27"/>
          <p:cNvGrpSpPr/>
          <p:nvPr userDrawn="1"/>
        </p:nvGrpSpPr>
        <p:grpSpPr>
          <a:xfrm>
            <a:off x="4485088" y="1159715"/>
            <a:ext cx="2834829" cy="3086102"/>
            <a:chOff x="520360" y="1771650"/>
            <a:chExt cx="2834829" cy="3086102"/>
          </a:xfrm>
        </p:grpSpPr>
        <p:sp>
          <p:nvSpPr>
            <p:cNvPr id="29" name="Rectangle 28"/>
            <p:cNvSpPr/>
            <p:nvPr userDrawn="1"/>
          </p:nvSpPr>
          <p:spPr>
            <a:xfrm>
              <a:off x="1085850" y="1771650"/>
              <a:ext cx="1704975" cy="3086101"/>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userDrawn="1"/>
          </p:nvSpPr>
          <p:spPr>
            <a:xfrm rot="5400000">
              <a:off x="-211289" y="3560613"/>
              <a:ext cx="2028787" cy="565489"/>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Cross 30"/>
            <p:cNvSpPr/>
            <p:nvPr userDrawn="1"/>
          </p:nvSpPr>
          <p:spPr>
            <a:xfrm>
              <a:off x="1638300" y="2023533"/>
              <a:ext cx="584200" cy="575734"/>
            </a:xfrm>
            <a:prstGeom prst="plus">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Rectangle 31"/>
            <p:cNvSpPr/>
            <p:nvPr userDrawn="1"/>
          </p:nvSpPr>
          <p:spPr>
            <a:xfrm rot="5400000">
              <a:off x="2058051" y="3560614"/>
              <a:ext cx="2028787" cy="565489"/>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32"/>
            <p:cNvSpPr/>
            <p:nvPr userDrawn="1"/>
          </p:nvSpPr>
          <p:spPr>
            <a:xfrm rot="5400000">
              <a:off x="1354137" y="2890839"/>
              <a:ext cx="356658" cy="211667"/>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ectangle 33"/>
            <p:cNvSpPr/>
            <p:nvPr userDrawn="1"/>
          </p:nvSpPr>
          <p:spPr>
            <a:xfrm rot="5400000">
              <a:off x="2150004" y="2890840"/>
              <a:ext cx="356658" cy="211667"/>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ectangle 34"/>
            <p:cNvSpPr/>
            <p:nvPr userDrawn="1"/>
          </p:nvSpPr>
          <p:spPr>
            <a:xfrm rot="5400000">
              <a:off x="1354136" y="3553883"/>
              <a:ext cx="356658" cy="211667"/>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35"/>
            <p:cNvSpPr/>
            <p:nvPr userDrawn="1"/>
          </p:nvSpPr>
          <p:spPr>
            <a:xfrm rot="5400000">
              <a:off x="2150003" y="3553884"/>
              <a:ext cx="356658" cy="211667"/>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Rectangle 36"/>
            <p:cNvSpPr/>
            <p:nvPr userDrawn="1"/>
          </p:nvSpPr>
          <p:spPr>
            <a:xfrm rot="5400000">
              <a:off x="1354136" y="4200739"/>
              <a:ext cx="356658" cy="211667"/>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userDrawn="1"/>
          </p:nvSpPr>
          <p:spPr>
            <a:xfrm rot="5400000">
              <a:off x="2150003" y="4200740"/>
              <a:ext cx="356658" cy="211667"/>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793521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pic>
        <p:nvPicPr>
          <p:cNvPr id="28" name="Picture 27"/>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363059" y="6196244"/>
            <a:ext cx="676342" cy="649725"/>
          </a:xfrm>
          <a:prstGeom prst="rect">
            <a:avLst/>
          </a:prstGeom>
        </p:spPr>
      </p:pic>
      <p:sp>
        <p:nvSpPr>
          <p:cNvPr id="3" name="Content Placeholder 2"/>
          <p:cNvSpPr>
            <a:spLocks noGrp="1"/>
          </p:cNvSpPr>
          <p:nvPr>
            <p:ph idx="1"/>
          </p:nvPr>
        </p:nvSpPr>
        <p:spPr>
          <a:xfrm>
            <a:off x="879899" y="1601597"/>
            <a:ext cx="10515600" cy="4592003"/>
          </a:xfrm>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6787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hoto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3" y="-1"/>
            <a:ext cx="12191307" cy="6858388"/>
          </a:xfrm>
          <a:prstGeom prst="rect">
            <a:avLst/>
          </a:prstGeom>
        </p:spPr>
      </p:pic>
      <p:sp>
        <p:nvSpPr>
          <p:cNvPr id="2" name="Title 1"/>
          <p:cNvSpPr>
            <a:spLocks noGrp="1"/>
          </p:cNvSpPr>
          <p:nvPr>
            <p:ph type="ctrTitle"/>
          </p:nvPr>
        </p:nvSpPr>
        <p:spPr>
          <a:xfrm>
            <a:off x="457200" y="1654445"/>
            <a:ext cx="5265549" cy="1542081"/>
          </a:xfrm>
        </p:spPr>
        <p:txBody>
          <a:bodyPr wrap="square" anchor="t"/>
          <a:lstStyle>
            <a:lvl1pPr algn="l">
              <a:defRPr sz="3600" b="0">
                <a:solidFill>
                  <a:schemeClr val="bg2"/>
                </a:solidFill>
                <a:latin typeface="Sharp Sans Display No1 Book"/>
              </a:defRPr>
            </a:lvl1pPr>
          </a:lstStyle>
          <a:p>
            <a:r>
              <a:rPr lang="en-US" dirty="0"/>
              <a:t>Click to edit Master title style</a:t>
            </a:r>
          </a:p>
        </p:txBody>
      </p:sp>
      <p:sp>
        <p:nvSpPr>
          <p:cNvPr id="3" name="Subtitle 2"/>
          <p:cNvSpPr>
            <a:spLocks noGrp="1"/>
          </p:cNvSpPr>
          <p:nvPr>
            <p:ph type="subTitle" idx="1" hasCustomPrompt="1"/>
          </p:nvPr>
        </p:nvSpPr>
        <p:spPr>
          <a:xfrm>
            <a:off x="457200" y="6232885"/>
            <a:ext cx="5545811" cy="415898"/>
          </a:xfrm>
        </p:spPr>
        <p:txBody>
          <a:bodyPr wrap="none"/>
          <a:lstStyle>
            <a:lvl1pPr marL="0" indent="0" algn="l">
              <a:buNone/>
              <a:defRPr sz="2400">
                <a:solidFill>
                  <a:schemeClr val="accent1"/>
                </a:solidFill>
                <a:latin typeface="Sharp Sans Display No1 Book"/>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business line name</a:t>
            </a:r>
          </a:p>
        </p:txBody>
      </p:sp>
      <p:sp>
        <p:nvSpPr>
          <p:cNvPr id="10" name="Text Placeholder 9"/>
          <p:cNvSpPr>
            <a:spLocks noGrp="1"/>
          </p:cNvSpPr>
          <p:nvPr>
            <p:ph type="body" sz="quarter" idx="10" hasCustomPrompt="1"/>
          </p:nvPr>
        </p:nvSpPr>
        <p:spPr>
          <a:xfrm>
            <a:off x="457200" y="3806825"/>
            <a:ext cx="5265549" cy="1187450"/>
          </a:xfrm>
        </p:spPr>
        <p:txBody>
          <a:bodyPr/>
          <a:lstStyle>
            <a:lvl1pPr marL="0" indent="0" algn="l">
              <a:buNone/>
              <a:defRPr sz="1800" baseline="0">
                <a:solidFill>
                  <a:schemeClr val="bg1"/>
                </a:solidFill>
                <a:latin typeface="Sharp Sans Display No1 Book"/>
              </a:defRPr>
            </a:lvl1pPr>
          </a:lstStyle>
          <a:p>
            <a:pPr lvl="0"/>
            <a:r>
              <a:rPr lang="en-US" dirty="0"/>
              <a:t>Click to edit Presenter’s name, title and date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83047" y="452468"/>
            <a:ext cx="2291137" cy="954641"/>
          </a:xfrm>
          <a:prstGeom prst="rect">
            <a:avLst/>
          </a:prstGeom>
        </p:spPr>
      </p:pic>
      <p:sp>
        <p:nvSpPr>
          <p:cNvPr id="7"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963631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 Placeholder 6"/>
          <p:cNvSpPr>
            <a:spLocks noGrp="1"/>
          </p:cNvSpPr>
          <p:nvPr userDrawn="1">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sp>
        <p:nvSpPr>
          <p:cNvPr id="27" name="Text Placeholder 2"/>
          <p:cNvSpPr txBox="1">
            <a:spLocks/>
          </p:cNvSpPr>
          <p:nvPr userDrawn="1"/>
        </p:nvSpPr>
        <p:spPr bwMode="auto">
          <a:xfrm>
            <a:off x="830179" y="5973999"/>
            <a:ext cx="6626745" cy="21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1200" dirty="0">
                <a:solidFill>
                  <a:srgbClr val="5B6670"/>
                </a:solidFill>
                <a:latin typeface="Sharp Sans Display No1 Book"/>
              </a:rPr>
              <a:t>Trustmark Life Insurance Company of New York, Albany, New York</a:t>
            </a:r>
          </a:p>
        </p:txBody>
      </p:sp>
      <p:pic>
        <p:nvPicPr>
          <p:cNvPr id="30" name="Picture 2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363059" y="6196244"/>
            <a:ext cx="676342" cy="649725"/>
          </a:xfrm>
          <a:prstGeom prst="rect">
            <a:avLst/>
          </a:prstGeom>
        </p:spPr>
      </p:pic>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91578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18" name="Title 1"/>
          <p:cNvSpPr>
            <a:spLocks noGrp="1"/>
          </p:cNvSpPr>
          <p:nvPr>
            <p:ph type="title"/>
          </p:nvPr>
        </p:nvSpPr>
        <p:spPr>
          <a:xfrm>
            <a:off x="6324600" y="467140"/>
            <a:ext cx="4428281" cy="760344"/>
          </a:xfrm>
        </p:spPr>
        <p:txBody>
          <a:bodyPr/>
          <a:lstStyle>
            <a:lvl1pPr algn="l">
              <a:defRPr/>
            </a:lvl1pPr>
          </a:lstStyle>
          <a:p>
            <a:r>
              <a:rPr lang="en-US" dirty="0"/>
              <a:t>Click to edit Master title style</a:t>
            </a:r>
          </a:p>
        </p:txBody>
      </p:sp>
      <p:sp>
        <p:nvSpPr>
          <p:cNvPr id="19" name="Content Placeholder 2"/>
          <p:cNvSpPr>
            <a:spLocks noGrp="1"/>
          </p:cNvSpPr>
          <p:nvPr>
            <p:ph idx="1"/>
          </p:nvPr>
        </p:nvSpPr>
        <p:spPr>
          <a:xfrm>
            <a:off x="6324600" y="1694625"/>
            <a:ext cx="5029200" cy="4482340"/>
          </a:xfrm>
        </p:spPr>
        <p:txBody>
          <a:bodyPr/>
          <a:lstStyle>
            <a:lvl1pPr>
              <a:spcAft>
                <a:spcPts val="0"/>
              </a:spcAft>
              <a:defRPr sz="2000">
                <a:solidFill>
                  <a:schemeClr val="tx1">
                    <a:lumMod val="50000"/>
                  </a:schemeClr>
                </a:solidFill>
              </a:defRPr>
            </a:lvl1pPr>
            <a:lvl2pPr>
              <a:defRPr sz="2000">
                <a:solidFill>
                  <a:schemeClr val="tx1">
                    <a:lumMod val="50000"/>
                  </a:schemeClr>
                </a:solidFill>
              </a:defRPr>
            </a:lvl2pPr>
            <a:lvl3pPr>
              <a:defRPr sz="2000">
                <a:solidFill>
                  <a:schemeClr val="tx1">
                    <a:lumMod val="50000"/>
                  </a:schemeClr>
                </a:solidFill>
              </a:defRPr>
            </a:lvl3pPr>
            <a:lvl4pPr>
              <a:defRPr sz="2000">
                <a:solidFill>
                  <a:schemeClr val="tx1">
                    <a:lumMod val="50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p:cNvSpPr>
            <a:spLocks noGrp="1"/>
          </p:cNvSpPr>
          <p:nvPr>
            <p:ph type="body" sz="quarter" idx="13" hasCustomPrompt="1"/>
          </p:nvPr>
        </p:nvSpPr>
        <p:spPr>
          <a:xfrm>
            <a:off x="6324600" y="1148619"/>
            <a:ext cx="5029200" cy="624871"/>
          </a:xfrm>
        </p:spPr>
        <p:txBody>
          <a:bodyPr/>
          <a:lstStyle>
            <a:lvl1pPr marL="0" indent="0" algn="l">
              <a:buNone/>
              <a:defRPr sz="2400" baseline="0">
                <a:solidFill>
                  <a:srgbClr val="EF4136"/>
                </a:solidFill>
              </a:defRPr>
            </a:lvl1pPr>
          </a:lstStyle>
          <a:p>
            <a:pPr lvl="0"/>
            <a:r>
              <a:rPr lang="en-US" dirty="0"/>
              <a:t>Click to edit subhead text styles</a:t>
            </a:r>
          </a:p>
        </p:txBody>
      </p:sp>
      <p:sp>
        <p:nvSpPr>
          <p:cNvPr id="7" name="Rectangle 6">
            <a:hlinkClick r:id="rId4" action="ppaction://hlinksldjump"/>
          </p:cNvPr>
          <p:cNvSpPr/>
          <p:nvPr userDrawn="1"/>
        </p:nvSpPr>
        <p:spPr>
          <a:xfrm>
            <a:off x="0" y="0"/>
            <a:ext cx="541829" cy="68580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3" name="Picture 32"/>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363059" y="6196244"/>
            <a:ext cx="676342" cy="649725"/>
          </a:xfrm>
          <a:prstGeom prst="rect">
            <a:avLst/>
          </a:prstGeom>
        </p:spPr>
      </p:pic>
      <p:sp>
        <p:nvSpPr>
          <p:cNvPr id="21" name="Picture Placeholder 8"/>
          <p:cNvSpPr>
            <a:spLocks noGrp="1"/>
          </p:cNvSpPr>
          <p:nvPr>
            <p:ph type="pic" sz="quarter" idx="14"/>
          </p:nvPr>
        </p:nvSpPr>
        <p:spPr>
          <a:xfrm>
            <a:off x="541338" y="0"/>
            <a:ext cx="5287962" cy="6176963"/>
          </a:xfrm>
        </p:spPr>
        <p:txBody>
          <a:bodyPr/>
          <a:lstStyle/>
          <a:p>
            <a:endParaRPr lang="en-US" dirty="0"/>
          </a:p>
        </p:txBody>
      </p:sp>
    </p:spTree>
    <p:extLst>
      <p:ext uri="{BB962C8B-B14F-4D97-AF65-F5344CB8AC3E}">
        <p14:creationId xmlns:p14="http://schemas.microsoft.com/office/powerpoint/2010/main" val="3198153057"/>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E8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pic>
        <p:nvPicPr>
          <p:cNvPr id="22" name="Picture 21">
            <a:extLst>
              <a:ext uri="{FF2B5EF4-FFF2-40B4-BE49-F238E27FC236}">
                <a16:creationId xmlns:a16="http://schemas.microsoft.com/office/drawing/2014/main" id="{0DB80C14-3B95-904A-9E12-4AF4B2EE16A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259670" y="6236288"/>
            <a:ext cx="735764" cy="600656"/>
          </a:xfrm>
          <a:prstGeom prst="rect">
            <a:avLst/>
          </a:prstGeom>
        </p:spPr>
      </p:pic>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41525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pic>
        <p:nvPicPr>
          <p:cNvPr id="25" name="Picture 24">
            <a:extLst>
              <a:ext uri="{FF2B5EF4-FFF2-40B4-BE49-F238E27FC236}">
                <a16:creationId xmlns:a16="http://schemas.microsoft.com/office/drawing/2014/main" id="{0DB80C14-3B95-904A-9E12-4AF4B2EE16A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259670" y="6236288"/>
            <a:ext cx="735764" cy="600656"/>
          </a:xfrm>
          <a:prstGeom prst="rect">
            <a:avLst/>
          </a:prstGeom>
        </p:spPr>
      </p:pic>
      <p:sp>
        <p:nvSpPr>
          <p:cNvPr id="2" name="Title 1"/>
          <p:cNvSpPr>
            <a:spLocks noGrp="1"/>
          </p:cNvSpPr>
          <p:nvPr>
            <p:ph type="title"/>
          </p:nvPr>
        </p:nvSpPr>
        <p:spPr>
          <a:xfrm>
            <a:off x="6324600" y="467140"/>
            <a:ext cx="4428281" cy="760344"/>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324600" y="1694625"/>
            <a:ext cx="5029200" cy="4482340"/>
          </a:xfrm>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8" name="Text Placeholder 6"/>
          <p:cNvSpPr>
            <a:spLocks noGrp="1"/>
          </p:cNvSpPr>
          <p:nvPr>
            <p:ph type="body" sz="quarter" idx="13" hasCustomPrompt="1"/>
          </p:nvPr>
        </p:nvSpPr>
        <p:spPr>
          <a:xfrm>
            <a:off x="6324600" y="1148619"/>
            <a:ext cx="5029200" cy="624871"/>
          </a:xfrm>
        </p:spPr>
        <p:txBody>
          <a:bodyPr/>
          <a:lstStyle>
            <a:lvl1pPr marL="0" indent="0" algn="l">
              <a:buNone/>
              <a:defRPr sz="2400" baseline="0">
                <a:solidFill>
                  <a:srgbClr val="EF4136"/>
                </a:solidFill>
              </a:defRPr>
            </a:lvl1pPr>
          </a:lstStyle>
          <a:p>
            <a:pPr lvl="0"/>
            <a:r>
              <a:rPr lang="en-US" dirty="0"/>
              <a:t>Click to edit subhead text styles</a:t>
            </a:r>
          </a:p>
        </p:txBody>
      </p:sp>
      <p:sp>
        <p:nvSpPr>
          <p:cNvPr id="15" name="Rectangle 14"/>
          <p:cNvSpPr/>
          <p:nvPr userDrawn="1"/>
        </p:nvSpPr>
        <p:spPr>
          <a:xfrm>
            <a:off x="0" y="0"/>
            <a:ext cx="541829" cy="6858001"/>
          </a:xfrm>
          <a:prstGeom prst="rect">
            <a:avLst/>
          </a:prstGeom>
          <a:solidFill>
            <a:srgbClr val="E8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Picture Placeholder 8"/>
          <p:cNvSpPr>
            <a:spLocks noGrp="1"/>
          </p:cNvSpPr>
          <p:nvPr>
            <p:ph type="pic" sz="quarter" idx="14"/>
          </p:nvPr>
        </p:nvSpPr>
        <p:spPr>
          <a:xfrm>
            <a:off x="541338" y="0"/>
            <a:ext cx="5287962" cy="6176963"/>
          </a:xfrm>
        </p:spPr>
        <p:txBody>
          <a:bodyPr/>
          <a:lstStyle/>
          <a:p>
            <a:endParaRPr lang="en-US" dirty="0"/>
          </a:p>
        </p:txBody>
      </p:sp>
    </p:spTree>
    <p:extLst>
      <p:ext uri="{BB962C8B-B14F-4D97-AF65-F5344CB8AC3E}">
        <p14:creationId xmlns:p14="http://schemas.microsoft.com/office/powerpoint/2010/main" val="3382011774"/>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pic>
        <p:nvPicPr>
          <p:cNvPr id="20" name="Picture 19">
            <a:extLst>
              <a:ext uri="{FF2B5EF4-FFF2-40B4-BE49-F238E27FC236}">
                <a16:creationId xmlns:a16="http://schemas.microsoft.com/office/drawing/2014/main" id="{46A07555-AF4E-6049-83FE-91699454DAD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92945" y="6221964"/>
            <a:ext cx="676342" cy="633222"/>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B5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55146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pic>
        <p:nvPicPr>
          <p:cNvPr id="19" name="Picture 18">
            <a:extLst>
              <a:ext uri="{FF2B5EF4-FFF2-40B4-BE49-F238E27FC236}">
                <a16:creationId xmlns:a16="http://schemas.microsoft.com/office/drawing/2014/main" id="{46A07555-AF4E-6049-83FE-91699454DAD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92945" y="6221964"/>
            <a:ext cx="676342" cy="633222"/>
          </a:xfrm>
          <a:prstGeom prst="rect">
            <a:avLst/>
          </a:prstGeom>
        </p:spPr>
      </p:pic>
      <p:sp>
        <p:nvSpPr>
          <p:cNvPr id="2" name="Title 1"/>
          <p:cNvSpPr>
            <a:spLocks noGrp="1"/>
          </p:cNvSpPr>
          <p:nvPr>
            <p:ph type="title"/>
          </p:nvPr>
        </p:nvSpPr>
        <p:spPr>
          <a:xfrm>
            <a:off x="6324600" y="467140"/>
            <a:ext cx="4428281" cy="760344"/>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324600" y="1694625"/>
            <a:ext cx="5029200" cy="4482340"/>
          </a:xfrm>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8" name="Text Placeholder 6"/>
          <p:cNvSpPr>
            <a:spLocks noGrp="1"/>
          </p:cNvSpPr>
          <p:nvPr>
            <p:ph type="body" sz="quarter" idx="13" hasCustomPrompt="1"/>
          </p:nvPr>
        </p:nvSpPr>
        <p:spPr>
          <a:xfrm>
            <a:off x="6324600" y="1148619"/>
            <a:ext cx="5029200" cy="624871"/>
          </a:xfrm>
        </p:spPr>
        <p:txBody>
          <a:bodyPr/>
          <a:lstStyle>
            <a:lvl1pPr marL="0" indent="0" algn="l">
              <a:buNone/>
              <a:defRPr sz="2400" baseline="0">
                <a:solidFill>
                  <a:srgbClr val="C00000"/>
                </a:solidFill>
              </a:defRPr>
            </a:lvl1pPr>
          </a:lstStyle>
          <a:p>
            <a:pPr lvl="0"/>
            <a:r>
              <a:rPr lang="en-US" dirty="0"/>
              <a:t>Click to edit subhead text styles</a:t>
            </a:r>
          </a:p>
        </p:txBody>
      </p:sp>
      <p:sp>
        <p:nvSpPr>
          <p:cNvPr id="7" name="Rectangle 6"/>
          <p:cNvSpPr/>
          <p:nvPr userDrawn="1"/>
        </p:nvSpPr>
        <p:spPr>
          <a:xfrm>
            <a:off x="0" y="0"/>
            <a:ext cx="541829" cy="6858001"/>
          </a:xfrm>
          <a:prstGeom prst="rect">
            <a:avLst/>
          </a:prstGeom>
          <a:solidFill>
            <a:srgbClr val="B5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Picture Placeholder 8"/>
          <p:cNvSpPr>
            <a:spLocks noGrp="1"/>
          </p:cNvSpPr>
          <p:nvPr>
            <p:ph type="pic" sz="quarter" idx="14"/>
          </p:nvPr>
        </p:nvSpPr>
        <p:spPr>
          <a:xfrm>
            <a:off x="541338" y="0"/>
            <a:ext cx="5287962" cy="6176963"/>
          </a:xfrm>
        </p:spPr>
        <p:txBody>
          <a:bodyPr/>
          <a:lstStyle/>
          <a:p>
            <a:endParaRPr lang="en-US" dirty="0"/>
          </a:p>
        </p:txBody>
      </p:sp>
    </p:spTree>
    <p:extLst>
      <p:ext uri="{BB962C8B-B14F-4D97-AF65-F5344CB8AC3E}">
        <p14:creationId xmlns:p14="http://schemas.microsoft.com/office/powerpoint/2010/main" val="4169734470"/>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4F9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pic>
        <p:nvPicPr>
          <p:cNvPr id="28" name="Picture 27">
            <a:extLst>
              <a:ext uri="{FF2B5EF4-FFF2-40B4-BE49-F238E27FC236}">
                <a16:creationId xmlns:a16="http://schemas.microsoft.com/office/drawing/2014/main" id="{1E0C8C8D-8CDD-A944-B78E-7406781AE9B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345160" y="6214146"/>
            <a:ext cx="676342" cy="643854"/>
          </a:xfrm>
          <a:prstGeom prst="rect">
            <a:avLst/>
          </a:prstGeom>
        </p:spPr>
      </p:pic>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25631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p:nvPr>
        </p:nvSpPr>
        <p:spPr>
          <a:xfrm>
            <a:off x="6324600" y="467140"/>
            <a:ext cx="4428281" cy="760344"/>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324600" y="1694625"/>
            <a:ext cx="5029200" cy="4482340"/>
          </a:xfrm>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11587996"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8" name="Text Placeholder 6"/>
          <p:cNvSpPr>
            <a:spLocks noGrp="1"/>
          </p:cNvSpPr>
          <p:nvPr>
            <p:ph type="body" sz="quarter" idx="13" hasCustomPrompt="1"/>
          </p:nvPr>
        </p:nvSpPr>
        <p:spPr>
          <a:xfrm>
            <a:off x="6324600" y="1148619"/>
            <a:ext cx="5029200" cy="624871"/>
          </a:xfrm>
        </p:spPr>
        <p:txBody>
          <a:bodyPr/>
          <a:lstStyle>
            <a:lvl1pPr marL="0" indent="0" algn="l">
              <a:buNone/>
              <a:defRPr sz="2400" baseline="0">
                <a:solidFill>
                  <a:srgbClr val="C00000"/>
                </a:solidFill>
              </a:defRPr>
            </a:lvl1pPr>
          </a:lstStyle>
          <a:p>
            <a:pPr lvl="0"/>
            <a:r>
              <a:rPr lang="en-US" dirty="0"/>
              <a:t>Click to edit subhead text styles</a:t>
            </a:r>
          </a:p>
        </p:txBody>
      </p:sp>
      <p:sp>
        <p:nvSpPr>
          <p:cNvPr id="9" name="Picture Placeholder 8"/>
          <p:cNvSpPr>
            <a:spLocks noGrp="1"/>
          </p:cNvSpPr>
          <p:nvPr>
            <p:ph type="pic" sz="quarter" idx="14"/>
          </p:nvPr>
        </p:nvSpPr>
        <p:spPr>
          <a:xfrm>
            <a:off x="541338" y="0"/>
            <a:ext cx="5287962" cy="6176963"/>
          </a:xfrm>
        </p:spPr>
        <p:txBody>
          <a:bodyPr/>
          <a:lstStyle/>
          <a:p>
            <a:endParaRPr lang="en-US" dirty="0"/>
          </a:p>
        </p:txBody>
      </p:sp>
      <p:sp>
        <p:nvSpPr>
          <p:cNvPr id="15" name="Rectangle 14"/>
          <p:cNvSpPr/>
          <p:nvPr userDrawn="1"/>
        </p:nvSpPr>
        <p:spPr>
          <a:xfrm>
            <a:off x="0" y="0"/>
            <a:ext cx="541829" cy="6858001"/>
          </a:xfrm>
          <a:prstGeom prst="rect">
            <a:avLst/>
          </a:prstGeom>
          <a:solidFill>
            <a:srgbClr val="4F9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0" name="Picture 29">
            <a:extLst>
              <a:ext uri="{FF2B5EF4-FFF2-40B4-BE49-F238E27FC236}">
                <a16:creationId xmlns:a16="http://schemas.microsoft.com/office/drawing/2014/main" id="{1E0C8C8D-8CDD-A944-B78E-7406781AE9B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345160" y="6214146"/>
            <a:ext cx="676342" cy="643854"/>
          </a:xfrm>
          <a:prstGeom prst="rect">
            <a:avLst/>
          </a:prstGeom>
        </p:spPr>
      </p:pic>
    </p:spTree>
    <p:extLst>
      <p:ext uri="{BB962C8B-B14F-4D97-AF65-F5344CB8AC3E}">
        <p14:creationId xmlns:p14="http://schemas.microsoft.com/office/powerpoint/2010/main" val="4159142131"/>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and Content with beyond key ar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hasCustomPrompt="1"/>
          </p:nvPr>
        </p:nvSpPr>
        <p:spPr>
          <a:xfrm rot="16200000">
            <a:off x="-2370520" y="3048828"/>
            <a:ext cx="6858001" cy="760344"/>
          </a:xfrm>
        </p:spPr>
        <p:txBody>
          <a:bodyPr/>
          <a:lstStyle>
            <a:lvl1pPr algn="ctr">
              <a:defRPr>
                <a:latin typeface="Sharp Sans Display No1 Book"/>
              </a:defRPr>
            </a:lvl1pPr>
          </a:lstStyle>
          <a:p>
            <a:r>
              <a:rPr lang="en-US" dirty="0"/>
              <a:t>Schedule Of Benefits</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4F9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rot="16200000">
            <a:off x="-1964666" y="3116564"/>
            <a:ext cx="6858002" cy="624871"/>
          </a:xfrm>
        </p:spPr>
        <p:txBody>
          <a:bodyPr/>
          <a:lstStyle>
            <a:lvl1pPr marL="0" indent="0" algn="ctr">
              <a:buNone/>
              <a:defRPr sz="2400" baseline="0">
                <a:solidFill>
                  <a:srgbClr val="EF4136"/>
                </a:solidFill>
                <a:latin typeface="Sharp Sans Display No1 Book"/>
              </a:defRPr>
            </a:lvl1pPr>
          </a:lstStyle>
          <a:p>
            <a:pPr lvl="0"/>
            <a:r>
              <a:rPr lang="en-US" dirty="0"/>
              <a:t>Plan</a:t>
            </a:r>
          </a:p>
        </p:txBody>
      </p:sp>
      <p:pic>
        <p:nvPicPr>
          <p:cNvPr id="26" name="Picture 25">
            <a:extLst>
              <a:ext uri="{FF2B5EF4-FFF2-40B4-BE49-F238E27FC236}">
                <a16:creationId xmlns:a16="http://schemas.microsoft.com/office/drawing/2014/main" id="{1E0C8C8D-8CDD-A944-B78E-7406781AE9B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45160" y="6214146"/>
            <a:ext cx="676342" cy="643854"/>
          </a:xfrm>
          <a:prstGeom prst="rect">
            <a:avLst/>
          </a:prstGeom>
        </p:spPr>
      </p:pic>
    </p:spTree>
    <p:extLst>
      <p:ext uri="{BB962C8B-B14F-4D97-AF65-F5344CB8AC3E}">
        <p14:creationId xmlns:p14="http://schemas.microsoft.com/office/powerpoint/2010/main" val="2527449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19" name="Picture 1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8915" y="6239490"/>
            <a:ext cx="8676629" cy="615696"/>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572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0" name="Picture 29">
            <a:extLst>
              <a:ext uri="{FF2B5EF4-FFF2-40B4-BE49-F238E27FC236}">
                <a16:creationId xmlns:a16="http://schemas.microsoft.com/office/drawing/2014/main" id="{48AA151C-38D4-1A4C-97E3-64E2B6F9E71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95184" y="6199544"/>
            <a:ext cx="705306" cy="705306"/>
          </a:xfrm>
          <a:prstGeom prst="rect">
            <a:avLst/>
          </a:prstGeom>
        </p:spPr>
      </p:pic>
    </p:spTree>
    <p:extLst>
      <p:ext uri="{BB962C8B-B14F-4D97-AF65-F5344CB8AC3E}">
        <p14:creationId xmlns:p14="http://schemas.microsoft.com/office/powerpoint/2010/main" val="74644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Slide - Dark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3" y="-1"/>
            <a:ext cx="12191308" cy="6858389"/>
          </a:xfrm>
          <a:prstGeom prst="rect">
            <a:avLst/>
          </a:prstGeom>
        </p:spPr>
      </p:pic>
      <p:sp>
        <p:nvSpPr>
          <p:cNvPr id="2" name="Title 1"/>
          <p:cNvSpPr>
            <a:spLocks noGrp="1"/>
          </p:cNvSpPr>
          <p:nvPr>
            <p:ph type="title" hasCustomPrompt="1"/>
          </p:nvPr>
        </p:nvSpPr>
        <p:spPr>
          <a:xfrm>
            <a:off x="1872587" y="2439876"/>
            <a:ext cx="8448211" cy="1396133"/>
          </a:xfrm>
        </p:spPr>
        <p:txBody>
          <a:bodyPr anchor="b"/>
          <a:lstStyle>
            <a:lvl1pPr>
              <a:defRPr sz="3600">
                <a:solidFill>
                  <a:schemeClr val="bg1"/>
                </a:solidFill>
                <a:latin typeface="Sharp Sans Display No1 Book"/>
              </a:defRPr>
            </a:lvl1pPr>
          </a:lstStyle>
          <a:p>
            <a:r>
              <a:rPr lang="en-US" dirty="0"/>
              <a:t>Click to edit Divider title style</a:t>
            </a:r>
          </a:p>
        </p:txBody>
      </p:sp>
      <p:sp>
        <p:nvSpPr>
          <p:cNvPr id="3" name="Text Placeholder 2"/>
          <p:cNvSpPr>
            <a:spLocks noGrp="1"/>
          </p:cNvSpPr>
          <p:nvPr>
            <p:ph type="body" idx="1" hasCustomPrompt="1"/>
          </p:nvPr>
        </p:nvSpPr>
        <p:spPr>
          <a:xfrm>
            <a:off x="1872587" y="4085796"/>
            <a:ext cx="8448211" cy="1146345"/>
          </a:xfrm>
        </p:spPr>
        <p:txBody>
          <a:bodyPr/>
          <a:lstStyle>
            <a:lvl1pPr marL="0" indent="0" algn="ctr">
              <a:buNone/>
              <a:defRPr sz="2000">
                <a:solidFill>
                  <a:schemeClr val="bg1"/>
                </a:solidFill>
                <a:latin typeface="Sharp Sans Display No1 Book"/>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 text styles</a:t>
            </a:r>
          </a:p>
        </p:txBody>
      </p:sp>
      <p:sp>
        <p:nvSpPr>
          <p:cNvPr id="5" name="Slide Number Placeholder 5"/>
          <p:cNvSpPr>
            <a:spLocks noGrp="1"/>
          </p:cNvSpPr>
          <p:nvPr>
            <p:ph type="sldNum" sz="quarter" idx="12"/>
          </p:nvPr>
        </p:nvSpPr>
        <p:spPr>
          <a:xfrm>
            <a:off x="11539868" y="6416512"/>
            <a:ext cx="614595" cy="365125"/>
          </a:xfrm>
        </p:spPr>
        <p:txBody>
          <a:bodyPr/>
          <a:lstStyle>
            <a:lvl1pPr>
              <a:defRPr>
                <a:solidFill>
                  <a:schemeClr val="bg1"/>
                </a:solidFill>
              </a:defRPr>
            </a:lvl1pPr>
          </a:lstStyle>
          <a:p>
            <a:fld id="{7AE4C957-3C63-4C7F-8F09-0C9817055DD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08671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pic>
        <p:nvPicPr>
          <p:cNvPr id="19" name="Picture 18">
            <a:extLst>
              <a:ext uri="{FF2B5EF4-FFF2-40B4-BE49-F238E27FC236}">
                <a16:creationId xmlns:a16="http://schemas.microsoft.com/office/drawing/2014/main" id="{48AA151C-38D4-1A4C-97E3-64E2B6F9E71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07526" y="6197163"/>
            <a:ext cx="705306" cy="705306"/>
          </a:xfrm>
          <a:prstGeom prst="rect">
            <a:avLst/>
          </a:prstGeom>
        </p:spPr>
      </p:pic>
      <p:sp>
        <p:nvSpPr>
          <p:cNvPr id="2" name="Title 1"/>
          <p:cNvSpPr>
            <a:spLocks noGrp="1"/>
          </p:cNvSpPr>
          <p:nvPr>
            <p:ph type="title"/>
          </p:nvPr>
        </p:nvSpPr>
        <p:spPr>
          <a:xfrm>
            <a:off x="6324600" y="467140"/>
            <a:ext cx="4428281" cy="760344"/>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324600" y="1694625"/>
            <a:ext cx="5029200" cy="4482340"/>
          </a:xfrm>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8" name="Text Placeholder 6"/>
          <p:cNvSpPr>
            <a:spLocks noGrp="1"/>
          </p:cNvSpPr>
          <p:nvPr>
            <p:ph type="body" sz="quarter" idx="13" hasCustomPrompt="1"/>
          </p:nvPr>
        </p:nvSpPr>
        <p:spPr>
          <a:xfrm>
            <a:off x="6324600" y="1148619"/>
            <a:ext cx="4428281" cy="624871"/>
          </a:xfrm>
        </p:spPr>
        <p:txBody>
          <a:bodyPr/>
          <a:lstStyle>
            <a:lvl1pPr marL="0" indent="0" algn="l">
              <a:buNone/>
              <a:defRPr sz="2400" baseline="0">
                <a:solidFill>
                  <a:srgbClr val="EF4136"/>
                </a:solidFill>
              </a:defRPr>
            </a:lvl1pPr>
          </a:lstStyle>
          <a:p>
            <a:pPr lvl="0"/>
            <a:r>
              <a:rPr lang="en-US" dirty="0"/>
              <a:t>Click to edit subhead text styles</a:t>
            </a:r>
          </a:p>
        </p:txBody>
      </p:sp>
      <p:sp>
        <p:nvSpPr>
          <p:cNvPr id="9" name="Picture Placeholder 8"/>
          <p:cNvSpPr>
            <a:spLocks noGrp="1"/>
          </p:cNvSpPr>
          <p:nvPr>
            <p:ph type="pic" sz="quarter" idx="14"/>
          </p:nvPr>
        </p:nvSpPr>
        <p:spPr>
          <a:xfrm>
            <a:off x="541338" y="0"/>
            <a:ext cx="5287962" cy="6176963"/>
          </a:xfrm>
        </p:spPr>
        <p:txBody>
          <a:bodyPr/>
          <a:lstStyle/>
          <a:p>
            <a:endParaRPr lang="en-US" dirty="0"/>
          </a:p>
        </p:txBody>
      </p:sp>
      <p:sp>
        <p:nvSpPr>
          <p:cNvPr id="7" name="Rectangle 6"/>
          <p:cNvSpPr/>
          <p:nvPr userDrawn="1"/>
        </p:nvSpPr>
        <p:spPr>
          <a:xfrm>
            <a:off x="0" y="0"/>
            <a:ext cx="541829" cy="6858001"/>
          </a:xfrm>
          <a:prstGeom prst="rect">
            <a:avLst/>
          </a:prstGeom>
          <a:solidFill>
            <a:srgbClr val="57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078282691"/>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Rectangle 15"/>
          <p:cNvSpPr/>
          <p:nvPr userDrawn="1"/>
        </p:nvSpPr>
        <p:spPr>
          <a:xfrm>
            <a:off x="0" y="0"/>
            <a:ext cx="541829" cy="6858001"/>
          </a:xfrm>
          <a:prstGeom prst="rect">
            <a:avLst/>
          </a:prstGeom>
          <a:solidFill>
            <a:srgbClr val="00A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41042" y="6237780"/>
            <a:ext cx="615004" cy="617405"/>
          </a:xfrm>
          <a:prstGeom prst="rect">
            <a:avLst/>
          </a:prstGeom>
        </p:spPr>
      </p:pic>
    </p:spTree>
    <p:extLst>
      <p:ext uri="{BB962C8B-B14F-4D97-AF65-F5344CB8AC3E}">
        <p14:creationId xmlns:p14="http://schemas.microsoft.com/office/powerpoint/2010/main" val="695259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p:nvPr>
        </p:nvSpPr>
        <p:spPr>
          <a:xfrm>
            <a:off x="6324600" y="467140"/>
            <a:ext cx="4428281" cy="760344"/>
          </a:xfrm>
        </p:spPr>
        <p:txBody>
          <a:bodyPr/>
          <a:lstStyle>
            <a:lvl1pPr algn="l">
              <a:defRPr sz="3000"/>
            </a:lvl1pPr>
          </a:lstStyle>
          <a:p>
            <a:r>
              <a:rPr lang="en-US" dirty="0"/>
              <a:t>Click to edit Master title style</a:t>
            </a:r>
          </a:p>
        </p:txBody>
      </p:sp>
      <p:sp>
        <p:nvSpPr>
          <p:cNvPr id="3" name="Content Placeholder 2"/>
          <p:cNvSpPr>
            <a:spLocks noGrp="1"/>
          </p:cNvSpPr>
          <p:nvPr>
            <p:ph idx="1"/>
          </p:nvPr>
        </p:nvSpPr>
        <p:spPr>
          <a:xfrm>
            <a:off x="6324600" y="1694625"/>
            <a:ext cx="5029200" cy="4482340"/>
          </a:xfrm>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8" name="Text Placeholder 6"/>
          <p:cNvSpPr>
            <a:spLocks noGrp="1"/>
          </p:cNvSpPr>
          <p:nvPr>
            <p:ph type="body" sz="quarter" idx="13" hasCustomPrompt="1"/>
          </p:nvPr>
        </p:nvSpPr>
        <p:spPr>
          <a:xfrm>
            <a:off x="6324600" y="1148619"/>
            <a:ext cx="4428281" cy="624871"/>
          </a:xfrm>
        </p:spPr>
        <p:txBody>
          <a:bodyPr/>
          <a:lstStyle>
            <a:lvl1pPr marL="0" indent="0" algn="l">
              <a:buNone/>
              <a:defRPr sz="2400" baseline="0">
                <a:solidFill>
                  <a:srgbClr val="00B0F0"/>
                </a:solidFill>
              </a:defRPr>
            </a:lvl1pPr>
          </a:lstStyle>
          <a:p>
            <a:pPr lvl="0"/>
            <a:r>
              <a:rPr lang="en-US" dirty="0"/>
              <a:t>Click to edit subhead text styles</a:t>
            </a:r>
          </a:p>
        </p:txBody>
      </p:sp>
      <p:sp>
        <p:nvSpPr>
          <p:cNvPr id="29" name="Rectangle 28"/>
          <p:cNvSpPr/>
          <p:nvPr userDrawn="1"/>
        </p:nvSpPr>
        <p:spPr>
          <a:xfrm>
            <a:off x="0" y="0"/>
            <a:ext cx="541829" cy="6858001"/>
          </a:xfrm>
          <a:prstGeom prst="rect">
            <a:avLst/>
          </a:prstGeom>
          <a:solidFill>
            <a:srgbClr val="00A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Picture Placeholder 8"/>
          <p:cNvSpPr>
            <a:spLocks noGrp="1"/>
          </p:cNvSpPr>
          <p:nvPr>
            <p:ph type="pic" sz="quarter" idx="14"/>
          </p:nvPr>
        </p:nvSpPr>
        <p:spPr>
          <a:xfrm>
            <a:off x="541338" y="0"/>
            <a:ext cx="5287962" cy="6176963"/>
          </a:xfrm>
        </p:spPr>
        <p:txBody>
          <a:bodyPr/>
          <a:lstStyle/>
          <a:p>
            <a:endParaRPr lang="en-US" dirty="0"/>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41042" y="6237780"/>
            <a:ext cx="615004" cy="617405"/>
          </a:xfrm>
          <a:prstGeom prst="rect">
            <a:avLst/>
          </a:prstGeom>
        </p:spPr>
      </p:pic>
    </p:spTree>
    <p:extLst>
      <p:ext uri="{BB962C8B-B14F-4D97-AF65-F5344CB8AC3E}">
        <p14:creationId xmlns:p14="http://schemas.microsoft.com/office/powerpoint/2010/main" val="1455624870"/>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_Title and Content with beyond key ar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15" name="Rectangle 14"/>
          <p:cNvSpPr/>
          <p:nvPr userDrawn="1"/>
        </p:nvSpPr>
        <p:spPr>
          <a:xfrm>
            <a:off x="0" y="0"/>
            <a:ext cx="541829" cy="6858001"/>
          </a:xfrm>
          <a:prstGeom prst="rect">
            <a:avLst/>
          </a:prstGeom>
          <a:solidFill>
            <a:srgbClr val="00A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63359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236" y="-63363"/>
            <a:ext cx="12304643" cy="6921363"/>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4218832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solidFill>
                  <a:schemeClr val="tx1">
                    <a:lumMod val="50000"/>
                  </a:schemeClr>
                </a:solidFill>
              </a:defRPr>
            </a:lvl1pPr>
            <a:lvl2pPr>
              <a:defRPr sz="2000">
                <a:solidFill>
                  <a:schemeClr val="tx1">
                    <a:lumMod val="50000"/>
                  </a:schemeClr>
                </a:solidFill>
              </a:defRPr>
            </a:lvl2pPr>
            <a:lvl3pPr>
              <a:defRPr sz="2000">
                <a:solidFill>
                  <a:schemeClr val="tx1">
                    <a:lumMod val="50000"/>
                  </a:schemeClr>
                </a:solidFill>
              </a:defRPr>
            </a:lvl3pPr>
            <a:lvl4pPr>
              <a:defRPr sz="2000">
                <a:solidFill>
                  <a:schemeClr val="tx1">
                    <a:lumMod val="50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188470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with beyond key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648421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67141"/>
            <a:ext cx="10515600" cy="859491"/>
          </a:xfrm>
        </p:spPr>
        <p:txBody>
          <a:bodyPr wrap="square"/>
          <a:lstStyle/>
          <a:p>
            <a:r>
              <a:rPr lang="en-US" dirty="0"/>
              <a:t>Click to edit Master title style</a:t>
            </a:r>
          </a:p>
        </p:txBody>
      </p:sp>
      <p:sp>
        <p:nvSpPr>
          <p:cNvPr id="3" name="Content Placeholder 2"/>
          <p:cNvSpPr>
            <a:spLocks noGrp="1"/>
          </p:cNvSpPr>
          <p:nvPr>
            <p:ph sz="half" idx="1"/>
          </p:nvPr>
        </p:nvSpPr>
        <p:spPr>
          <a:xfrm>
            <a:off x="838199" y="1566473"/>
            <a:ext cx="5029200" cy="46104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4529" y="1566473"/>
            <a:ext cx="5029200" cy="46104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8"/>
          <p:cNvSpPr>
            <a:spLocks noGrp="1"/>
          </p:cNvSpPr>
          <p:nvPr>
            <p:ph type="sldNum" sz="quarter" idx="12"/>
          </p:nvPr>
        </p:nvSpPr>
        <p:spPr>
          <a:xfrm>
            <a:off x="11407516" y="635635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9248575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sp>
        <p:nvSpPr>
          <p:cNvPr id="2" name="Title 1"/>
          <p:cNvSpPr>
            <a:spLocks noGrp="1"/>
          </p:cNvSpPr>
          <p:nvPr>
            <p:ph type="title"/>
          </p:nvPr>
        </p:nvSpPr>
        <p:spPr>
          <a:xfrm>
            <a:off x="838200" y="467141"/>
            <a:ext cx="10515600" cy="859491"/>
          </a:xfrm>
        </p:spPr>
        <p:txBody>
          <a:bodyPr wrap="square"/>
          <a:lstStyle/>
          <a:p>
            <a:r>
              <a:rPr lang="en-US" dirty="0"/>
              <a:t>Click to edit Master title style</a:t>
            </a:r>
          </a:p>
        </p:txBody>
      </p:sp>
      <p:sp>
        <p:nvSpPr>
          <p:cNvPr id="3" name="Content Placeholder 2"/>
          <p:cNvSpPr>
            <a:spLocks noGrp="1"/>
          </p:cNvSpPr>
          <p:nvPr>
            <p:ph sz="half" idx="1"/>
          </p:nvPr>
        </p:nvSpPr>
        <p:spPr>
          <a:xfrm>
            <a:off x="838199" y="1566473"/>
            <a:ext cx="5029200" cy="46104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4529" y="1566473"/>
            <a:ext cx="5029200" cy="46104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8"/>
          <p:cNvSpPr>
            <a:spLocks noGrp="1"/>
          </p:cNvSpPr>
          <p:nvPr>
            <p:ph type="sldNum" sz="quarter" idx="12"/>
          </p:nvPr>
        </p:nvSpPr>
        <p:spPr>
          <a:xfrm>
            <a:off x="11407516" y="635635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743142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62170"/>
            <a:ext cx="10515600" cy="976886"/>
          </a:xfrm>
        </p:spPr>
        <p:txBody>
          <a:bodyPr wrap="square"/>
          <a:lstStyle/>
          <a:p>
            <a:r>
              <a:rPr lang="en-US" dirty="0"/>
              <a:t>Click to edit Master title style</a:t>
            </a:r>
          </a:p>
        </p:txBody>
      </p:sp>
      <p:sp>
        <p:nvSpPr>
          <p:cNvPr id="3" name="Text Placeholder 2"/>
          <p:cNvSpPr>
            <a:spLocks noGrp="1"/>
          </p:cNvSpPr>
          <p:nvPr>
            <p:ph type="body" idx="1"/>
          </p:nvPr>
        </p:nvSpPr>
        <p:spPr>
          <a:xfrm>
            <a:off x="839790" y="1681165"/>
            <a:ext cx="5026439" cy="507401"/>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7028" y="2505075"/>
            <a:ext cx="5029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326188" y="1681165"/>
            <a:ext cx="5029201" cy="507401"/>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6188" y="2505075"/>
            <a:ext cx="5029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43895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Slide - Re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3" y="-1"/>
            <a:ext cx="12191307" cy="6858389"/>
          </a:xfrm>
          <a:prstGeom prst="rect">
            <a:avLst/>
          </a:prstGeom>
          <a:solidFill>
            <a:srgbClr val="E81C35"/>
          </a:solidFill>
        </p:spPr>
      </p:pic>
      <p:sp>
        <p:nvSpPr>
          <p:cNvPr id="2" name="Title 1"/>
          <p:cNvSpPr>
            <a:spLocks noGrp="1"/>
          </p:cNvSpPr>
          <p:nvPr>
            <p:ph type="title" hasCustomPrompt="1"/>
          </p:nvPr>
        </p:nvSpPr>
        <p:spPr>
          <a:xfrm>
            <a:off x="1872587" y="2439876"/>
            <a:ext cx="8448211" cy="1396133"/>
          </a:xfrm>
        </p:spPr>
        <p:txBody>
          <a:bodyPr anchor="b"/>
          <a:lstStyle>
            <a:lvl1pPr>
              <a:defRPr sz="3600">
                <a:solidFill>
                  <a:schemeClr val="bg1"/>
                </a:solidFill>
                <a:latin typeface="Sharp Sans Display No1 Book"/>
              </a:defRPr>
            </a:lvl1pPr>
          </a:lstStyle>
          <a:p>
            <a:r>
              <a:rPr lang="en-US" dirty="0"/>
              <a:t>Click to edit Divider title style</a:t>
            </a:r>
          </a:p>
        </p:txBody>
      </p:sp>
      <p:sp>
        <p:nvSpPr>
          <p:cNvPr id="3" name="Text Placeholder 2"/>
          <p:cNvSpPr>
            <a:spLocks noGrp="1"/>
          </p:cNvSpPr>
          <p:nvPr>
            <p:ph type="body" idx="1" hasCustomPrompt="1"/>
          </p:nvPr>
        </p:nvSpPr>
        <p:spPr>
          <a:xfrm>
            <a:off x="1872587" y="4085796"/>
            <a:ext cx="8448211" cy="1146345"/>
          </a:xfrm>
        </p:spPr>
        <p:txBody>
          <a:bodyPr/>
          <a:lstStyle>
            <a:lvl1pPr marL="0" indent="0" algn="ctr">
              <a:buNone/>
              <a:defRPr sz="2000">
                <a:solidFill>
                  <a:schemeClr val="bg1"/>
                </a:solidFill>
                <a:latin typeface="Sharp Sans Display No1 Book"/>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 text styles</a:t>
            </a:r>
          </a:p>
        </p:txBody>
      </p:sp>
      <p:sp>
        <p:nvSpPr>
          <p:cNvPr id="5" name="Slide Number Placeholder 5"/>
          <p:cNvSpPr>
            <a:spLocks noGrp="1"/>
          </p:cNvSpPr>
          <p:nvPr>
            <p:ph type="sldNum" sz="quarter" idx="12"/>
          </p:nvPr>
        </p:nvSpPr>
        <p:spPr>
          <a:xfrm>
            <a:off x="11539868" y="6416512"/>
            <a:ext cx="614595" cy="365125"/>
          </a:xfrm>
        </p:spPr>
        <p:txBody>
          <a:bodyPr/>
          <a:lstStyle>
            <a:lvl1pPr>
              <a:defRPr>
                <a:solidFill>
                  <a:schemeClr val="bg1"/>
                </a:solidFill>
              </a:defRPr>
            </a:lvl1pPr>
          </a:lstStyle>
          <a:p>
            <a:fld id="{7AE4C957-3C63-4C7F-8F09-0C9817055DD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2129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with Beyond key 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3" y="-1"/>
            <a:ext cx="12191308" cy="6858389"/>
          </a:xfrm>
          <a:prstGeom prst="rect">
            <a:avLst/>
          </a:prstGeom>
        </p:spPr>
      </p:pic>
      <p:sp>
        <p:nvSpPr>
          <p:cNvPr id="2" name="Title 1"/>
          <p:cNvSpPr>
            <a:spLocks noGrp="1"/>
          </p:cNvSpPr>
          <p:nvPr>
            <p:ph type="title"/>
          </p:nvPr>
        </p:nvSpPr>
        <p:spPr>
          <a:xfrm>
            <a:off x="839788" y="462170"/>
            <a:ext cx="10515600" cy="976886"/>
          </a:xfrm>
        </p:spPr>
        <p:txBody>
          <a:bodyPr wrap="square"/>
          <a:lstStyle/>
          <a:p>
            <a:r>
              <a:rPr lang="en-US" dirty="0"/>
              <a:t>Click to edit Master title style</a:t>
            </a:r>
          </a:p>
        </p:txBody>
      </p:sp>
      <p:sp>
        <p:nvSpPr>
          <p:cNvPr id="3" name="Text Placeholder 2"/>
          <p:cNvSpPr>
            <a:spLocks noGrp="1"/>
          </p:cNvSpPr>
          <p:nvPr>
            <p:ph type="body" idx="1"/>
          </p:nvPr>
        </p:nvSpPr>
        <p:spPr>
          <a:xfrm>
            <a:off x="839790" y="1681165"/>
            <a:ext cx="5026439" cy="507401"/>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7028" y="2505075"/>
            <a:ext cx="5029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326188" y="1681165"/>
            <a:ext cx="5029201" cy="507401"/>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6188" y="2505075"/>
            <a:ext cx="5029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1266740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ith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67140"/>
            <a:ext cx="10515600" cy="612298"/>
          </a:xfrm>
        </p:spPr>
        <p:txBody>
          <a:bodyPr/>
          <a:lstStyle/>
          <a:p>
            <a:r>
              <a:rPr lang="en-US" dirty="0"/>
              <a:t>Click to edit Master title style</a:t>
            </a:r>
          </a:p>
        </p:txBody>
      </p:sp>
      <p:sp>
        <p:nvSpPr>
          <p:cNvPr id="7" name="Text Placeholder 6"/>
          <p:cNvSpPr>
            <a:spLocks noGrp="1"/>
          </p:cNvSpPr>
          <p:nvPr>
            <p:ph type="body" sz="quarter" idx="13" hasCustomPrompt="1"/>
          </p:nvPr>
        </p:nvSpPr>
        <p:spPr>
          <a:xfrm>
            <a:off x="838200" y="1212852"/>
            <a:ext cx="10515600" cy="624871"/>
          </a:xfrm>
        </p:spPr>
        <p:txBody>
          <a:bodyPr/>
          <a:lstStyle>
            <a:lvl1pPr marL="0" indent="0" algn="ctr">
              <a:buNone/>
              <a:defRPr sz="2000" baseline="0"/>
            </a:lvl1pPr>
          </a:lstStyle>
          <a:p>
            <a:pPr lvl="0"/>
            <a:r>
              <a:rPr lang="en-US" dirty="0"/>
              <a:t>Click to edit subhead text styles</a:t>
            </a:r>
          </a:p>
        </p:txBody>
      </p:sp>
      <p:sp>
        <p:nvSpPr>
          <p:cNvPr id="8" name="Slide Number Placeholder 8"/>
          <p:cNvSpPr>
            <a:spLocks noGrp="1"/>
          </p:cNvSpPr>
          <p:nvPr>
            <p:ph type="sldNum" sz="quarter" idx="12"/>
          </p:nvPr>
        </p:nvSpPr>
        <p:spPr>
          <a:xfrm>
            <a:off x="11407516" y="635635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536110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ft side 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2"/>
            <a:ext cx="5181871" cy="1033975"/>
          </a:xfrm>
        </p:spPr>
        <p:txBody>
          <a:bodyPr wrap="square" anchor="t"/>
          <a:lstStyle>
            <a:lvl1pPr algn="l">
              <a:defRPr sz="3600"/>
            </a:lvl1pPr>
          </a:lstStyle>
          <a:p>
            <a:r>
              <a:rPr lang="en-US" dirty="0"/>
              <a:t>Click to edit Master title style</a:t>
            </a:r>
          </a:p>
        </p:txBody>
      </p:sp>
      <p:sp>
        <p:nvSpPr>
          <p:cNvPr id="4" name="Text Placeholder 3"/>
          <p:cNvSpPr>
            <a:spLocks noGrp="1"/>
          </p:cNvSpPr>
          <p:nvPr>
            <p:ph type="body" sz="half" idx="2"/>
          </p:nvPr>
        </p:nvSpPr>
        <p:spPr>
          <a:xfrm>
            <a:off x="839790" y="1697502"/>
            <a:ext cx="5181871" cy="4389892"/>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9" name="Picture Placeholder 8"/>
          <p:cNvSpPr>
            <a:spLocks noGrp="1"/>
          </p:cNvSpPr>
          <p:nvPr>
            <p:ph type="pic" sz="quarter" idx="13"/>
          </p:nvPr>
        </p:nvSpPr>
        <p:spPr>
          <a:xfrm>
            <a:off x="6373813" y="457200"/>
            <a:ext cx="4933951" cy="5630194"/>
          </a:xfrm>
        </p:spPr>
        <p:txBody>
          <a:bodyPr anchor="ctr" anchorCtr="1"/>
          <a:lstStyle>
            <a:lvl1pPr marL="0" indent="0">
              <a:buNone/>
              <a:defRPr/>
            </a:lvl1pPr>
          </a:lstStyle>
          <a:p>
            <a:endParaRPr lang="en-US" dirty="0"/>
          </a:p>
        </p:txBody>
      </p:sp>
    </p:spTree>
    <p:extLst>
      <p:ext uri="{BB962C8B-B14F-4D97-AF65-F5344CB8AC3E}">
        <p14:creationId xmlns:p14="http://schemas.microsoft.com/office/powerpoint/2010/main" val="41576938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ight side 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6161301" y="457200"/>
            <a:ext cx="5181871" cy="1029286"/>
          </a:xfrm>
        </p:spPr>
        <p:txBody>
          <a:bodyPr wrap="square" anchor="t"/>
          <a:lstStyle>
            <a:lvl1pPr algn="l">
              <a:defRPr sz="3600" i="0"/>
            </a:lvl1pPr>
          </a:lstStyle>
          <a:p>
            <a:r>
              <a:rPr lang="en-US" dirty="0"/>
              <a:t>Click to edit Master title style</a:t>
            </a:r>
          </a:p>
        </p:txBody>
      </p:sp>
      <p:sp>
        <p:nvSpPr>
          <p:cNvPr id="4" name="Text Placeholder 3"/>
          <p:cNvSpPr>
            <a:spLocks noGrp="1"/>
          </p:cNvSpPr>
          <p:nvPr>
            <p:ph type="body" sz="half" idx="2"/>
          </p:nvPr>
        </p:nvSpPr>
        <p:spPr>
          <a:xfrm>
            <a:off x="6161301" y="1702191"/>
            <a:ext cx="5181871" cy="4385203"/>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9" name="Picture Placeholder 8"/>
          <p:cNvSpPr>
            <a:spLocks noGrp="1"/>
          </p:cNvSpPr>
          <p:nvPr>
            <p:ph type="pic" sz="quarter" idx="13"/>
          </p:nvPr>
        </p:nvSpPr>
        <p:spPr>
          <a:xfrm>
            <a:off x="857424" y="457200"/>
            <a:ext cx="4933951" cy="5630194"/>
          </a:xfrm>
        </p:spPr>
        <p:txBody>
          <a:bodyPr anchor="ctr" anchorCtr="1"/>
          <a:lstStyle>
            <a:lvl1pPr marL="0" indent="0">
              <a:buNone/>
              <a:defRPr/>
            </a:lvl1pPr>
          </a:lstStyle>
          <a:p>
            <a:endParaRPr lang="en-US" dirty="0"/>
          </a:p>
        </p:txBody>
      </p:sp>
    </p:spTree>
    <p:extLst>
      <p:ext uri="{BB962C8B-B14F-4D97-AF65-F5344CB8AC3E}">
        <p14:creationId xmlns:p14="http://schemas.microsoft.com/office/powerpoint/2010/main" val="804933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sp>
        <p:nvSpPr>
          <p:cNvPr id="2" name="Title 1"/>
          <p:cNvSpPr>
            <a:spLocks noGrp="1"/>
          </p:cNvSpPr>
          <p:nvPr>
            <p:ph type="title"/>
          </p:nvPr>
        </p:nvSpPr>
        <p:spPr/>
        <p:txBody>
          <a:bodyPr/>
          <a:lstStyle>
            <a:lvl1pPr>
              <a:defRPr b="0">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6829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 Yellow">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84" y="-388"/>
            <a:ext cx="12191307" cy="6858388"/>
          </a:xfrm>
          <a:prstGeom prst="rect">
            <a:avLst/>
          </a:prstGeom>
        </p:spPr>
      </p:pic>
      <p:sp>
        <p:nvSpPr>
          <p:cNvPr id="2" name="Title 1"/>
          <p:cNvSpPr>
            <a:spLocks noGrp="1"/>
          </p:cNvSpPr>
          <p:nvPr>
            <p:ph type="title" hasCustomPrompt="1"/>
          </p:nvPr>
        </p:nvSpPr>
        <p:spPr>
          <a:xfrm>
            <a:off x="1872587" y="2439876"/>
            <a:ext cx="8448211" cy="1396133"/>
          </a:xfrm>
        </p:spPr>
        <p:txBody>
          <a:bodyPr anchor="b"/>
          <a:lstStyle>
            <a:lvl1pPr>
              <a:defRPr sz="3600">
                <a:solidFill>
                  <a:schemeClr val="bg1"/>
                </a:solidFill>
                <a:latin typeface="Sharp Sans Display No1 Book"/>
              </a:defRPr>
            </a:lvl1pPr>
          </a:lstStyle>
          <a:p>
            <a:r>
              <a:rPr lang="en-US" dirty="0"/>
              <a:t>Click to edit Divider title style</a:t>
            </a:r>
          </a:p>
        </p:txBody>
      </p:sp>
      <p:sp>
        <p:nvSpPr>
          <p:cNvPr id="3" name="Text Placeholder 2"/>
          <p:cNvSpPr>
            <a:spLocks noGrp="1"/>
          </p:cNvSpPr>
          <p:nvPr>
            <p:ph type="body" idx="1" hasCustomPrompt="1"/>
          </p:nvPr>
        </p:nvSpPr>
        <p:spPr>
          <a:xfrm>
            <a:off x="1872587" y="4085796"/>
            <a:ext cx="8448211" cy="1146345"/>
          </a:xfrm>
        </p:spPr>
        <p:txBody>
          <a:bodyPr/>
          <a:lstStyle>
            <a:lvl1pPr marL="0" indent="0" algn="ctr">
              <a:buNone/>
              <a:defRPr sz="2000">
                <a:solidFill>
                  <a:schemeClr val="bg1"/>
                </a:solidFill>
                <a:latin typeface="Sharp Sans Display No1 Book"/>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 text styles</a:t>
            </a:r>
          </a:p>
        </p:txBody>
      </p:sp>
      <p:sp>
        <p:nvSpPr>
          <p:cNvPr id="5"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106029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Slide -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5" y="-1"/>
            <a:ext cx="12191304" cy="6858388"/>
          </a:xfrm>
          <a:prstGeom prst="rect">
            <a:avLst/>
          </a:prstGeom>
        </p:spPr>
      </p:pic>
      <p:sp>
        <p:nvSpPr>
          <p:cNvPr id="2" name="Title 1"/>
          <p:cNvSpPr>
            <a:spLocks noGrp="1"/>
          </p:cNvSpPr>
          <p:nvPr>
            <p:ph type="title" hasCustomPrompt="1"/>
          </p:nvPr>
        </p:nvSpPr>
        <p:spPr>
          <a:xfrm>
            <a:off x="1872587" y="2439876"/>
            <a:ext cx="8448211" cy="1396133"/>
          </a:xfrm>
        </p:spPr>
        <p:txBody>
          <a:bodyPr anchor="b"/>
          <a:lstStyle>
            <a:lvl1pPr>
              <a:defRPr sz="3600">
                <a:solidFill>
                  <a:schemeClr val="bg1"/>
                </a:solidFill>
                <a:latin typeface="Sharp Sans Display No1 Book"/>
              </a:defRPr>
            </a:lvl1pPr>
          </a:lstStyle>
          <a:p>
            <a:r>
              <a:rPr lang="en-US" dirty="0"/>
              <a:t>Click to edit Divider title style</a:t>
            </a:r>
          </a:p>
        </p:txBody>
      </p:sp>
      <p:sp>
        <p:nvSpPr>
          <p:cNvPr id="3" name="Text Placeholder 2"/>
          <p:cNvSpPr>
            <a:spLocks noGrp="1"/>
          </p:cNvSpPr>
          <p:nvPr>
            <p:ph type="body" idx="1" hasCustomPrompt="1"/>
          </p:nvPr>
        </p:nvSpPr>
        <p:spPr>
          <a:xfrm>
            <a:off x="1872587" y="4085796"/>
            <a:ext cx="8448211" cy="1146345"/>
          </a:xfrm>
        </p:spPr>
        <p:txBody>
          <a:bodyPr/>
          <a:lstStyle>
            <a:lvl1pPr marL="0" indent="0" algn="ctr">
              <a:buNone/>
              <a:defRPr sz="2000">
                <a:solidFill>
                  <a:schemeClr val="bg1"/>
                </a:solidFill>
                <a:latin typeface="Sharp Sans Display No1 Book"/>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 text styles</a:t>
            </a:r>
          </a:p>
        </p:txBody>
      </p:sp>
      <p:sp>
        <p:nvSpPr>
          <p:cNvPr id="5"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5088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Dark Blue">
    <p:spTree>
      <p:nvGrpSpPr>
        <p:cNvPr id="1" name=""/>
        <p:cNvGrpSpPr/>
        <p:nvPr/>
      </p:nvGrpSpPr>
      <p:grpSpPr>
        <a:xfrm>
          <a:off x="0" y="0"/>
          <a:ext cx="0" cy="0"/>
          <a:chOff x="0" y="0"/>
          <a:chExt cx="0" cy="0"/>
        </a:xfrm>
      </p:grpSpPr>
      <p:sp>
        <p:nvSpPr>
          <p:cNvPr id="14" name="Rectangle 13"/>
          <p:cNvSpPr/>
          <p:nvPr userDrawn="1"/>
        </p:nvSpPr>
        <p:spPr>
          <a:xfrm>
            <a:off x="692" y="-27547"/>
            <a:ext cx="12191307" cy="68580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81315"/>
            <a:ext cx="4002313" cy="4002313"/>
          </a:xfrm>
          <a:prstGeom prst="rect">
            <a:avLst/>
          </a:prstGeom>
        </p:spPr>
      </p:pic>
      <p:sp>
        <p:nvSpPr>
          <p:cNvPr id="18"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3" name="Rectangle 2">
            <a:extLst>
              <a:ext uri="{FF2B5EF4-FFF2-40B4-BE49-F238E27FC236}">
                <a16:creationId xmlns:a16="http://schemas.microsoft.com/office/drawing/2014/main" id="{1E7F89BA-3780-A94C-B2D3-4927D55F00D0}"/>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Text Placeholder 9"/>
          <p:cNvSpPr>
            <a:spLocks noGrp="1"/>
          </p:cNvSpPr>
          <p:nvPr userDrawn="1">
            <p:ph type="body" sz="quarter" idx="10" hasCustomPrompt="1"/>
          </p:nvPr>
        </p:nvSpPr>
        <p:spPr>
          <a:xfrm>
            <a:off x="6183314" y="5407025"/>
            <a:ext cx="5546725" cy="1187450"/>
          </a:xfrm>
        </p:spPr>
        <p:txBody>
          <a:bodyPr/>
          <a:lstStyle>
            <a:lvl1pPr marL="0" indent="0" algn="r">
              <a:buNone/>
              <a:defRPr lang="en-US" sz="1800" kern="1200" baseline="0" dirty="0" smtClean="0">
                <a:solidFill>
                  <a:srgbClr val="24215E"/>
                </a:solidFill>
                <a:latin typeface="Sharp Sans Display No1 Book"/>
                <a:ea typeface="+mn-ea"/>
                <a:cs typeface="+mn-cs"/>
              </a:defRPr>
            </a:lvl1pPr>
          </a:lstStyle>
          <a:p>
            <a:pPr marL="0" lvl="0" indent="0" algn="r" defTabSz="914400" rtl="0" eaLnBrk="1" latinLnBrk="0" hangingPunct="1">
              <a:lnSpc>
                <a:spcPct val="100000"/>
              </a:lnSpc>
              <a:spcBef>
                <a:spcPts val="1000"/>
              </a:spcBef>
              <a:spcAft>
                <a:spcPts val="0"/>
              </a:spcAft>
              <a:buFont typeface="Arial" panose="020B0604020202020204" pitchFamily="34" charset="0"/>
              <a:buNone/>
            </a:pPr>
            <a:r>
              <a:rPr lang="en-US" dirty="0"/>
              <a:t>Click to edit Presenter’s name, title and date</a:t>
            </a:r>
          </a:p>
        </p:txBody>
      </p:sp>
      <p:pic>
        <p:nvPicPr>
          <p:cNvPr id="19" name="Picture 18">
            <a:extLst>
              <a:ext uri="{FF2B5EF4-FFF2-40B4-BE49-F238E27FC236}">
                <a16:creationId xmlns:a16="http://schemas.microsoft.com/office/drawing/2014/main" id="{9506AFB4-F59E-6C4A-AC93-7C69FB1B3D9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27754" y="-27546"/>
            <a:ext cx="3564245" cy="3417517"/>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9"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388411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vider Slide - Dark Blue">
    <p:spTree>
      <p:nvGrpSpPr>
        <p:cNvPr id="1" name=""/>
        <p:cNvGrpSpPr/>
        <p:nvPr/>
      </p:nvGrpSpPr>
      <p:grpSpPr>
        <a:xfrm>
          <a:off x="0" y="0"/>
          <a:ext cx="0" cy="0"/>
          <a:chOff x="0" y="0"/>
          <a:chExt cx="0" cy="0"/>
        </a:xfrm>
      </p:grpSpPr>
      <p:sp>
        <p:nvSpPr>
          <p:cNvPr id="14" name="Rectangle 13"/>
          <p:cNvSpPr/>
          <p:nvPr userDrawn="1"/>
        </p:nvSpPr>
        <p:spPr>
          <a:xfrm>
            <a:off x="692" y="-27547"/>
            <a:ext cx="12191307" cy="68580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81315"/>
            <a:ext cx="4002313" cy="4002313"/>
          </a:xfrm>
          <a:prstGeom prst="rect">
            <a:avLst/>
          </a:prstGeom>
        </p:spPr>
      </p:pic>
      <p:sp>
        <p:nvSpPr>
          <p:cNvPr id="18"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3" name="Rectangle 2">
            <a:extLst>
              <a:ext uri="{FF2B5EF4-FFF2-40B4-BE49-F238E27FC236}">
                <a16:creationId xmlns:a16="http://schemas.microsoft.com/office/drawing/2014/main" id="{1E7F89BA-3780-A94C-B2D3-4927D55F00D0}"/>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Text Placeholder 9"/>
          <p:cNvSpPr>
            <a:spLocks noGrp="1"/>
          </p:cNvSpPr>
          <p:nvPr userDrawn="1">
            <p:ph type="body" sz="quarter" idx="10" hasCustomPrompt="1"/>
          </p:nvPr>
        </p:nvSpPr>
        <p:spPr>
          <a:xfrm>
            <a:off x="6183314" y="5407025"/>
            <a:ext cx="5546725" cy="1187450"/>
          </a:xfrm>
        </p:spPr>
        <p:txBody>
          <a:bodyPr/>
          <a:lstStyle>
            <a:lvl1pPr marL="0" indent="0" algn="r">
              <a:buNone/>
              <a:defRPr lang="en-US" sz="1800" kern="1200" baseline="0" dirty="0" smtClean="0">
                <a:solidFill>
                  <a:srgbClr val="24215E"/>
                </a:solidFill>
                <a:latin typeface="Sharp Sans Display No1 Book"/>
                <a:ea typeface="+mn-ea"/>
                <a:cs typeface="+mn-cs"/>
              </a:defRPr>
            </a:lvl1pPr>
          </a:lstStyle>
          <a:p>
            <a:pPr marL="0" lvl="0" indent="0" algn="r" defTabSz="914400" rtl="0" eaLnBrk="1" latinLnBrk="0" hangingPunct="1">
              <a:lnSpc>
                <a:spcPct val="100000"/>
              </a:lnSpc>
              <a:spcBef>
                <a:spcPts val="1000"/>
              </a:spcBef>
              <a:spcAft>
                <a:spcPts val="0"/>
              </a:spcAft>
              <a:buFont typeface="Arial" panose="020B0604020202020204" pitchFamily="34" charset="0"/>
              <a:buNone/>
            </a:pPr>
            <a:r>
              <a:rPr lang="en-US" dirty="0"/>
              <a:t>Click to edit Presenter’s name, title and date</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8"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71001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 Slide - 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078DDB-C507-9940-A322-EAC47BB2D529}"/>
              </a:ext>
            </a:extLst>
          </p:cNvPr>
          <p:cNvSpPr/>
          <p:nvPr userDrawn="1"/>
        </p:nvSpPr>
        <p:spPr>
          <a:xfrm>
            <a:off x="692" y="-27547"/>
            <a:ext cx="12191307" cy="6858001"/>
          </a:xfrm>
          <a:prstGeom prst="rect">
            <a:avLst/>
          </a:prstGeom>
          <a:solidFill>
            <a:srgbClr val="E8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5" name="Picture 14">
            <a:extLst>
              <a:ext uri="{FF2B5EF4-FFF2-40B4-BE49-F238E27FC236}">
                <a16:creationId xmlns:a16="http://schemas.microsoft.com/office/drawing/2014/main" id="{15ABEE72-7A39-8C48-BCBD-6FF9EF07BB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1577889"/>
            <a:ext cx="4508500" cy="4007556"/>
          </a:xfrm>
          <a:prstGeom prst="rect">
            <a:avLst/>
          </a:prstGeom>
        </p:spPr>
      </p:pic>
      <p:sp>
        <p:nvSpPr>
          <p:cNvPr id="12" name="Title 1"/>
          <p:cNvSpPr>
            <a:spLocks noGrp="1"/>
          </p:cNvSpPr>
          <p:nvPr>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17" name="Rectangle 16">
            <a:extLst>
              <a:ext uri="{FF2B5EF4-FFF2-40B4-BE49-F238E27FC236}">
                <a16:creationId xmlns:a16="http://schemas.microsoft.com/office/drawing/2014/main" id="{16CB55AA-8DA7-D643-AA08-8F9641662F47}"/>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 Placeholder 9"/>
          <p:cNvSpPr>
            <a:spLocks noGrp="1"/>
          </p:cNvSpPr>
          <p:nvPr>
            <p:ph type="body" sz="quarter" idx="10" hasCustomPrompt="1"/>
          </p:nvPr>
        </p:nvSpPr>
        <p:spPr>
          <a:xfrm>
            <a:off x="6183314" y="5407025"/>
            <a:ext cx="5546725" cy="1187450"/>
          </a:xfrm>
        </p:spPr>
        <p:txBody>
          <a:bodyPr/>
          <a:lstStyle>
            <a:lvl1pPr marL="0" indent="0" algn="r">
              <a:buNone/>
              <a:defRPr sz="1800" baseline="0">
                <a:solidFill>
                  <a:srgbClr val="24215E"/>
                </a:solidFill>
                <a:latin typeface="Sharp Sans Display No1 Book"/>
              </a:defRPr>
            </a:lvl1pPr>
          </a:lstStyle>
          <a:p>
            <a:pPr lvl="0"/>
            <a:r>
              <a:rPr lang="en-US" dirty="0"/>
              <a:t>Click to edit Presenter’s name, title and date</a:t>
            </a:r>
          </a:p>
        </p:txBody>
      </p:sp>
      <p:pic>
        <p:nvPicPr>
          <p:cNvPr id="19" name="Picture 18">
            <a:extLst>
              <a:ext uri="{FF2B5EF4-FFF2-40B4-BE49-F238E27FC236}">
                <a16:creationId xmlns:a16="http://schemas.microsoft.com/office/drawing/2014/main" id="{09135165-B56B-2C4C-A2B2-C9911E7700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27754" y="-27546"/>
            <a:ext cx="3564245" cy="3417517"/>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9"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83636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67140"/>
            <a:ext cx="10515600" cy="760344"/>
          </a:xfrm>
          <a:prstGeom prst="rect">
            <a:avLst/>
          </a:prstGeom>
        </p:spPr>
        <p:txBody>
          <a:bodyPr vert="horz" wrap="none"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838200" y="1584962"/>
            <a:ext cx="10515600" cy="459200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1539868" y="6416512"/>
            <a:ext cx="614595" cy="365125"/>
          </a:xfrm>
          <a:prstGeom prst="rect">
            <a:avLst/>
          </a:prstGeom>
        </p:spPr>
        <p:txBody>
          <a:bodyPr vert="horz" lIns="91440" tIns="45720" rIns="91440" bIns="45720" rtlCol="0" anchor="ctr"/>
          <a:lstStyle>
            <a:lvl1pPr algn="r">
              <a:defRPr sz="1400">
                <a:solidFill>
                  <a:schemeClr val="accent1"/>
                </a:solidFill>
                <a:latin typeface="Sharp Sans Display No1 Book"/>
              </a:defRPr>
            </a:lvl1p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313962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p:hf hdr="0" ftr="0" dt="0"/>
  <p:txStyles>
    <p:titleStyle>
      <a:lvl1pPr algn="ctr" defTabSz="914400" rtl="0" eaLnBrk="1" latinLnBrk="0" hangingPunct="1">
        <a:lnSpc>
          <a:spcPct val="90000"/>
        </a:lnSpc>
        <a:spcBef>
          <a:spcPct val="0"/>
        </a:spcBef>
        <a:buNone/>
        <a:defRPr sz="3600" b="1" kern="1200" baseline="0">
          <a:solidFill>
            <a:schemeClr val="accent1"/>
          </a:solidFill>
          <a:latin typeface="Sharp Sans Display No1 Book"/>
          <a:ea typeface="+mj-ea"/>
          <a:cs typeface="+mj-cs"/>
        </a:defRPr>
      </a:lvl1pPr>
    </p:titleStyle>
    <p:bodyStyle>
      <a:lvl1pPr marL="228600" indent="-228600" algn="l" defTabSz="914400" rtl="0" eaLnBrk="1" latinLnBrk="0" hangingPunct="1">
        <a:lnSpc>
          <a:spcPct val="100000"/>
        </a:lnSpc>
        <a:spcBef>
          <a:spcPts val="1000"/>
        </a:spcBef>
        <a:spcAft>
          <a:spcPts val="0"/>
        </a:spcAft>
        <a:buFont typeface="Arial" panose="020B0604020202020204" pitchFamily="34" charset="0"/>
        <a:buChar char="•"/>
        <a:defRPr sz="2000" kern="1200" baseline="0">
          <a:solidFill>
            <a:schemeClr val="tx1">
              <a:lumMod val="50000"/>
            </a:schemeClr>
          </a:solidFill>
          <a:latin typeface="Sharp Sans Display No1 Book"/>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baseline="0">
          <a:solidFill>
            <a:schemeClr val="tx1">
              <a:lumMod val="50000"/>
            </a:schemeClr>
          </a:solidFill>
          <a:latin typeface="Sharp Sans Display No1 Book"/>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baseline="0">
          <a:solidFill>
            <a:schemeClr val="tx1">
              <a:lumMod val="50000"/>
            </a:schemeClr>
          </a:solidFill>
          <a:latin typeface="Sharp Sans Display No1 Book"/>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baseline="0">
          <a:solidFill>
            <a:schemeClr val="tx1">
              <a:lumMod val="50000"/>
            </a:schemeClr>
          </a:solidFill>
          <a:latin typeface="Sharp Sans Display No1 Boo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3.xml"/><Relationship Id="rId1" Type="http://schemas.openxmlformats.org/officeDocument/2006/relationships/slideLayout" Target="../slideLayouts/slideLayout3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3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3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F8398-92B0-10B4-3A4E-7CA4D3C53607}"/>
              </a:ext>
            </a:extLst>
          </p:cNvPr>
          <p:cNvSpPr>
            <a:spLocks noGrp="1"/>
          </p:cNvSpPr>
          <p:nvPr>
            <p:ph type="sldNum" sz="quarter" idx="12"/>
          </p:nvPr>
        </p:nvSpPr>
        <p:spPr/>
        <p:txBody>
          <a:bodyPr/>
          <a:lstStyle/>
          <a:p>
            <a:fld id="{7AE4C957-3C63-4C7F-8F09-0C9817055DDE}" type="slidenum">
              <a:rPr lang="en-US" smtClean="0">
                <a:solidFill>
                  <a:srgbClr val="211261"/>
                </a:solidFill>
              </a:rPr>
              <a:pPr/>
              <a:t>1</a:t>
            </a:fld>
            <a:endParaRPr lang="en-US" dirty="0">
              <a:solidFill>
                <a:srgbClr val="211261"/>
              </a:solidFill>
            </a:endParaRPr>
          </a:p>
        </p:txBody>
      </p:sp>
      <p:sp>
        <p:nvSpPr>
          <p:cNvPr id="2" name="TextBox 1">
            <a:extLst>
              <a:ext uri="{FF2B5EF4-FFF2-40B4-BE49-F238E27FC236}">
                <a16:creationId xmlns:a16="http://schemas.microsoft.com/office/drawing/2014/main" id="{5972CBB9-BE25-59DA-46C4-C0260F0EC9AA}"/>
              </a:ext>
            </a:extLst>
          </p:cNvPr>
          <p:cNvSpPr txBox="1"/>
          <p:nvPr/>
        </p:nvSpPr>
        <p:spPr>
          <a:xfrm>
            <a:off x="602302" y="179762"/>
            <a:ext cx="10243931" cy="789960"/>
          </a:xfrm>
          <a:prstGeom prst="rect">
            <a:avLst/>
          </a:prstGeom>
          <a:noFill/>
        </p:spPr>
        <p:txBody>
          <a:bodyPr wrap="square" rtlCol="0">
            <a:spAutoFit/>
          </a:bodyPr>
          <a:lstStyle/>
          <a:p>
            <a:pPr marL="0" marR="0" indent="0">
              <a:spcBef>
                <a:spcPts val="0"/>
              </a:spcBef>
              <a:spcAft>
                <a:spcPts val="1610"/>
              </a:spcAft>
            </a:pPr>
            <a:r>
              <a:rPr lang="en-US" b="1" kern="100" dirty="0">
                <a:solidFill>
                  <a:srgbClr val="000000"/>
                </a:solidFill>
                <a:effectLst/>
                <a:latin typeface="Century Gothic" panose="020B0502020202020204" pitchFamily="34" charset="0"/>
                <a:ea typeface="Times New Roman" panose="02020603050405020304" pitchFamily="18" charset="0"/>
              </a:rPr>
              <a:t>This notice is required by Federal law</a:t>
            </a:r>
            <a:endParaRPr lang="en-US" kern="100" dirty="0">
              <a:solidFill>
                <a:srgbClr val="000000"/>
              </a:solidFill>
              <a:effectLst/>
              <a:latin typeface="Times New Roman" panose="02020603050405020304" pitchFamily="18" charset="0"/>
              <a:ea typeface="Times New Roman" panose="02020603050405020304" pitchFamily="18" charset="0"/>
            </a:endParaRPr>
          </a:p>
          <a:p>
            <a:pPr marL="14605" marR="0" indent="-6350">
              <a:spcBef>
                <a:spcPts val="0"/>
              </a:spcBef>
              <a:spcAft>
                <a:spcPts val="4965"/>
              </a:spcAft>
            </a:pPr>
            <a:r>
              <a:rPr lang="en-US" sz="1400" b="1" kern="100" dirty="0">
                <a:solidFill>
                  <a:srgbClr val="000000"/>
                </a:solidFill>
                <a:effectLst/>
                <a:latin typeface="Century Gothic" panose="020B0502020202020204" pitchFamily="34" charset="0"/>
                <a:ea typeface="Times New Roman" panose="02020603050405020304" pitchFamily="18" charset="0"/>
              </a:rPr>
              <a:t>IMPORTANT: This is a fixed indemnity policy, NOT health insurance</a:t>
            </a:r>
            <a:endParaRPr lang="en-US" sz="1400" kern="100" dirty="0">
              <a:solidFill>
                <a:srgbClr val="000000"/>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8EE31D7D-1438-A47F-240E-EEBF009AD3CF}"/>
              </a:ext>
            </a:extLst>
          </p:cNvPr>
          <p:cNvSpPr txBox="1"/>
          <p:nvPr/>
        </p:nvSpPr>
        <p:spPr>
          <a:xfrm>
            <a:off x="602302" y="969722"/>
            <a:ext cx="11205385" cy="7050648"/>
          </a:xfrm>
          <a:prstGeom prst="rect">
            <a:avLst/>
          </a:prstGeom>
          <a:noFill/>
        </p:spPr>
        <p:txBody>
          <a:bodyPr wrap="square" rtlCol="0">
            <a:spAutoFit/>
          </a:bodyPr>
          <a:lstStyle/>
          <a:p>
            <a:pPr marL="0" marR="64135" indent="0">
              <a:spcBef>
                <a:spcPts val="0"/>
              </a:spcBef>
              <a:spcAft>
                <a:spcPts val="0"/>
              </a:spcAft>
            </a:pPr>
            <a:r>
              <a:rPr lang="en-US" sz="1400" kern="100" dirty="0">
                <a:solidFill>
                  <a:srgbClr val="000000"/>
                </a:solidFill>
                <a:effectLst/>
                <a:latin typeface="Century Gothic" panose="020B0502020202020204" pitchFamily="34" charset="0"/>
                <a:ea typeface="Times New Roman" panose="02020603050405020304" pitchFamily="18" charset="0"/>
              </a:rPr>
              <a:t>This fixed indemnity policy may pay you a limited dollar amount if you're sick or hospitalized. You're still responsible for paying the cost of your care.</a:t>
            </a:r>
            <a:endParaRPr lang="en-US" sz="1400" kern="100" dirty="0">
              <a:solidFill>
                <a:srgbClr val="000000"/>
              </a:solidFill>
              <a:effectLst/>
              <a:latin typeface="Times New Roman" panose="02020603050405020304" pitchFamily="18" charset="0"/>
              <a:ea typeface="Times New Roman" panose="02020603050405020304" pitchFamily="18" charset="0"/>
            </a:endParaRPr>
          </a:p>
          <a:p>
            <a:pPr marL="0" marR="64135" indent="0">
              <a:spcBef>
                <a:spcPts val="0"/>
              </a:spcBef>
              <a:spcAft>
                <a:spcPts val="0"/>
              </a:spcAft>
            </a:pPr>
            <a:r>
              <a:rPr lang="en-US" sz="1400" kern="100" dirty="0">
                <a:solidFill>
                  <a:srgbClr val="000000"/>
                </a:solidFill>
                <a:effectLst/>
                <a:latin typeface="Century Gothic" panose="020B0502020202020204" pitchFamily="34" charset="0"/>
                <a:ea typeface="Times New Roman" panose="02020603050405020304" pitchFamily="18" charset="0"/>
              </a:rPr>
              <a:t> </a:t>
            </a:r>
            <a:endParaRPr lang="en-US" sz="1400" kern="100" dirty="0">
              <a:solidFill>
                <a:srgbClr val="000000"/>
              </a:solidFill>
              <a:effectLst/>
              <a:latin typeface="Times New Roman" panose="02020603050405020304" pitchFamily="18" charset="0"/>
              <a:ea typeface="Times New Roman" panose="02020603050405020304" pitchFamily="18" charset="0"/>
            </a:endParaRPr>
          </a:p>
          <a:p>
            <a:pPr marL="342900" marR="66040" lvl="0" indent="-342900" fontAlgn="base">
              <a:spcBef>
                <a:spcPts val="0"/>
              </a:spcBef>
              <a:spcAft>
                <a:spcPts val="600"/>
              </a:spcAft>
              <a:buClr>
                <a:srgbClr val="000000"/>
              </a:buClr>
              <a:buSzPts val="1400"/>
              <a:buFont typeface="Arial" panose="020B0604020202020204" pitchFamily="34" charset="0"/>
              <a:buChar char="•"/>
            </a:pPr>
            <a:r>
              <a:rPr lang="en-US" sz="1400" u="none" strike="noStrike" kern="100" dirty="0">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The payment you get isn’t based on the size of your </a:t>
            </a:r>
            <a:r>
              <a:rPr lang="en-US" sz="1400" u="none" strike="noStrike" kern="100">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medical bill. </a:t>
            </a:r>
            <a:endParaRPr lang="en-US" sz="14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66040" lvl="0" indent="-342900" fontAlgn="base">
              <a:spcBef>
                <a:spcPts val="0"/>
              </a:spcBef>
              <a:spcAft>
                <a:spcPts val="600"/>
              </a:spcAft>
              <a:buClr>
                <a:srgbClr val="000000"/>
              </a:buClr>
              <a:buSzPts val="1400"/>
              <a:buFont typeface="Arial" panose="020B0604020202020204" pitchFamily="34" charset="0"/>
              <a:buChar char="•"/>
            </a:pPr>
            <a:r>
              <a:rPr lang="en-US" sz="1400" u="none" strike="noStrike" kern="100" dirty="0">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There might be a limit on how much this policy will pay each year.</a:t>
            </a:r>
            <a:endParaRPr lang="en-US" sz="14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66040" lvl="0" indent="-342900" fontAlgn="base">
              <a:spcBef>
                <a:spcPts val="0"/>
              </a:spcBef>
              <a:spcAft>
                <a:spcPts val="600"/>
              </a:spcAft>
              <a:buClr>
                <a:srgbClr val="000000"/>
              </a:buClr>
              <a:buSzPts val="1400"/>
              <a:buFont typeface="Arial" panose="020B0604020202020204" pitchFamily="34" charset="0"/>
              <a:buChar char="•"/>
            </a:pPr>
            <a:r>
              <a:rPr lang="en-US" sz="1400" u="none" strike="noStrike" kern="100" dirty="0">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This policy isn't a substitute for comprehensive health insurance.</a:t>
            </a:r>
            <a:endParaRPr lang="en-US" sz="14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64135" lvl="0" indent="-342900" fontAlgn="base">
              <a:spcBef>
                <a:spcPts val="0"/>
              </a:spcBef>
              <a:spcAft>
                <a:spcPts val="1800"/>
              </a:spcAft>
              <a:buClr>
                <a:srgbClr val="000000"/>
              </a:buClr>
              <a:buSzPts val="1400"/>
              <a:buFont typeface="Arial" panose="020B0604020202020204" pitchFamily="34" charset="0"/>
              <a:buChar char="•"/>
            </a:pPr>
            <a:r>
              <a:rPr lang="en-US" sz="1400" u="none" strike="noStrike" kern="100" dirty="0">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Since this policy isn't health insurance, it doesn't have to include most Federal consumer</a:t>
            </a:r>
            <a:br>
              <a:rPr lang="en-US" sz="1400" u="none" strike="noStrike" kern="100" dirty="0">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br>
            <a:r>
              <a:rPr lang="en-US" sz="1400" u="none" strike="noStrike" kern="100" dirty="0">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protections that apply to health insurance.</a:t>
            </a:r>
            <a:endParaRPr lang="en-US" sz="1400" kern="100" dirty="0">
              <a:solidFill>
                <a:srgbClr val="000000"/>
              </a:solidFill>
              <a:effectLst/>
              <a:latin typeface="Times New Roman" panose="02020603050405020304" pitchFamily="18" charset="0"/>
              <a:ea typeface="Times New Roman" panose="02020603050405020304" pitchFamily="18" charset="0"/>
            </a:endParaRPr>
          </a:p>
          <a:p>
            <a:pPr marL="14605" marR="0" indent="-6350">
              <a:spcBef>
                <a:spcPts val="0"/>
              </a:spcBef>
              <a:spcAft>
                <a:spcPts val="1060"/>
              </a:spcAft>
            </a:pPr>
            <a:r>
              <a:rPr lang="en-US" sz="1400" b="1" kern="100" dirty="0">
                <a:solidFill>
                  <a:srgbClr val="000000"/>
                </a:solidFill>
                <a:effectLst/>
                <a:latin typeface="Century Gothic" panose="020B0502020202020204" pitchFamily="34" charset="0"/>
                <a:ea typeface="Times New Roman" panose="02020603050405020304" pitchFamily="18" charset="0"/>
              </a:rPr>
              <a:t>Looking for comprehensive health insurance?</a:t>
            </a:r>
            <a:r>
              <a:rPr lang="en-US" sz="1400" kern="100" dirty="0">
                <a:solidFill>
                  <a:srgbClr val="000000"/>
                </a:solidFill>
                <a:effectLst/>
                <a:latin typeface="Century Gothic" panose="020B0502020202020204" pitchFamily="34" charset="0"/>
                <a:ea typeface="Times New Roman" panose="02020603050405020304" pitchFamily="18" charset="0"/>
              </a:rPr>
              <a:t> </a:t>
            </a:r>
            <a:endParaRPr lang="en-US" sz="1400" kern="100" dirty="0">
              <a:solidFill>
                <a:srgbClr val="000000"/>
              </a:solidFill>
              <a:effectLst/>
              <a:latin typeface="Times New Roman" panose="02020603050405020304" pitchFamily="18" charset="0"/>
              <a:ea typeface="Times New Roman" panose="02020603050405020304" pitchFamily="18" charset="0"/>
            </a:endParaRPr>
          </a:p>
          <a:p>
            <a:pPr marL="342900" marR="66040" lvl="0" indent="-342900" fontAlgn="base">
              <a:spcBef>
                <a:spcPts val="0"/>
              </a:spcBef>
              <a:spcAft>
                <a:spcPts val="850"/>
              </a:spcAft>
              <a:buClr>
                <a:srgbClr val="000000"/>
              </a:buClr>
              <a:buSzPts val="1400"/>
              <a:buFont typeface="Arial" panose="020B0604020202020204" pitchFamily="34" charset="0"/>
              <a:buChar char="•"/>
            </a:pPr>
            <a:r>
              <a:rPr lang="en-US" sz="1400" b="1" u="none" strike="noStrike" kern="100" dirty="0">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Visit </a:t>
            </a:r>
            <a:r>
              <a:rPr lang="en-US" sz="1400" b="1" u="none" strike="noStrike" kern="100" dirty="0" err="1">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HealthCare.gov</a:t>
            </a:r>
            <a:r>
              <a:rPr lang="en-US" sz="1400" u="none" strike="noStrike" kern="100" dirty="0">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 or call </a:t>
            </a:r>
            <a:r>
              <a:rPr lang="en-US" sz="1400" b="1" u="none" strike="noStrike" kern="100" dirty="0">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1-800-318-2596</a:t>
            </a:r>
            <a:r>
              <a:rPr lang="en-US" sz="1400" u="none" strike="noStrike" kern="100" dirty="0">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 (TTY: 1-855-889-4325) to find health coverage options.</a:t>
            </a:r>
            <a:endParaRPr lang="en-US" sz="14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66040" lvl="0" indent="-342900" fontAlgn="base">
              <a:spcBef>
                <a:spcPts val="0"/>
              </a:spcBef>
              <a:spcAft>
                <a:spcPts val="1845"/>
              </a:spcAft>
              <a:buClr>
                <a:srgbClr val="000000"/>
              </a:buClr>
              <a:buSzPts val="1400"/>
              <a:buFont typeface="Arial" panose="020B0604020202020204" pitchFamily="34" charset="0"/>
              <a:buChar char="•"/>
            </a:pPr>
            <a:r>
              <a:rPr lang="en-US" sz="1400" u="none" strike="noStrike" kern="100" dirty="0">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To find out if you can get health insurance through your job, or a family member's job, contact the employer.</a:t>
            </a:r>
            <a:endParaRPr lang="en-US" sz="14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14605" marR="0" indent="-6350">
              <a:spcBef>
                <a:spcPts val="0"/>
              </a:spcBef>
              <a:spcAft>
                <a:spcPts val="1060"/>
              </a:spcAft>
            </a:pPr>
            <a:r>
              <a:rPr lang="en-US" sz="1400" b="1" kern="100" dirty="0">
                <a:solidFill>
                  <a:srgbClr val="000000"/>
                </a:solidFill>
                <a:effectLst/>
                <a:latin typeface="Century Gothic" panose="020B0502020202020204" pitchFamily="34" charset="0"/>
                <a:ea typeface="Times New Roman" panose="02020603050405020304" pitchFamily="18" charset="0"/>
              </a:rPr>
              <a:t>Questions about this policy?</a:t>
            </a:r>
            <a:r>
              <a:rPr lang="en-US" sz="1400" kern="100" dirty="0">
                <a:solidFill>
                  <a:srgbClr val="000000"/>
                </a:solidFill>
                <a:effectLst/>
                <a:latin typeface="Century Gothic" panose="020B0502020202020204" pitchFamily="34" charset="0"/>
                <a:ea typeface="Times New Roman" panose="02020603050405020304" pitchFamily="18" charset="0"/>
              </a:rPr>
              <a:t> </a:t>
            </a:r>
            <a:endParaRPr lang="en-US" sz="1400" kern="100" dirty="0">
              <a:solidFill>
                <a:srgbClr val="000000"/>
              </a:solidFill>
              <a:effectLst/>
              <a:latin typeface="Times New Roman" panose="02020603050405020304" pitchFamily="18" charset="0"/>
              <a:ea typeface="Times New Roman" panose="02020603050405020304" pitchFamily="18" charset="0"/>
            </a:endParaRPr>
          </a:p>
          <a:p>
            <a:pPr marL="342900" marR="66040" lvl="0" indent="-342900" fontAlgn="base">
              <a:spcBef>
                <a:spcPts val="0"/>
              </a:spcBef>
              <a:spcAft>
                <a:spcPts val="980"/>
              </a:spcAft>
              <a:buClr>
                <a:srgbClr val="000000"/>
              </a:buClr>
              <a:buSzPts val="1400"/>
              <a:buFont typeface="Arial" panose="020B0604020202020204" pitchFamily="34" charset="0"/>
              <a:buChar char="•"/>
            </a:pPr>
            <a:r>
              <a:rPr lang="en-US" sz="1400" u="none" strike="noStrike" kern="100" dirty="0">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For questions or complaints about this policy, contact your State Department of Insurance. Find their number on the National Association of Insurance Commissioners' website (</a:t>
            </a:r>
            <a:r>
              <a:rPr lang="en-US" sz="1400" u="none" strike="noStrike" kern="100" dirty="0" err="1">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naic.org</a:t>
            </a:r>
            <a:r>
              <a:rPr lang="en-US" sz="1400" u="none" strike="noStrike" kern="100" dirty="0">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 under "Insurance Departments."</a:t>
            </a:r>
            <a:endParaRPr lang="en-US" sz="14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64135" lvl="0" indent="-342900" fontAlgn="base">
              <a:spcBef>
                <a:spcPts val="0"/>
              </a:spcBef>
              <a:spcAft>
                <a:spcPts val="7200"/>
              </a:spcAft>
              <a:buClr>
                <a:srgbClr val="000000"/>
              </a:buClr>
              <a:buSzPts val="1400"/>
              <a:buFont typeface="Arial" panose="020B0604020202020204" pitchFamily="34" charset="0"/>
              <a:buChar char="•"/>
            </a:pPr>
            <a:r>
              <a:rPr lang="en-US" sz="1400" u="none" strike="noStrike" kern="100" dirty="0">
                <a:solidFill>
                  <a:srgbClr val="000000"/>
                </a:solidFill>
                <a:effectLst/>
                <a:uFill>
                  <a:solidFill>
                    <a:srgbClr val="000000"/>
                  </a:solidFill>
                </a:uFill>
                <a:latin typeface="Century Gothic" panose="020B0502020202020204" pitchFamily="34" charset="0"/>
                <a:ea typeface="Times New Roman" panose="02020603050405020304" pitchFamily="18" charset="0"/>
                <a:cs typeface="Times New Roman" panose="02020603050405020304" pitchFamily="18" charset="0"/>
              </a:rPr>
              <a:t>If you have this policy through your job, or a family member's job, contact the employer.</a:t>
            </a:r>
            <a:endParaRPr lang="en-US" sz="1400" kern="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64135" lvl="0" fontAlgn="base">
              <a:spcBef>
                <a:spcPts val="0"/>
              </a:spcBef>
              <a:spcAft>
                <a:spcPts val="7200"/>
              </a:spcAft>
              <a:buClr>
                <a:srgbClr val="000000"/>
              </a:buClr>
              <a:buSzPts val="1400"/>
            </a:pPr>
            <a:r>
              <a:rPr lang="en-US" sz="1400" kern="100" dirty="0">
                <a:solidFill>
                  <a:srgbClr val="000000"/>
                </a:solidFill>
                <a:effectLst/>
                <a:latin typeface="Century Gothic" panose="020B0502020202020204" pitchFamily="34" charset="0"/>
                <a:ea typeface="Times New Roman" panose="02020603050405020304" pitchFamily="18" charset="0"/>
              </a:rPr>
              <a:t>TRI AGENCY NOTICE 0424							A112-3846-Insert</a:t>
            </a:r>
            <a:endParaRPr lang="en-US" sz="1400" kern="100" dirty="0">
              <a:solidFill>
                <a:srgbClr val="000000"/>
              </a:solidFill>
              <a:effectLst/>
              <a:latin typeface="Times New Roman" panose="02020603050405020304" pitchFamily="18" charset="0"/>
              <a:ea typeface="Times New Roman" panose="02020603050405020304" pitchFamily="18" charset="0"/>
            </a:endParaRPr>
          </a:p>
          <a:p>
            <a:endParaRPr lang="en-US" sz="1400" dirty="0"/>
          </a:p>
        </p:txBody>
      </p:sp>
    </p:spTree>
    <p:extLst>
      <p:ext uri="{BB962C8B-B14F-4D97-AF65-F5344CB8AC3E}">
        <p14:creationId xmlns:p14="http://schemas.microsoft.com/office/powerpoint/2010/main" val="146806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How StayPay Works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Your primary benefits:</a:t>
            </a:r>
          </a:p>
        </p:txBody>
      </p:sp>
      <p:sp>
        <p:nvSpPr>
          <p:cNvPr id="6" name="Content Placeholder 2"/>
          <p:cNvSpPr>
            <a:spLocks noGrp="1"/>
          </p:cNvSpPr>
          <p:nvPr>
            <p:ph idx="1"/>
          </p:nvPr>
        </p:nvSpPr>
        <p:spPr>
          <a:xfrm>
            <a:off x="6324601" y="1718690"/>
            <a:ext cx="5029200" cy="3310509"/>
          </a:xfrm>
        </p:spPr>
        <p:txBody>
          <a:bodyPr/>
          <a:lstStyle/>
          <a:p>
            <a:pPr>
              <a:spcBef>
                <a:spcPts val="1800"/>
              </a:spcBef>
            </a:pPr>
            <a:r>
              <a:rPr lang="en-US" dirty="0">
                <a:latin typeface="Sharp Sans Display No1 Book" charset="0"/>
                <a:ea typeface="Sharp Sans Display No1 Book" charset="0"/>
                <a:cs typeface="Sharp Sans Display No1 Book" charset="0"/>
              </a:rPr>
              <a:t>Your first day stay benefit is paid when you are first </a:t>
            </a:r>
            <a:r>
              <a:rPr lang="en-US" b="1" dirty="0">
                <a:latin typeface="Sharp Sans Display No1 Book" charset="0"/>
                <a:ea typeface="Sharp Sans Display No1 Book" charset="0"/>
                <a:cs typeface="Sharp Sans Display No1 Book" charset="0"/>
              </a:rPr>
              <a:t>admitted to the hospital</a:t>
            </a:r>
            <a:r>
              <a:rPr lang="en-US" dirty="0">
                <a:latin typeface="Sharp Sans Display No1 Book" charset="0"/>
                <a:ea typeface="Sharp Sans Display No1 Book" charset="0"/>
                <a:cs typeface="Sharp Sans Display No1 Book" charset="0"/>
              </a:rPr>
              <a:t>.</a:t>
            </a:r>
            <a:r>
              <a:rPr lang="en-US" baseline="30000" dirty="0">
                <a:latin typeface="Sharp Sans Display No1 Book" charset="0"/>
                <a:ea typeface="Sharp Sans Display No1 Book" charset="0"/>
                <a:cs typeface="Sharp Sans Display No1 Book" charset="0"/>
              </a:rPr>
              <a:t>†</a:t>
            </a:r>
          </a:p>
          <a:p>
            <a:pPr>
              <a:spcBef>
                <a:spcPts val="1800"/>
              </a:spcBef>
            </a:pPr>
            <a:r>
              <a:rPr lang="en-US" dirty="0">
                <a:latin typeface="Sharp Sans Display No1 Book" charset="0"/>
                <a:ea typeface="Sharp Sans Display No1 Book" charset="0"/>
                <a:cs typeface="Sharp Sans Display No1 Book" charset="0"/>
              </a:rPr>
              <a:t>And you’re paid an additional benefit for </a:t>
            </a:r>
            <a:r>
              <a:rPr lang="en-US" b="1" dirty="0">
                <a:latin typeface="Sharp Sans Display No1 Book" charset="0"/>
                <a:ea typeface="Sharp Sans Display No1 Book" charset="0"/>
                <a:cs typeface="Sharp Sans Display No1 Book" charset="0"/>
              </a:rPr>
              <a:t>each day you’re in the hospital</a:t>
            </a:r>
            <a:r>
              <a:rPr lang="en-US" dirty="0">
                <a:latin typeface="Sharp Sans Display No1 Book" charset="0"/>
                <a:ea typeface="Sharp Sans Display No1 Book" charset="0"/>
                <a:cs typeface="Sharp Sans Display No1 Book" charset="0"/>
              </a:rPr>
              <a:t>.</a:t>
            </a:r>
            <a:r>
              <a:rPr lang="en-US" baseline="30000" dirty="0">
                <a:latin typeface="Sharp Sans Display No1 Book" charset="0"/>
                <a:ea typeface="Sharp Sans Display No1 Book" charset="0"/>
                <a:cs typeface="Sharp Sans Display No1 Book" charset="0"/>
              </a:rPr>
              <a:t>†</a:t>
            </a:r>
            <a:endParaRPr lang="en-US" dirty="0">
              <a:latin typeface="Sharp Sans Display No1 Book" charset="0"/>
              <a:ea typeface="Sharp Sans Display No1 Book" charset="0"/>
              <a:cs typeface="Sharp Sans Display No1 Book" charset="0"/>
            </a:endParaRPr>
          </a:p>
          <a:p>
            <a:pPr>
              <a:spcBef>
                <a:spcPts val="1800"/>
              </a:spcBef>
            </a:pPr>
            <a:r>
              <a:rPr lang="en-US" dirty="0">
                <a:latin typeface="Sharp Sans Display No1 Book" charset="0"/>
                <a:ea typeface="Sharp Sans Display No1 Book" charset="0"/>
                <a:cs typeface="Sharp Sans Display No1 Book" charset="0"/>
              </a:rPr>
              <a:t>If you are in an </a:t>
            </a:r>
            <a:r>
              <a:rPr lang="en-US" b="1" dirty="0">
                <a:latin typeface="Sharp Sans Display No1 Book" charset="0"/>
                <a:ea typeface="Sharp Sans Display No1 Book" charset="0"/>
                <a:cs typeface="Sharp Sans Display No1 Book" charset="0"/>
              </a:rPr>
              <a:t>intensive care unit</a:t>
            </a:r>
            <a:r>
              <a:rPr lang="en-US" dirty="0">
                <a:latin typeface="Sharp Sans Display No1 Book" charset="0"/>
                <a:ea typeface="Sharp Sans Display No1 Book" charset="0"/>
                <a:cs typeface="Sharp Sans Display No1 Book" charset="0"/>
              </a:rPr>
              <a:t>, your daily stay benefit will pay </a:t>
            </a:r>
            <a:r>
              <a:rPr lang="en-US" b="1" dirty="0">
                <a:latin typeface="Sharp Sans Display No1 Book" charset="0"/>
                <a:ea typeface="Sharp Sans Display No1 Book" charset="0"/>
                <a:cs typeface="Sharp Sans Display No1 Book" charset="0"/>
              </a:rPr>
              <a:t>an even higher amount</a:t>
            </a:r>
            <a:r>
              <a:rPr lang="en-US" dirty="0">
                <a:latin typeface="Sharp Sans Display No1 Book" charset="0"/>
                <a:ea typeface="Sharp Sans Display No1 Book" charset="0"/>
                <a:cs typeface="Sharp Sans Display No1 Book" charset="0"/>
              </a:rPr>
              <a:t>!</a:t>
            </a:r>
            <a:r>
              <a:rPr lang="en-US" baseline="30000" dirty="0">
                <a:latin typeface="Sharp Sans Display No1 Book" charset="0"/>
                <a:ea typeface="Sharp Sans Display No1 Book" charset="0"/>
                <a:cs typeface="Sharp Sans Display No1 Book" charset="0"/>
              </a:rPr>
              <a:t>†</a:t>
            </a:r>
          </a:p>
        </p:txBody>
      </p:sp>
      <p:pic>
        <p:nvPicPr>
          <p:cNvPr id="8"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129" b="7129"/>
          <a:stretch>
            <a:fillRect/>
          </a:stretch>
        </p:blipFill>
        <p:spPr>
          <a:xfrm>
            <a:off x="541338" y="0"/>
            <a:ext cx="5287962" cy="6176963"/>
          </a:xfrm>
        </p:spPr>
      </p:pic>
      <p:sp>
        <p:nvSpPr>
          <p:cNvPr id="10" name="Content Placeholder 2"/>
          <p:cNvSpPr txBox="1">
            <a:spLocks/>
          </p:cNvSpPr>
          <p:nvPr/>
        </p:nvSpPr>
        <p:spPr>
          <a:xfrm>
            <a:off x="6075948" y="4952842"/>
            <a:ext cx="5978252" cy="420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i="1" dirty="0"/>
              <a:t>Benefit amounts differ by plan and employer.</a:t>
            </a:r>
          </a:p>
          <a:p>
            <a:pPr marL="0" indent="0" algn="r">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10</a:t>
            </a:fld>
            <a:r>
              <a:rPr lang="en-US" dirty="0">
                <a:solidFill>
                  <a:srgbClr val="211261"/>
                </a:solidFill>
              </a:rPr>
              <a:t>]</a:t>
            </a:r>
          </a:p>
        </p:txBody>
      </p:sp>
    </p:spTree>
    <p:extLst>
      <p:ext uri="{BB962C8B-B14F-4D97-AF65-F5344CB8AC3E}">
        <p14:creationId xmlns:p14="http://schemas.microsoft.com/office/powerpoint/2010/main" val="182830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How StayPay Works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Additional features of your plan </a:t>
            </a:r>
          </a:p>
        </p:txBody>
      </p:sp>
      <p:sp>
        <p:nvSpPr>
          <p:cNvPr id="6" name="Content Placeholder 2"/>
          <p:cNvSpPr>
            <a:spLocks noGrp="1"/>
          </p:cNvSpPr>
          <p:nvPr>
            <p:ph idx="1"/>
          </p:nvPr>
        </p:nvSpPr>
        <p:spPr>
          <a:xfrm>
            <a:off x="6324601" y="1718690"/>
            <a:ext cx="5333999" cy="3863963"/>
          </a:xfrm>
        </p:spPr>
        <p:txBody>
          <a:bodyPr/>
          <a:lstStyle/>
          <a:p>
            <a:pPr>
              <a:spcBef>
                <a:spcPts val="1800"/>
              </a:spcBef>
            </a:pPr>
            <a:r>
              <a:rPr lang="en-US" b="1" dirty="0">
                <a:latin typeface="Sharp Sans Display No1 Book" charset="0"/>
                <a:ea typeface="Sharp Sans Display No1 Book" charset="0"/>
                <a:cs typeface="Sharp Sans Display No1 Book" charset="0"/>
              </a:rPr>
              <a:t>Get money back! </a:t>
            </a: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$100 payment </a:t>
            </a:r>
            <a:r>
              <a:rPr lang="en-US" dirty="0">
                <a:latin typeface="Sharp Sans Display No1 Book" charset="0"/>
                <a:ea typeface="Sharp Sans Display No1 Book" charset="0"/>
                <a:cs typeface="Sharp Sans Display No1 Book" charset="0"/>
              </a:rPr>
              <a:t>will be </a:t>
            </a:r>
            <a:r>
              <a:rPr lang="en-US" b="1" dirty="0">
                <a:latin typeface="Sharp Sans Display No1 Book" charset="0"/>
                <a:ea typeface="Sharp Sans Display No1 Book" charset="0"/>
                <a:cs typeface="Sharp Sans Display No1 Book" charset="0"/>
              </a:rPr>
              <a:t>automatically sent to you</a:t>
            </a:r>
            <a:r>
              <a:rPr lang="en-US" dirty="0">
                <a:latin typeface="Sharp Sans Display No1 Book" charset="0"/>
                <a:ea typeface="Sharp Sans Display No1 Book" charset="0"/>
                <a:cs typeface="Sharp Sans Display No1 Book" charset="0"/>
              </a:rPr>
              <a:t> every two years that you don’t have a claim – no action needed!</a:t>
            </a:r>
            <a:r>
              <a:rPr lang="en-US" baseline="30000" dirty="0">
                <a:latin typeface="Sharp Sans Display No1 Book" charset="0"/>
                <a:ea typeface="Sharp Sans Display No1 Book" charset="0"/>
                <a:cs typeface="Sharp Sans Display No1 Book" charset="0"/>
              </a:rPr>
              <a:t>†*</a:t>
            </a:r>
            <a:endParaRPr lang="en-US" dirty="0">
              <a:latin typeface="Sharp Sans Display No1 Book" charset="0"/>
              <a:ea typeface="Sharp Sans Display No1 Book" charset="0"/>
              <a:cs typeface="Sharp Sans Display No1 Book" charset="0"/>
            </a:endParaRPr>
          </a:p>
          <a:p>
            <a:pPr>
              <a:spcBef>
                <a:spcPts val="1800"/>
              </a:spcBef>
            </a:pPr>
            <a:r>
              <a:rPr lang="en-US" b="1" dirty="0">
                <a:latin typeface="Sharp Sans Display No1 Book" charset="0"/>
                <a:ea typeface="Sharp Sans Display No1 Book" charset="0"/>
                <a:cs typeface="Sharp Sans Display No1 Book" charset="0"/>
              </a:rPr>
              <a:t>Get extra cash! </a:t>
            </a:r>
            <a:r>
              <a:rPr lang="en-US" dirty="0">
                <a:latin typeface="Sharp Sans Display No1 Book" charset="0"/>
                <a:ea typeface="Sharp Sans Display No1 Book" charset="0"/>
                <a:cs typeface="Sharp Sans Display No1 Book" charset="0"/>
              </a:rPr>
              <a:t>The first time in a calendar year someone on the policy is admitted to the hospital, you’ll receive a </a:t>
            </a:r>
            <a:r>
              <a:rPr lang="en-US" b="1" dirty="0">
                <a:latin typeface="Sharp Sans Display No1 Book" charset="0"/>
                <a:ea typeface="Sharp Sans Display No1 Book" charset="0"/>
                <a:cs typeface="Sharp Sans Display No1 Book" charset="0"/>
              </a:rPr>
              <a:t>boost to your benefit</a:t>
            </a:r>
            <a:r>
              <a:rPr lang="en-US" dirty="0">
                <a:latin typeface="Sharp Sans Display No1 Book" charset="0"/>
                <a:ea typeface="Sharp Sans Display No1 Book" charset="0"/>
                <a:cs typeface="Sharp Sans Display No1 Book" charset="0"/>
              </a:rPr>
              <a:t>, which could help you meet your deductible.</a:t>
            </a:r>
            <a:r>
              <a:rPr lang="en-US" baseline="30000" dirty="0">
                <a:latin typeface="Sharp Sans Display No1 Book" charset="0"/>
                <a:ea typeface="Sharp Sans Display No1 Book" charset="0"/>
                <a:cs typeface="Sharp Sans Display No1 Book" charset="0"/>
              </a:rPr>
              <a:t>†</a:t>
            </a:r>
          </a:p>
          <a:p>
            <a:pPr>
              <a:spcBef>
                <a:spcPts val="1800"/>
              </a:spcBef>
            </a:pPr>
            <a:endParaRPr lang="en-US" dirty="0">
              <a:latin typeface="Sharp Sans Display No1 Book" charset="0"/>
              <a:ea typeface="Sharp Sans Display No1 Book" charset="0"/>
              <a:cs typeface="Sharp Sans Display No1 Book" charset="0"/>
            </a:endParaRPr>
          </a:p>
        </p:txBody>
      </p:sp>
      <p:pic>
        <p:nvPicPr>
          <p:cNvPr id="9" name="Picture Placeholder 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3695" t="-128" b="35095"/>
          <a:stretch/>
        </p:blipFill>
        <p:spPr>
          <a:xfrm>
            <a:off x="540327" y="0"/>
            <a:ext cx="5288974" cy="6180137"/>
          </a:xfrm>
        </p:spPr>
      </p:pic>
      <p:sp>
        <p:nvSpPr>
          <p:cNvPr id="13" name="Content Placeholder 2"/>
          <p:cNvSpPr txBox="1">
            <a:spLocks/>
          </p:cNvSpPr>
          <p:nvPr/>
        </p:nvSpPr>
        <p:spPr>
          <a:xfrm>
            <a:off x="5829301" y="4608100"/>
            <a:ext cx="6248961" cy="1586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400"/>
              </a:spcBef>
              <a:buNone/>
            </a:pPr>
            <a:r>
              <a:rPr lang="en-US" sz="1200" i="1" dirty="0"/>
              <a:t>Benefit amounts differ by plan and employer.</a:t>
            </a:r>
          </a:p>
          <a:p>
            <a:pPr marL="0" indent="0" algn="r">
              <a:spcBef>
                <a:spcPts val="400"/>
              </a:spcBef>
              <a:buNone/>
            </a:pPr>
            <a:r>
              <a:rPr lang="en-US" sz="1200" i="1" dirty="0"/>
              <a:t>Feature availability may vary by state.</a:t>
            </a:r>
          </a:p>
          <a:p>
            <a:pPr marL="0" indent="0" algn="r">
              <a:spcBef>
                <a:spcPts val="400"/>
              </a:spcBef>
              <a:buNone/>
            </a:pPr>
            <a:r>
              <a:rPr lang="en-US" sz="1200" i="1" dirty="0"/>
              <a:t>*Optional benefit.</a:t>
            </a:r>
          </a:p>
          <a:p>
            <a:pPr marL="0" indent="0" algn="r">
              <a:spcBef>
                <a:spcPts val="400"/>
              </a:spcBef>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a:p>
            <a:pPr marL="0" indent="0" algn="r">
              <a:spcBef>
                <a:spcPts val="400"/>
              </a:spcBef>
              <a:buNone/>
            </a:pPr>
            <a:r>
              <a:rPr lang="en-US" sz="1200" i="1" dirty="0"/>
              <a:t> </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11</a:t>
            </a:fld>
            <a:r>
              <a:rPr lang="en-US" dirty="0">
                <a:solidFill>
                  <a:srgbClr val="211261"/>
                </a:solidFill>
              </a:rPr>
              <a:t>]</a:t>
            </a:r>
          </a:p>
        </p:txBody>
      </p:sp>
    </p:spTree>
    <p:extLst>
      <p:ext uri="{BB962C8B-B14F-4D97-AF65-F5344CB8AC3E}">
        <p14:creationId xmlns:p14="http://schemas.microsoft.com/office/powerpoint/2010/main" val="2182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How StayPay Works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Additional features of your plan </a:t>
            </a:r>
          </a:p>
        </p:txBody>
      </p:sp>
      <p:sp>
        <p:nvSpPr>
          <p:cNvPr id="6" name="Content Placeholder 2"/>
          <p:cNvSpPr>
            <a:spLocks noGrp="1"/>
          </p:cNvSpPr>
          <p:nvPr>
            <p:ph idx="1"/>
          </p:nvPr>
        </p:nvSpPr>
        <p:spPr>
          <a:xfrm>
            <a:off x="6324601" y="1718690"/>
            <a:ext cx="5333999" cy="3863963"/>
          </a:xfrm>
        </p:spPr>
        <p:txBody>
          <a:bodyPr/>
          <a:lstStyle/>
          <a:p>
            <a:pPr>
              <a:spcBef>
                <a:spcPts val="1800"/>
              </a:spcBef>
            </a:pPr>
            <a:r>
              <a:rPr lang="en-US" b="1" dirty="0">
                <a:latin typeface="Sharp Sans Display No1 Book" charset="0"/>
                <a:ea typeface="Sharp Sans Display No1 Book" charset="0"/>
                <a:cs typeface="Sharp Sans Display No1 Book" charset="0"/>
              </a:rPr>
              <a:t>Get money back! </a:t>
            </a: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$100 payment </a:t>
            </a:r>
            <a:r>
              <a:rPr lang="en-US" dirty="0">
                <a:latin typeface="Sharp Sans Display No1 Book" charset="0"/>
                <a:ea typeface="Sharp Sans Display No1 Book" charset="0"/>
                <a:cs typeface="Sharp Sans Display No1 Book" charset="0"/>
              </a:rPr>
              <a:t>will be </a:t>
            </a:r>
            <a:r>
              <a:rPr lang="en-US" b="1" dirty="0">
                <a:latin typeface="Sharp Sans Display No1 Book" charset="0"/>
                <a:ea typeface="Sharp Sans Display No1 Book" charset="0"/>
                <a:cs typeface="Sharp Sans Display No1 Book" charset="0"/>
              </a:rPr>
              <a:t>automatically sent to you</a:t>
            </a:r>
            <a:r>
              <a:rPr lang="en-US" dirty="0">
                <a:latin typeface="Sharp Sans Display No1 Book" charset="0"/>
                <a:ea typeface="Sharp Sans Display No1 Book" charset="0"/>
                <a:cs typeface="Sharp Sans Display No1 Book" charset="0"/>
              </a:rPr>
              <a:t> every two years that you don’t have a claim – no action needed!</a:t>
            </a:r>
            <a:r>
              <a:rPr lang="en-US" baseline="30000" dirty="0">
                <a:latin typeface="Sharp Sans Display No1 Book" charset="0"/>
                <a:ea typeface="Sharp Sans Display No1 Book" charset="0"/>
                <a:cs typeface="Sharp Sans Display No1 Book" charset="0"/>
              </a:rPr>
              <a:t>†*</a:t>
            </a:r>
            <a:endParaRPr lang="en-US" dirty="0">
              <a:latin typeface="Sharp Sans Display No1 Book" charset="0"/>
              <a:ea typeface="Sharp Sans Display No1 Book" charset="0"/>
              <a:cs typeface="Sharp Sans Display No1 Book" charset="0"/>
            </a:endParaRPr>
          </a:p>
          <a:p>
            <a:pPr>
              <a:spcBef>
                <a:spcPts val="1800"/>
              </a:spcBef>
            </a:pPr>
            <a:endParaRPr lang="en-US" dirty="0">
              <a:latin typeface="Sharp Sans Display No1 Book" charset="0"/>
              <a:ea typeface="Sharp Sans Display No1 Book" charset="0"/>
              <a:cs typeface="Sharp Sans Display No1 Book" charset="0"/>
            </a:endParaRPr>
          </a:p>
        </p:txBody>
      </p:sp>
      <p:pic>
        <p:nvPicPr>
          <p:cNvPr id="9" name="Picture Placeholder 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3695" t="-128" b="35095"/>
          <a:stretch/>
        </p:blipFill>
        <p:spPr>
          <a:xfrm>
            <a:off x="540327" y="0"/>
            <a:ext cx="5288974" cy="6180137"/>
          </a:xfrm>
        </p:spPr>
      </p:pic>
      <p:sp>
        <p:nvSpPr>
          <p:cNvPr id="13" name="Content Placeholder 2"/>
          <p:cNvSpPr txBox="1">
            <a:spLocks/>
          </p:cNvSpPr>
          <p:nvPr/>
        </p:nvSpPr>
        <p:spPr>
          <a:xfrm>
            <a:off x="5829301" y="4608100"/>
            <a:ext cx="6248961" cy="1586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400"/>
              </a:spcBef>
              <a:buNone/>
            </a:pPr>
            <a:endParaRPr lang="en-US" sz="1200" i="1" dirty="0"/>
          </a:p>
          <a:p>
            <a:pPr marL="0" indent="0" algn="r">
              <a:spcBef>
                <a:spcPts val="400"/>
              </a:spcBef>
              <a:buNone/>
            </a:pPr>
            <a:r>
              <a:rPr lang="en-US" sz="1200" i="1" dirty="0"/>
              <a:t>Feature availability may vary by state.</a:t>
            </a:r>
          </a:p>
          <a:p>
            <a:pPr marL="0" indent="0" algn="r">
              <a:spcBef>
                <a:spcPts val="400"/>
              </a:spcBef>
              <a:buNone/>
            </a:pPr>
            <a:r>
              <a:rPr lang="en-US" sz="1200" i="1" dirty="0"/>
              <a:t>*Optional benefit.</a:t>
            </a:r>
          </a:p>
          <a:p>
            <a:pPr marL="0" indent="0" algn="r">
              <a:spcBef>
                <a:spcPts val="400"/>
              </a:spcBef>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a:p>
            <a:pPr marL="0" indent="0" algn="r">
              <a:spcBef>
                <a:spcPts val="400"/>
              </a:spcBef>
              <a:buNone/>
            </a:pPr>
            <a:r>
              <a:rPr lang="en-US" sz="1200" i="1" dirty="0"/>
              <a:t> </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12</a:t>
            </a:fld>
            <a:r>
              <a:rPr lang="en-US" dirty="0">
                <a:solidFill>
                  <a:srgbClr val="211261"/>
                </a:solidFill>
              </a:rPr>
              <a:t>]</a:t>
            </a:r>
          </a:p>
        </p:txBody>
      </p:sp>
    </p:spTree>
    <p:extLst>
      <p:ext uri="{BB962C8B-B14F-4D97-AF65-F5344CB8AC3E}">
        <p14:creationId xmlns:p14="http://schemas.microsoft.com/office/powerpoint/2010/main" val="375094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How StayPay Works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Additional features of your plan </a:t>
            </a:r>
          </a:p>
        </p:txBody>
      </p:sp>
      <p:sp>
        <p:nvSpPr>
          <p:cNvPr id="6" name="Content Placeholder 2"/>
          <p:cNvSpPr>
            <a:spLocks noGrp="1"/>
          </p:cNvSpPr>
          <p:nvPr>
            <p:ph idx="1"/>
          </p:nvPr>
        </p:nvSpPr>
        <p:spPr>
          <a:xfrm>
            <a:off x="6324601" y="1718690"/>
            <a:ext cx="5333999" cy="3863963"/>
          </a:xfrm>
        </p:spPr>
        <p:txBody>
          <a:bodyPr/>
          <a:lstStyle/>
          <a:p>
            <a:pPr>
              <a:spcBef>
                <a:spcPts val="1800"/>
              </a:spcBef>
            </a:pPr>
            <a:r>
              <a:rPr lang="en-US" b="1" dirty="0">
                <a:latin typeface="Sharp Sans Display No1 Book" charset="0"/>
                <a:ea typeface="Sharp Sans Display No1 Book" charset="0"/>
                <a:cs typeface="Sharp Sans Display No1 Book" charset="0"/>
              </a:rPr>
              <a:t>Get extra cash! </a:t>
            </a:r>
            <a:r>
              <a:rPr lang="en-US" dirty="0">
                <a:latin typeface="Sharp Sans Display No1 Book" charset="0"/>
                <a:ea typeface="Sharp Sans Display No1 Book" charset="0"/>
                <a:cs typeface="Sharp Sans Display No1 Book" charset="0"/>
              </a:rPr>
              <a:t>The first time in a calendar year someone on the policy is admitted to the hospital, you’ll receive a </a:t>
            </a:r>
            <a:r>
              <a:rPr lang="en-US" b="1" dirty="0">
                <a:latin typeface="Sharp Sans Display No1 Book" charset="0"/>
                <a:ea typeface="Sharp Sans Display No1 Book" charset="0"/>
                <a:cs typeface="Sharp Sans Display No1 Book" charset="0"/>
              </a:rPr>
              <a:t>boost to your benefit</a:t>
            </a:r>
            <a:r>
              <a:rPr lang="en-US" dirty="0">
                <a:latin typeface="Sharp Sans Display No1 Book" charset="0"/>
                <a:ea typeface="Sharp Sans Display No1 Book" charset="0"/>
                <a:cs typeface="Sharp Sans Display No1 Book" charset="0"/>
              </a:rPr>
              <a:t>, which could help you meet your deductible.</a:t>
            </a:r>
            <a:r>
              <a:rPr lang="en-US" baseline="30000" dirty="0">
                <a:latin typeface="Sharp Sans Display No1 Book" charset="0"/>
                <a:ea typeface="Sharp Sans Display No1 Book" charset="0"/>
                <a:cs typeface="Sharp Sans Display No1 Book" charset="0"/>
              </a:rPr>
              <a:t>†</a:t>
            </a:r>
          </a:p>
          <a:p>
            <a:pPr marL="0" indent="0">
              <a:spcBef>
                <a:spcPts val="1800"/>
              </a:spcBef>
              <a:buNone/>
            </a:pPr>
            <a:endParaRPr lang="en-US" dirty="0">
              <a:latin typeface="Sharp Sans Display No1 Book" charset="0"/>
              <a:ea typeface="Sharp Sans Display No1 Book" charset="0"/>
              <a:cs typeface="Sharp Sans Display No1 Book" charset="0"/>
            </a:endParaRPr>
          </a:p>
        </p:txBody>
      </p:sp>
      <p:pic>
        <p:nvPicPr>
          <p:cNvPr id="9" name="Picture Placeholder 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3695" t="-128" b="35095"/>
          <a:stretch/>
        </p:blipFill>
        <p:spPr>
          <a:xfrm>
            <a:off x="540327" y="0"/>
            <a:ext cx="5288974" cy="6180137"/>
          </a:xfrm>
        </p:spPr>
      </p:pic>
      <p:sp>
        <p:nvSpPr>
          <p:cNvPr id="13" name="Content Placeholder 2"/>
          <p:cNvSpPr txBox="1">
            <a:spLocks/>
          </p:cNvSpPr>
          <p:nvPr/>
        </p:nvSpPr>
        <p:spPr>
          <a:xfrm>
            <a:off x="5829301" y="4608100"/>
            <a:ext cx="6248961" cy="1586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400"/>
              </a:spcBef>
              <a:buNone/>
            </a:pPr>
            <a:endParaRPr lang="en-US" sz="1200" i="1" dirty="0"/>
          </a:p>
          <a:p>
            <a:pPr marL="0" indent="0" algn="r">
              <a:spcBef>
                <a:spcPts val="400"/>
              </a:spcBef>
              <a:buNone/>
            </a:pPr>
            <a:r>
              <a:rPr lang="en-US" sz="1200" i="1" dirty="0"/>
              <a:t>Benefit amounts differ by plan and employer.</a:t>
            </a:r>
          </a:p>
          <a:p>
            <a:pPr marL="0" indent="0" algn="r">
              <a:spcBef>
                <a:spcPts val="400"/>
              </a:spcBef>
              <a:buNone/>
            </a:pPr>
            <a:r>
              <a:rPr lang="en-US" sz="1200" i="1" dirty="0"/>
              <a:t>Feature availability may vary by state.</a:t>
            </a:r>
          </a:p>
          <a:p>
            <a:pPr marL="0" indent="0" algn="r">
              <a:spcBef>
                <a:spcPts val="400"/>
              </a:spcBef>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a:p>
            <a:pPr marL="0" indent="0" algn="r">
              <a:spcBef>
                <a:spcPts val="400"/>
              </a:spcBef>
              <a:buNone/>
            </a:pPr>
            <a:r>
              <a:rPr lang="en-US" sz="1200" i="1" dirty="0"/>
              <a:t> </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13</a:t>
            </a:fld>
            <a:r>
              <a:rPr lang="en-US" dirty="0">
                <a:solidFill>
                  <a:srgbClr val="211261"/>
                </a:solidFill>
              </a:rPr>
              <a:t>]</a:t>
            </a:r>
          </a:p>
        </p:txBody>
      </p:sp>
    </p:spTree>
    <p:extLst>
      <p:ext uri="{BB962C8B-B14F-4D97-AF65-F5344CB8AC3E}">
        <p14:creationId xmlns:p14="http://schemas.microsoft.com/office/powerpoint/2010/main" val="395002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Wellness Checks</a:t>
            </a:r>
          </a:p>
        </p:txBody>
      </p:sp>
      <p:sp>
        <p:nvSpPr>
          <p:cNvPr id="6" name="Content Placeholder 2"/>
          <p:cNvSpPr>
            <a:spLocks noGrp="1"/>
          </p:cNvSpPr>
          <p:nvPr>
            <p:ph idx="1"/>
          </p:nvPr>
        </p:nvSpPr>
        <p:spPr>
          <a:xfrm>
            <a:off x="6324601" y="1718690"/>
            <a:ext cx="5198433" cy="3863963"/>
          </a:xfrm>
        </p:spPr>
        <p:txBody>
          <a:bodyPr/>
          <a:lstStyle/>
          <a:p>
            <a:pPr marL="0" indent="0">
              <a:spcBef>
                <a:spcPts val="1800"/>
              </a:spcBef>
              <a:buNone/>
            </a:pPr>
            <a:r>
              <a:rPr lang="en-US" b="1" dirty="0">
                <a:latin typeface="Sharp Sans Display No1 Book" charset="0"/>
                <a:ea typeface="Sharp Sans Display No1 Book" charset="0"/>
                <a:cs typeface="Sharp Sans Display No1 Book" charset="0"/>
              </a:rPr>
              <a:t>Wellness Checks</a:t>
            </a:r>
            <a:r>
              <a:rPr lang="en-US" baseline="30000" dirty="0">
                <a:latin typeface="Sharp Sans Display No1 Book" charset="0"/>
                <a:ea typeface="Sharp Sans Display No1 Book" charset="0"/>
                <a:cs typeface="Sharp Sans Display No1 Book" charset="0"/>
              </a:rPr>
              <a:t>†</a:t>
            </a:r>
            <a:r>
              <a:rPr lang="en-US" b="1" dirty="0">
                <a:latin typeface="Sharp Sans Display No1 Book" charset="0"/>
                <a:ea typeface="Sharp Sans Display No1 Book" charset="0"/>
                <a:cs typeface="Sharp Sans Display No1 Book" charset="0"/>
              </a:rPr>
              <a:t> </a:t>
            </a:r>
            <a:r>
              <a:rPr lang="en-US" dirty="0">
                <a:latin typeface="Sharp Sans Display No1 Book" charset="0"/>
                <a:ea typeface="Sharp Sans Display No1 Book" charset="0"/>
                <a:cs typeface="Sharp Sans Display No1 Book" charset="0"/>
              </a:rPr>
              <a:t>can pay for:</a:t>
            </a:r>
          </a:p>
          <a:p>
            <a:pPr lvl="1">
              <a:spcBef>
                <a:spcPts val="1200"/>
              </a:spcBef>
            </a:pPr>
            <a:r>
              <a:rPr lang="en-US" dirty="0">
                <a:latin typeface="Sharp Sans Display No1 Book" charset="0"/>
                <a:ea typeface="Sharp Sans Display No1 Book" charset="0"/>
                <a:cs typeface="Sharp Sans Display No1 Book" charset="0"/>
              </a:rPr>
              <a:t>One routine test per year</a:t>
            </a:r>
          </a:p>
          <a:p>
            <a:pPr lvl="1">
              <a:spcBef>
                <a:spcPts val="1200"/>
              </a:spcBef>
            </a:pPr>
            <a:r>
              <a:rPr lang="en-US" dirty="0">
                <a:latin typeface="Sharp Sans Display No1 Book" charset="0"/>
                <a:ea typeface="Sharp Sans Display No1 Book" charset="0"/>
                <a:cs typeface="Sharp Sans Display No1 Book" charset="0"/>
              </a:rPr>
              <a:t>One follow-up test, if necessary</a:t>
            </a:r>
          </a:p>
        </p:txBody>
      </p:sp>
      <p:pic>
        <p:nvPicPr>
          <p:cNvPr id="9" name="Picture Placeholder 8"/>
          <p:cNvPicPr>
            <a:picLocks noGrp="1" noChangeAspect="1"/>
          </p:cNvPicPr>
          <p:nvPr>
            <p:ph type="pic" sz="quarter" idx="14"/>
          </p:nvPr>
        </p:nvPicPr>
        <p:blipFill>
          <a:blip r:embed="rId3"/>
          <a:srcRect t="2758" b="2758"/>
          <a:stretch>
            <a:fillRect/>
          </a:stretch>
        </p:blipFill>
        <p:spPr>
          <a:prstGeom prst="rect">
            <a:avLst/>
          </a:prstGeom>
        </p:spPr>
      </p:pic>
      <p:sp>
        <p:nvSpPr>
          <p:cNvPr id="10" name="Content Placeholder 2"/>
          <p:cNvSpPr txBox="1">
            <a:spLocks/>
          </p:cNvSpPr>
          <p:nvPr/>
        </p:nvSpPr>
        <p:spPr>
          <a:xfrm>
            <a:off x="5829301" y="4608100"/>
            <a:ext cx="6248961" cy="1586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400"/>
              </a:spcBef>
              <a:buNone/>
            </a:pPr>
            <a:endParaRPr lang="en-US" sz="1200" i="1" dirty="0"/>
          </a:p>
          <a:p>
            <a:pPr marL="0" indent="0" algn="r">
              <a:spcBef>
                <a:spcPts val="400"/>
              </a:spcBef>
              <a:buNone/>
            </a:pPr>
            <a:r>
              <a:rPr lang="en-US" sz="1200" i="1" dirty="0"/>
              <a:t>Benefit amounts differ by plan and employer.</a:t>
            </a:r>
          </a:p>
          <a:p>
            <a:pPr marL="0" indent="0" algn="r">
              <a:spcBef>
                <a:spcPts val="400"/>
              </a:spcBef>
              <a:buNone/>
            </a:pPr>
            <a:r>
              <a:rPr lang="en-US" sz="1200" i="1" dirty="0"/>
              <a:t>Feature availability may vary by state.</a:t>
            </a:r>
          </a:p>
          <a:p>
            <a:pPr marL="0" indent="0" algn="r">
              <a:spcBef>
                <a:spcPts val="400"/>
              </a:spcBef>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a:p>
            <a:pPr marL="0" indent="0" algn="r">
              <a:spcBef>
                <a:spcPts val="400"/>
              </a:spcBef>
              <a:buNone/>
            </a:pPr>
            <a:r>
              <a:rPr lang="en-US" sz="1200" i="1" dirty="0"/>
              <a:t> </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14</a:t>
            </a:fld>
            <a:r>
              <a:rPr lang="en-US" dirty="0">
                <a:solidFill>
                  <a:srgbClr val="211261"/>
                </a:solidFill>
              </a:rPr>
              <a:t>]</a:t>
            </a:r>
          </a:p>
        </p:txBody>
      </p:sp>
    </p:spTree>
    <p:extLst>
      <p:ext uri="{BB962C8B-B14F-4D97-AF65-F5344CB8AC3E}">
        <p14:creationId xmlns:p14="http://schemas.microsoft.com/office/powerpoint/2010/main" val="4088939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Wellness Checks</a:t>
            </a:r>
          </a:p>
        </p:txBody>
      </p:sp>
      <p:sp>
        <p:nvSpPr>
          <p:cNvPr id="6" name="Content Placeholder 2"/>
          <p:cNvSpPr>
            <a:spLocks noGrp="1"/>
          </p:cNvSpPr>
          <p:nvPr>
            <p:ph idx="1"/>
          </p:nvPr>
        </p:nvSpPr>
        <p:spPr>
          <a:xfrm>
            <a:off x="6324601" y="1718690"/>
            <a:ext cx="5198433" cy="3863963"/>
          </a:xfrm>
        </p:spPr>
        <p:txBody>
          <a:bodyPr/>
          <a:lstStyle/>
          <a:p>
            <a:pPr marL="0" indent="0">
              <a:spcBef>
                <a:spcPts val="600"/>
              </a:spcBef>
              <a:buNone/>
            </a:pPr>
            <a:r>
              <a:rPr lang="en-US" b="1" dirty="0">
                <a:latin typeface="Sharp Sans Display No1 Book" charset="0"/>
                <a:ea typeface="Sharp Sans Display No1 Book" charset="0"/>
                <a:cs typeface="Sharp Sans Display No1 Book" charset="0"/>
              </a:rPr>
              <a:t>Wellness Checks</a:t>
            </a:r>
            <a:r>
              <a:rPr lang="en-US" baseline="30000" dirty="0">
                <a:latin typeface="Sharp Sans Display No1 Book" charset="0"/>
                <a:ea typeface="Sharp Sans Display No1 Book" charset="0"/>
                <a:cs typeface="Sharp Sans Display No1 Book" charset="0"/>
              </a:rPr>
              <a:t>†</a:t>
            </a:r>
            <a:r>
              <a:rPr lang="en-US" b="1" dirty="0">
                <a:latin typeface="Sharp Sans Display No1 Book" charset="0"/>
                <a:ea typeface="Sharp Sans Display No1 Book" charset="0"/>
                <a:cs typeface="Sharp Sans Display No1 Book" charset="0"/>
              </a:rPr>
              <a:t> </a:t>
            </a:r>
            <a:r>
              <a:rPr lang="en-US" dirty="0">
                <a:latin typeface="Sharp Sans Display No1 Book" charset="0"/>
                <a:ea typeface="Sharp Sans Display No1 Book" charset="0"/>
                <a:cs typeface="Sharp Sans Display No1 Book" charset="0"/>
              </a:rPr>
              <a:t>can pay for:</a:t>
            </a:r>
          </a:p>
          <a:p>
            <a:pPr lvl="1">
              <a:lnSpc>
                <a:spcPct val="100000"/>
              </a:lnSpc>
              <a:spcBef>
                <a:spcPts val="600"/>
              </a:spcBef>
            </a:pPr>
            <a:r>
              <a:rPr lang="en-US" dirty="0">
                <a:latin typeface="Sharp Sans Display No1 Book" charset="0"/>
                <a:ea typeface="Sharp Sans Display No1 Book" charset="0"/>
                <a:cs typeface="Sharp Sans Display No1 Book" charset="0"/>
              </a:rPr>
              <a:t>One routine test per year</a:t>
            </a:r>
          </a:p>
          <a:p>
            <a:pPr lvl="1">
              <a:lnSpc>
                <a:spcPct val="100000"/>
              </a:lnSpc>
              <a:spcBef>
                <a:spcPts val="600"/>
              </a:spcBef>
            </a:pPr>
            <a:r>
              <a:rPr lang="en-US" dirty="0">
                <a:latin typeface="Sharp Sans Display No1 Book" charset="0"/>
                <a:ea typeface="Sharp Sans Display No1 Book" charset="0"/>
                <a:cs typeface="Sharp Sans Display No1 Book" charset="0"/>
              </a:rPr>
              <a:t>One follow-up test, if necessary</a:t>
            </a:r>
          </a:p>
          <a:p>
            <a:pPr lvl="1">
              <a:lnSpc>
                <a:spcPct val="100000"/>
              </a:lnSpc>
              <a:spcBef>
                <a:spcPts val="600"/>
              </a:spcBef>
            </a:pPr>
            <a:r>
              <a:rPr lang="en-US" dirty="0">
                <a:latin typeface="Sharp Sans Display No1 Book" charset="0"/>
                <a:ea typeface="Sharp Sans Display No1 Book" charset="0"/>
                <a:cs typeface="Sharp Sans Display No1 Book" charset="0"/>
              </a:rPr>
              <a:t>One of the following per year:</a:t>
            </a:r>
          </a:p>
          <a:p>
            <a:pPr lvl="2">
              <a:lnSpc>
                <a:spcPct val="100000"/>
              </a:lnSpc>
              <a:spcBef>
                <a:spcPts val="600"/>
              </a:spcBef>
            </a:pPr>
            <a:r>
              <a:rPr lang="en-US" dirty="0">
                <a:solidFill>
                  <a:srgbClr val="000000"/>
                </a:solidFill>
                <a:latin typeface="Sharp Sans Display No1 Book" charset="0"/>
                <a:ea typeface="Sharp Sans Display No1 Book" charset="0"/>
                <a:cs typeface="Sharp Sans Display No1 Book" charset="0"/>
              </a:rPr>
              <a:t>Vision test</a:t>
            </a:r>
          </a:p>
          <a:p>
            <a:pPr lvl="2">
              <a:lnSpc>
                <a:spcPct val="100000"/>
              </a:lnSpc>
              <a:spcBef>
                <a:spcPts val="600"/>
              </a:spcBef>
            </a:pPr>
            <a:r>
              <a:rPr lang="en-US" dirty="0">
                <a:latin typeface="Sharp Sans Display No1 Book" charset="0"/>
                <a:ea typeface="Sharp Sans Display No1 Book" charset="0"/>
                <a:cs typeface="Sharp Sans Display No1 Book" charset="0"/>
              </a:rPr>
              <a:t>Immunization</a:t>
            </a:r>
          </a:p>
          <a:p>
            <a:pPr lvl="2">
              <a:lnSpc>
                <a:spcPct val="100000"/>
              </a:lnSpc>
              <a:spcBef>
                <a:spcPts val="600"/>
              </a:spcBef>
            </a:pPr>
            <a:r>
              <a:rPr lang="en-US" dirty="0">
                <a:latin typeface="Sharp Sans Display No1 Book" charset="0"/>
                <a:ea typeface="Sharp Sans Display No1 Book" charset="0"/>
                <a:cs typeface="Sharp Sans Display No1 Book" charset="0"/>
              </a:rPr>
              <a:t>Fasting blood glucose test</a:t>
            </a:r>
          </a:p>
          <a:p>
            <a:pPr lvl="2">
              <a:lnSpc>
                <a:spcPct val="100000"/>
              </a:lnSpc>
              <a:spcBef>
                <a:spcPts val="600"/>
              </a:spcBef>
            </a:pPr>
            <a:r>
              <a:rPr lang="en-US" dirty="0">
                <a:latin typeface="Sharp Sans Display No1 Book" charset="0"/>
                <a:ea typeface="Sharp Sans Display No1 Book" charset="0"/>
                <a:cs typeface="Sharp Sans Display No1 Book" charset="0"/>
              </a:rPr>
              <a:t>Lipid panel</a:t>
            </a:r>
          </a:p>
        </p:txBody>
      </p:sp>
      <p:pic>
        <p:nvPicPr>
          <p:cNvPr id="10" name="Picture Placeholder 9"/>
          <p:cNvPicPr>
            <a:picLocks noGrp="1" noChangeAspect="1"/>
          </p:cNvPicPr>
          <p:nvPr>
            <p:ph type="pic" sz="quarter" idx="14"/>
          </p:nvPr>
        </p:nvPicPr>
        <p:blipFill>
          <a:blip r:embed="rId3"/>
          <a:srcRect t="2758" b="2758"/>
          <a:stretch>
            <a:fillRect/>
          </a:stretch>
        </p:blipFill>
        <p:spPr>
          <a:prstGeom prst="rect">
            <a:avLst/>
          </a:prstGeom>
        </p:spPr>
      </p:pic>
      <p:sp>
        <p:nvSpPr>
          <p:cNvPr id="11" name="Content Placeholder 2"/>
          <p:cNvSpPr txBox="1">
            <a:spLocks/>
          </p:cNvSpPr>
          <p:nvPr/>
        </p:nvSpPr>
        <p:spPr>
          <a:xfrm>
            <a:off x="5829301" y="4608100"/>
            <a:ext cx="6248961" cy="1586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400"/>
              </a:spcBef>
              <a:buNone/>
            </a:pPr>
            <a:endParaRPr lang="en-US" sz="1200" i="1" dirty="0"/>
          </a:p>
          <a:p>
            <a:pPr marL="0" indent="0" algn="r">
              <a:spcBef>
                <a:spcPts val="400"/>
              </a:spcBef>
              <a:buNone/>
            </a:pPr>
            <a:r>
              <a:rPr lang="en-US" sz="1200" i="1" dirty="0"/>
              <a:t>Benefit amounts differ by plan and employer.</a:t>
            </a:r>
          </a:p>
          <a:p>
            <a:pPr marL="0" indent="0" algn="r">
              <a:spcBef>
                <a:spcPts val="400"/>
              </a:spcBef>
              <a:buNone/>
            </a:pPr>
            <a:r>
              <a:rPr lang="en-US" sz="1200" i="1" dirty="0"/>
              <a:t>Feature availability may vary by state.</a:t>
            </a:r>
          </a:p>
          <a:p>
            <a:pPr marL="0" indent="0" algn="r">
              <a:spcBef>
                <a:spcPts val="400"/>
              </a:spcBef>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a:p>
            <a:pPr marL="0" indent="0" algn="r">
              <a:spcBef>
                <a:spcPts val="400"/>
              </a:spcBef>
              <a:buNone/>
            </a:pPr>
            <a:r>
              <a:rPr lang="en-US" sz="1200" i="1" dirty="0"/>
              <a:t> </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15</a:t>
            </a:fld>
            <a:r>
              <a:rPr lang="en-US" dirty="0">
                <a:solidFill>
                  <a:srgbClr val="211261"/>
                </a:solidFill>
              </a:rPr>
              <a:t>]</a:t>
            </a:r>
          </a:p>
        </p:txBody>
      </p:sp>
    </p:spTree>
    <p:extLst>
      <p:ext uri="{BB962C8B-B14F-4D97-AF65-F5344CB8AC3E}">
        <p14:creationId xmlns:p14="http://schemas.microsoft.com/office/powerpoint/2010/main" val="413006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err="1">
                <a:solidFill>
                  <a:schemeClr val="accent2"/>
                </a:solidFill>
                <a:latin typeface="Sharp Sans Display No1 Book" charset="0"/>
                <a:ea typeface="Sharp Sans Display No1 Book" charset="0"/>
                <a:cs typeface="Sharp Sans Display No1 Book" charset="0"/>
              </a:rPr>
              <a:t>TrekCheck</a:t>
            </a:r>
            <a:endParaRPr lang="en-US" dirty="0">
              <a:solidFill>
                <a:schemeClr val="accent2"/>
              </a:solidFill>
              <a:latin typeface="Sharp Sans Display No1 Book" charset="0"/>
              <a:ea typeface="Sharp Sans Display No1 Book" charset="0"/>
              <a:cs typeface="Sharp Sans Display No1 Book" charset="0"/>
            </a:endParaRPr>
          </a:p>
        </p:txBody>
      </p:sp>
      <p:sp>
        <p:nvSpPr>
          <p:cNvPr id="6" name="Content Placeholder 2"/>
          <p:cNvSpPr>
            <a:spLocks noGrp="1"/>
          </p:cNvSpPr>
          <p:nvPr>
            <p:ph idx="1"/>
          </p:nvPr>
        </p:nvSpPr>
        <p:spPr>
          <a:xfrm>
            <a:off x="6324601" y="1718690"/>
            <a:ext cx="5198433" cy="3863963"/>
          </a:xfrm>
        </p:spPr>
        <p:txBody>
          <a:bodyPr/>
          <a:lstStyle/>
          <a:p>
            <a:pPr marL="0" indent="0">
              <a:spcBef>
                <a:spcPts val="1800"/>
              </a:spcBef>
              <a:buNone/>
            </a:pPr>
            <a:r>
              <a:rPr lang="en-US" b="1" dirty="0" err="1">
                <a:latin typeface="Sharp Sans Display No1 Book" charset="0"/>
                <a:ea typeface="Sharp Sans Display No1 Book" charset="0"/>
                <a:cs typeface="Sharp Sans Display No1 Book" charset="0"/>
              </a:rPr>
              <a:t>TrekCheck</a:t>
            </a:r>
            <a:r>
              <a:rPr lang="en-US" dirty="0">
                <a:latin typeface="Sharp Sans Display No1 Book" charset="0"/>
                <a:ea typeface="Sharp Sans Display No1 Book" charset="0"/>
                <a:cs typeface="Sharp Sans Display No1 Book" charset="0"/>
              </a:rPr>
              <a:t> pays a benefit if you have to travel more than 50 miles from home for care.</a:t>
            </a:r>
          </a:p>
          <a:p>
            <a:pPr marL="0" indent="0">
              <a:spcBef>
                <a:spcPts val="1800"/>
              </a:spcBef>
              <a:buNone/>
            </a:pPr>
            <a:r>
              <a:rPr lang="en-US" dirty="0">
                <a:latin typeface="Sharp Sans Display No1 Book" charset="0"/>
                <a:ea typeface="Sharp Sans Display No1 Book" charset="0"/>
                <a:cs typeface="Sharp Sans Display No1 Book" charset="0"/>
              </a:rPr>
              <a:t>It may also pay a lodging benefit (for overnight stays or short-term rentals) if you’re traveling with an adult companion.</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2061" r="30021"/>
          <a:stretch/>
        </p:blipFill>
        <p:spPr>
          <a:xfrm>
            <a:off x="548871" y="15156"/>
            <a:ext cx="5290820" cy="6172200"/>
          </a:xfrm>
          <a:prstGeom prst="rect">
            <a:avLst/>
          </a:prstGeom>
        </p:spPr>
      </p:pic>
      <p:sp>
        <p:nvSpPr>
          <p:cNvPr id="12"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16</a:t>
            </a:fld>
            <a:r>
              <a:rPr lang="en-US" dirty="0">
                <a:solidFill>
                  <a:srgbClr val="211261"/>
                </a:solidFill>
              </a:rPr>
              <a:t>]</a:t>
            </a:r>
          </a:p>
        </p:txBody>
      </p:sp>
    </p:spTree>
    <p:extLst>
      <p:ext uri="{BB962C8B-B14F-4D97-AF65-F5344CB8AC3E}">
        <p14:creationId xmlns:p14="http://schemas.microsoft.com/office/powerpoint/2010/main" val="596941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Follow-up benefit</a:t>
            </a:r>
          </a:p>
        </p:txBody>
      </p:sp>
      <p:pic>
        <p:nvPicPr>
          <p:cNvPr id="13" name="Picture Placeholder 8">
            <a:extLst>
              <a:ext uri="{FF2B5EF4-FFF2-40B4-BE49-F238E27FC236}">
                <a16:creationId xmlns:a16="http://schemas.microsoft.com/office/drawing/2014/main" id="{5FD96DF7-5A53-1743-B1C9-9062BCD95EAF}"/>
              </a:ext>
            </a:extLst>
          </p:cNvPr>
          <p:cNvPicPr>
            <a:picLocks noChangeAspect="1"/>
          </p:cNvPicPr>
          <p:nvPr/>
        </p:nvPicPr>
        <p:blipFill>
          <a:blip r:embed="rId3" cstate="print">
            <a:extLst>
              <a:ext uri="{28A0092B-C50C-407E-A947-70E740481C1C}">
                <a14:useLocalDpi xmlns:a14="http://schemas.microsoft.com/office/drawing/2010/main" val="0"/>
              </a:ext>
            </a:extLst>
          </a:blip>
          <a:srcRect l="12453" r="12453"/>
          <a:stretch>
            <a:fillRect/>
          </a:stretch>
        </p:blipFill>
        <p:spPr>
          <a:xfrm>
            <a:off x="527483" y="0"/>
            <a:ext cx="5287962" cy="6176963"/>
          </a:xfrm>
          <a:prstGeom prst="rect">
            <a:avLst/>
          </a:prstGeom>
        </p:spPr>
      </p:pic>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With a </a:t>
            </a:r>
            <a:r>
              <a:rPr lang="en-US" b="1" dirty="0">
                <a:latin typeface="Sharp Sans Display No1 Book" charset="0"/>
                <a:ea typeface="Sharp Sans Display No1 Book" charset="0"/>
                <a:cs typeface="Sharp Sans Display No1 Book" charset="0"/>
              </a:rPr>
              <a:t>follow-up benefit</a:t>
            </a:r>
            <a:r>
              <a:rPr lang="en-US" dirty="0">
                <a:latin typeface="Sharp Sans Display No1 Book" charset="0"/>
                <a:ea typeface="Sharp Sans Display No1 Book" charset="0"/>
                <a:cs typeface="Sharp Sans Display No1 Book" charset="0"/>
              </a:rPr>
              <a:t>, you can get paid for:</a:t>
            </a:r>
          </a:p>
          <a:p>
            <a:pPr>
              <a:spcBef>
                <a:spcPts val="1800"/>
              </a:spcBef>
            </a:pPr>
            <a:r>
              <a:rPr lang="en-US" dirty="0">
                <a:latin typeface="Sharp Sans Display No1 Book" charset="0"/>
                <a:ea typeface="Sharp Sans Display No1 Book" charset="0"/>
                <a:cs typeface="Sharp Sans Display No1 Book" charset="0"/>
              </a:rPr>
              <a:t>one physician-recommended follow-up visit per covered accident or covered sickness, following a hospitalization, emergency room visit, surgery, rehab stay or urgent care visit.</a:t>
            </a:r>
          </a:p>
          <a:p>
            <a:pPr lvl="1">
              <a:spcBef>
                <a:spcPts val="1800"/>
              </a:spcBef>
            </a:pPr>
            <a:r>
              <a:rPr lang="en-US" dirty="0">
                <a:latin typeface="Sharp Sans Display No1 Book" charset="0"/>
                <a:ea typeface="Sharp Sans Display No1 Book" charset="0"/>
                <a:cs typeface="Sharp Sans Display No1 Book" charset="0"/>
              </a:rPr>
              <a:t>up to three times per year.</a:t>
            </a:r>
          </a:p>
        </p:txBody>
      </p:sp>
      <p:sp>
        <p:nvSpPr>
          <p:cNvPr id="9"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17</a:t>
            </a:fld>
            <a:r>
              <a:rPr lang="en-US" dirty="0">
                <a:solidFill>
                  <a:srgbClr val="211261"/>
                </a:solidFill>
              </a:rPr>
              <a:t>]</a:t>
            </a:r>
          </a:p>
        </p:txBody>
      </p:sp>
    </p:spTree>
    <p:extLst>
      <p:ext uri="{BB962C8B-B14F-4D97-AF65-F5344CB8AC3E}">
        <p14:creationId xmlns:p14="http://schemas.microsoft.com/office/powerpoint/2010/main" val="38870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Imaging benefit</a:t>
            </a:r>
          </a:p>
        </p:txBody>
      </p:sp>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With an </a:t>
            </a:r>
            <a:r>
              <a:rPr lang="en-US" b="1" dirty="0">
                <a:latin typeface="Sharp Sans Display No1 Book" charset="0"/>
                <a:ea typeface="Sharp Sans Display No1 Book" charset="0"/>
                <a:cs typeface="Sharp Sans Display No1 Book" charset="0"/>
              </a:rPr>
              <a:t>imaging benefit</a:t>
            </a:r>
            <a:r>
              <a:rPr lang="en-US" dirty="0">
                <a:latin typeface="Sharp Sans Display No1 Book" charset="0"/>
                <a:ea typeface="Sharp Sans Display No1 Book" charset="0"/>
                <a:cs typeface="Sharp Sans Display No1 Book" charset="0"/>
              </a:rPr>
              <a:t>, you can get paid if your hospital visit includes:</a:t>
            </a:r>
          </a:p>
          <a:p>
            <a:pPr lvl="1">
              <a:spcBef>
                <a:spcPts val="1800"/>
              </a:spcBef>
            </a:pPr>
            <a:r>
              <a:rPr lang="en-US" dirty="0">
                <a:latin typeface="Sharp Sans Display No1 Book" charset="0"/>
                <a:ea typeface="Sharp Sans Display No1 Book" charset="0"/>
                <a:cs typeface="Sharp Sans Display No1 Book" charset="0"/>
              </a:rPr>
              <a:t>Certain diagnostic medical imaging tests.</a:t>
            </a:r>
          </a:p>
        </p:txBody>
      </p:sp>
      <p:pic>
        <p:nvPicPr>
          <p:cNvPr id="8" name="Picture Placeholder 11">
            <a:extLst>
              <a:ext uri="{FF2B5EF4-FFF2-40B4-BE49-F238E27FC236}">
                <a16:creationId xmlns:a16="http://schemas.microsoft.com/office/drawing/2014/main" id="{BFEEF980-AE76-A34A-84E4-4D722CD7BEC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4217" r="24217"/>
          <a:stretch>
            <a:fillRect/>
          </a:stretch>
        </p:blipFill>
        <p:spPr>
          <a:xfrm>
            <a:off x="553367" y="-46109"/>
            <a:ext cx="5216005" cy="6092909"/>
          </a:xfrm>
        </p:spPr>
      </p:pic>
      <p:sp>
        <p:nvSpPr>
          <p:cNvPr id="10"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18</a:t>
            </a:fld>
            <a:r>
              <a:rPr lang="en-US" dirty="0">
                <a:solidFill>
                  <a:srgbClr val="211261"/>
                </a:solidFill>
              </a:rPr>
              <a:t>]</a:t>
            </a:r>
          </a:p>
        </p:txBody>
      </p:sp>
    </p:spTree>
    <p:extLst>
      <p:ext uri="{BB962C8B-B14F-4D97-AF65-F5344CB8AC3E}">
        <p14:creationId xmlns:p14="http://schemas.microsoft.com/office/powerpoint/2010/main" val="318399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b="0" dirty="0"/>
              <a:t>More Flexible Features</a:t>
            </a:r>
          </a:p>
        </p:txBody>
      </p:sp>
      <p:sp>
        <p:nvSpPr>
          <p:cNvPr id="14" name="Content Placeholder 2"/>
          <p:cNvSpPr>
            <a:spLocks noGrp="1"/>
          </p:cNvSpPr>
          <p:nvPr>
            <p:ph idx="1"/>
          </p:nvPr>
        </p:nvSpPr>
        <p:spPr/>
        <p:txBody>
          <a:bodyPr/>
          <a:lstStyle/>
          <a:p>
            <a:r>
              <a:rPr lang="en-US" dirty="0"/>
              <a:t>An </a:t>
            </a:r>
            <a:r>
              <a:rPr lang="en-US" b="1" dirty="0"/>
              <a:t>immediate care benefit </a:t>
            </a:r>
            <a:r>
              <a:rPr lang="en-US" dirty="0"/>
              <a:t>helps pay for:</a:t>
            </a:r>
          </a:p>
          <a:p>
            <a:pPr lvl="1">
              <a:spcBef>
                <a:spcPts val="1800"/>
              </a:spcBef>
            </a:pPr>
            <a:r>
              <a:rPr lang="en-US" dirty="0"/>
              <a:t>Visits to emergency rooms.</a:t>
            </a:r>
          </a:p>
        </p:txBody>
      </p:sp>
      <p:pic>
        <p:nvPicPr>
          <p:cNvPr id="19" name="Picture Placeholder 18"/>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6659" r="35036"/>
          <a:stretch/>
        </p:blipFill>
        <p:spPr/>
      </p:pic>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Immediate care benefit</a:t>
            </a:r>
          </a:p>
        </p:txBody>
      </p:sp>
      <p:sp>
        <p:nvSpPr>
          <p:cNvPr id="9"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19</a:t>
            </a:fld>
            <a:r>
              <a:rPr lang="en-US" dirty="0">
                <a:solidFill>
                  <a:srgbClr val="211261"/>
                </a:solidFill>
              </a:rPr>
              <a:t>]</a:t>
            </a:r>
          </a:p>
        </p:txBody>
      </p:sp>
    </p:spTree>
    <p:extLst>
      <p:ext uri="{BB962C8B-B14F-4D97-AF65-F5344CB8AC3E}">
        <p14:creationId xmlns:p14="http://schemas.microsoft.com/office/powerpoint/2010/main" val="191388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solidFill>
                  <a:srgbClr val="211261"/>
                </a:solidFill>
              </a:rPr>
              <a:t>[</a:t>
            </a:r>
            <a:fld id="{7AE4C957-3C63-4C7F-8F09-0C9817055DDE}" type="slidenum">
              <a:rPr lang="en-US" smtClean="0">
                <a:solidFill>
                  <a:srgbClr val="211261"/>
                </a:solidFill>
              </a:rPr>
              <a:pPr/>
              <a:t>2</a:t>
            </a:fld>
            <a:r>
              <a:rPr lang="en-US" dirty="0">
                <a:solidFill>
                  <a:srgbClr val="211261"/>
                </a:solidFill>
              </a:rPr>
              <a:t>]</a:t>
            </a:r>
          </a:p>
        </p:txBody>
      </p:sp>
      <p:sp>
        <p:nvSpPr>
          <p:cNvPr id="9" name="Rectangle 8"/>
          <p:cNvSpPr/>
          <p:nvPr/>
        </p:nvSpPr>
        <p:spPr>
          <a:xfrm>
            <a:off x="566586" y="423642"/>
            <a:ext cx="6542560" cy="646331"/>
          </a:xfrm>
          <a:prstGeom prst="rect">
            <a:avLst/>
          </a:prstGeom>
        </p:spPr>
        <p:txBody>
          <a:bodyPr wrap="none">
            <a:spAutoFit/>
          </a:bodyPr>
          <a:lstStyle/>
          <a:p>
            <a:r>
              <a:rPr lang="en-US" sz="3600" dirty="0">
                <a:solidFill>
                  <a:prstClr val="white"/>
                </a:solidFill>
                <a:latin typeface="Calibri Light" panose="020F0302020204030204"/>
              </a:rPr>
              <a:t>Introducing your special benefits…</a:t>
            </a:r>
          </a:p>
        </p:txBody>
      </p:sp>
      <p:sp>
        <p:nvSpPr>
          <p:cNvPr id="10" name="Title 5"/>
          <p:cNvSpPr txBox="1">
            <a:spLocks/>
          </p:cNvSpPr>
          <p:nvPr/>
        </p:nvSpPr>
        <p:spPr>
          <a:xfrm>
            <a:off x="3950677" y="3145973"/>
            <a:ext cx="9476154" cy="13961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pPr>
              <a:defRPr/>
            </a:pPr>
            <a:r>
              <a:rPr lang="en-US" dirty="0">
                <a:solidFill>
                  <a:sysClr val="window" lastClr="FFFFFF"/>
                </a:solidFill>
                <a:latin typeface="Calibri Light" panose="020F0302020204030204"/>
              </a:rPr>
              <a:t>Trustmark Hospital </a:t>
            </a:r>
            <a:r>
              <a:rPr lang="en-US" dirty="0" err="1">
                <a:solidFill>
                  <a:sysClr val="window" lastClr="FFFFFF"/>
                </a:solidFill>
                <a:latin typeface="Calibri Light" panose="020F0302020204030204"/>
              </a:rPr>
              <a:t>StayPay</a:t>
            </a:r>
            <a:r>
              <a:rPr lang="en-US" dirty="0">
                <a:solidFill>
                  <a:sysClr val="window" lastClr="FFFFFF"/>
                </a:solidFill>
                <a:latin typeface="Calibri Light" panose="020F0302020204030204"/>
              </a:rPr>
              <a:t>®</a:t>
            </a:r>
            <a:r>
              <a:rPr lang="en-US" baseline="30000" dirty="0">
                <a:solidFill>
                  <a:sysClr val="window" lastClr="FFFFFF"/>
                </a:solidFill>
                <a:latin typeface="Calibri Light" panose="020F0302020204030204"/>
              </a:rPr>
              <a:t> </a:t>
            </a:r>
            <a:r>
              <a:rPr lang="en-US" dirty="0">
                <a:solidFill>
                  <a:sysClr val="window" lastClr="FFFFFF"/>
                </a:solidFill>
                <a:latin typeface="Calibri Light" panose="020F0302020204030204"/>
              </a:rPr>
              <a:t>Insurance</a:t>
            </a:r>
          </a:p>
        </p:txBody>
      </p:sp>
      <p:sp>
        <p:nvSpPr>
          <p:cNvPr id="11" name="Title 5"/>
          <p:cNvSpPr txBox="1">
            <a:spLocks/>
          </p:cNvSpPr>
          <p:nvPr/>
        </p:nvSpPr>
        <p:spPr>
          <a:xfrm>
            <a:off x="5419411" y="4104476"/>
            <a:ext cx="8354134" cy="927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pPr algn="ctr"/>
            <a:r>
              <a:rPr lang="en-US" sz="2000" i="1" dirty="0">
                <a:solidFill>
                  <a:prstClr val="white"/>
                </a:solidFill>
                <a:latin typeface="Calibri Light" panose="020F0302020204030204"/>
              </a:rPr>
              <a:t>Extra protection against costly hospital bills.</a:t>
            </a:r>
          </a:p>
        </p:txBody>
      </p:sp>
      <p:sp>
        <p:nvSpPr>
          <p:cNvPr id="12" name="Content Placeholder 2"/>
          <p:cNvSpPr txBox="1">
            <a:spLocks/>
          </p:cNvSpPr>
          <p:nvPr/>
        </p:nvSpPr>
        <p:spPr>
          <a:xfrm>
            <a:off x="3950677" y="6370068"/>
            <a:ext cx="8346831" cy="119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i="1" dirty="0"/>
              <a:t>Trustmark® and Trustmark Hospital </a:t>
            </a:r>
            <a:r>
              <a:rPr lang="en-US" sz="1200" i="1" dirty="0" err="1"/>
              <a:t>StayPay</a:t>
            </a:r>
            <a:r>
              <a:rPr lang="en-US" sz="1200" i="1" dirty="0"/>
              <a:t>® are registered trademarks of Trustmark Insurance Company.</a:t>
            </a:r>
          </a:p>
        </p:txBody>
      </p:sp>
    </p:spTree>
    <p:extLst>
      <p:ext uri="{BB962C8B-B14F-4D97-AF65-F5344CB8AC3E}">
        <p14:creationId xmlns:p14="http://schemas.microsoft.com/office/powerpoint/2010/main" val="973427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b="0" dirty="0"/>
              <a:t>More Flexible Features</a:t>
            </a:r>
          </a:p>
        </p:txBody>
      </p:sp>
      <p:sp>
        <p:nvSpPr>
          <p:cNvPr id="14" name="Content Placeholder 2"/>
          <p:cNvSpPr>
            <a:spLocks noGrp="1"/>
          </p:cNvSpPr>
          <p:nvPr>
            <p:ph idx="1"/>
          </p:nvPr>
        </p:nvSpPr>
        <p:spPr>
          <a:xfrm>
            <a:off x="6324600" y="1694623"/>
            <a:ext cx="5029200" cy="4482340"/>
          </a:xfrm>
        </p:spPr>
        <p:txBody>
          <a:bodyPr/>
          <a:lstStyle/>
          <a:p>
            <a:r>
              <a:rPr lang="en-US" dirty="0"/>
              <a:t>An </a:t>
            </a:r>
            <a:r>
              <a:rPr lang="en-US" b="1" dirty="0"/>
              <a:t>immediate care benefit </a:t>
            </a:r>
            <a:r>
              <a:rPr lang="en-US" dirty="0"/>
              <a:t>helps pay for:</a:t>
            </a:r>
          </a:p>
          <a:p>
            <a:pPr lvl="1">
              <a:spcBef>
                <a:spcPts val="1800"/>
              </a:spcBef>
            </a:pPr>
            <a:r>
              <a:rPr lang="en-US" dirty="0"/>
              <a:t>Visits to urgent care centers.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Immediate care benefit</a:t>
            </a:r>
          </a:p>
        </p:txBody>
      </p:sp>
      <p:pic>
        <p:nvPicPr>
          <p:cNvPr id="15" name="Picture Placeholder 18"/>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6659" r="35036"/>
          <a:stretch/>
        </p:blipFill>
        <p:spPr>
          <a:xfrm>
            <a:off x="541338" y="0"/>
            <a:ext cx="5287962" cy="6176963"/>
          </a:xfrm>
        </p:spPr>
      </p:pic>
      <p:sp>
        <p:nvSpPr>
          <p:cNvPr id="8"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20</a:t>
            </a:fld>
            <a:r>
              <a:rPr lang="en-US" dirty="0">
                <a:solidFill>
                  <a:srgbClr val="211261"/>
                </a:solidFill>
              </a:rPr>
              <a:t>]</a:t>
            </a:r>
          </a:p>
        </p:txBody>
      </p:sp>
    </p:spTree>
    <p:extLst>
      <p:ext uri="{BB962C8B-B14F-4D97-AF65-F5344CB8AC3E}">
        <p14:creationId xmlns:p14="http://schemas.microsoft.com/office/powerpoint/2010/main" val="295412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b="0" dirty="0"/>
              <a:t>More Flexible Features</a:t>
            </a:r>
          </a:p>
        </p:txBody>
      </p:sp>
      <p:sp>
        <p:nvSpPr>
          <p:cNvPr id="14" name="Content Placeholder 2"/>
          <p:cNvSpPr>
            <a:spLocks noGrp="1"/>
          </p:cNvSpPr>
          <p:nvPr>
            <p:ph idx="1"/>
          </p:nvPr>
        </p:nvSpPr>
        <p:spPr/>
        <p:txBody>
          <a:bodyPr/>
          <a:lstStyle/>
          <a:p>
            <a:r>
              <a:rPr lang="en-US" dirty="0"/>
              <a:t>An </a:t>
            </a:r>
            <a:r>
              <a:rPr lang="en-US" b="1" dirty="0"/>
              <a:t>immediate care benefit </a:t>
            </a:r>
            <a:r>
              <a:rPr lang="en-US" dirty="0"/>
              <a:t>helps pay for:</a:t>
            </a:r>
          </a:p>
          <a:p>
            <a:pPr lvl="1">
              <a:spcBef>
                <a:spcPts val="1800"/>
              </a:spcBef>
            </a:pPr>
            <a:r>
              <a:rPr lang="en-US" dirty="0"/>
              <a:t>Transportation to a hospital in an ambulance.</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Immediate care benefit</a:t>
            </a:r>
          </a:p>
        </p:txBody>
      </p:sp>
      <p:pic>
        <p:nvPicPr>
          <p:cNvPr id="13" name="Picture Placeholder 18"/>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6659" r="35036"/>
          <a:stretch/>
        </p:blipFill>
        <p:spPr>
          <a:xfrm>
            <a:off x="541338" y="0"/>
            <a:ext cx="5287962" cy="6176963"/>
          </a:xfrm>
        </p:spPr>
      </p:pic>
      <p:sp>
        <p:nvSpPr>
          <p:cNvPr id="8"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21</a:t>
            </a:fld>
            <a:r>
              <a:rPr lang="en-US" dirty="0">
                <a:solidFill>
                  <a:srgbClr val="211261"/>
                </a:solidFill>
              </a:rPr>
              <a:t>]</a:t>
            </a:r>
          </a:p>
        </p:txBody>
      </p:sp>
    </p:spTree>
    <p:extLst>
      <p:ext uri="{BB962C8B-B14F-4D97-AF65-F5344CB8AC3E}">
        <p14:creationId xmlns:p14="http://schemas.microsoft.com/office/powerpoint/2010/main" val="2201308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Rehabilitation services benefit</a:t>
            </a:r>
          </a:p>
        </p:txBody>
      </p:sp>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rehabilitation services benefit </a:t>
            </a:r>
            <a:r>
              <a:rPr lang="en-US" dirty="0">
                <a:latin typeface="Sharp Sans Display No1 Book" charset="0"/>
                <a:ea typeface="Sharp Sans Display No1 Book" charset="0"/>
                <a:cs typeface="Sharp Sans Display No1 Book" charset="0"/>
              </a:rPr>
              <a:t>helps pay for:</a:t>
            </a:r>
          </a:p>
          <a:p>
            <a:pPr lvl="1">
              <a:spcBef>
                <a:spcPts val="1800"/>
              </a:spcBef>
            </a:pPr>
            <a:r>
              <a:rPr lang="en-US" dirty="0">
                <a:latin typeface="Sharp Sans Display No1 Book" charset="0"/>
                <a:ea typeface="Sharp Sans Display No1 Book" charset="0"/>
                <a:cs typeface="Sharp Sans Display No1 Book" charset="0"/>
              </a:rPr>
              <a:t>Inpatient rehabilitation services.</a:t>
            </a:r>
          </a:p>
        </p:txBody>
      </p:sp>
      <p:pic>
        <p:nvPicPr>
          <p:cNvPr id="8" name="Picture 7"/>
          <p:cNvPicPr>
            <a:picLocks noChangeAspect="1"/>
          </p:cNvPicPr>
          <p:nvPr/>
        </p:nvPicPr>
        <p:blipFill>
          <a:blip r:embed="rId3"/>
          <a:stretch>
            <a:fillRect/>
          </a:stretch>
        </p:blipFill>
        <p:spPr>
          <a:xfrm>
            <a:off x="539834" y="0"/>
            <a:ext cx="5285690" cy="6181880"/>
          </a:xfrm>
          <a:prstGeom prst="rect">
            <a:avLst/>
          </a:prstGeom>
        </p:spPr>
      </p:pic>
      <p:sp>
        <p:nvSpPr>
          <p:cNvPr id="10"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22</a:t>
            </a:fld>
            <a:r>
              <a:rPr lang="en-US" dirty="0">
                <a:solidFill>
                  <a:srgbClr val="211261"/>
                </a:solidFill>
              </a:rPr>
              <a:t>]</a:t>
            </a:r>
          </a:p>
        </p:txBody>
      </p:sp>
    </p:spTree>
    <p:extLst>
      <p:ext uri="{BB962C8B-B14F-4D97-AF65-F5344CB8AC3E}">
        <p14:creationId xmlns:p14="http://schemas.microsoft.com/office/powerpoint/2010/main" val="3844689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Rehabilitation services benefit</a:t>
            </a:r>
          </a:p>
        </p:txBody>
      </p:sp>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rehabilitation services benefit </a:t>
            </a:r>
            <a:r>
              <a:rPr lang="en-US" dirty="0">
                <a:latin typeface="Sharp Sans Display No1 Book" charset="0"/>
                <a:ea typeface="Sharp Sans Display No1 Book" charset="0"/>
                <a:cs typeface="Sharp Sans Display No1 Book" charset="0"/>
              </a:rPr>
              <a:t>helps pay for:</a:t>
            </a:r>
          </a:p>
          <a:p>
            <a:pPr lvl="1">
              <a:spcBef>
                <a:spcPts val="1800"/>
              </a:spcBef>
            </a:pPr>
            <a:r>
              <a:rPr lang="en-US" dirty="0">
                <a:latin typeface="Sharp Sans Display No1 Book" charset="0"/>
                <a:ea typeface="Sharp Sans Display No1 Book" charset="0"/>
                <a:cs typeface="Sharp Sans Display No1 Book" charset="0"/>
              </a:rPr>
              <a:t>Outpatient rehabilitation services.</a:t>
            </a:r>
          </a:p>
        </p:txBody>
      </p:sp>
      <p:pic>
        <p:nvPicPr>
          <p:cNvPr id="10" name="Picture 9">
            <a:extLst>
              <a:ext uri="{FF2B5EF4-FFF2-40B4-BE49-F238E27FC236}">
                <a16:creationId xmlns:a16="http://schemas.microsoft.com/office/drawing/2014/main" id="{E5D51A25-9892-DD46-8790-2758C0E60B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24" r="4563"/>
          <a:stretch/>
        </p:blipFill>
        <p:spPr>
          <a:xfrm>
            <a:off x="533401" y="0"/>
            <a:ext cx="5295899" cy="6172200"/>
          </a:xfrm>
          <a:prstGeom prst="rect">
            <a:avLst/>
          </a:prstGeom>
        </p:spPr>
      </p:pic>
      <p:pic>
        <p:nvPicPr>
          <p:cNvPr id="8" name="Picture 7"/>
          <p:cNvPicPr>
            <a:picLocks noChangeAspect="1"/>
          </p:cNvPicPr>
          <p:nvPr/>
        </p:nvPicPr>
        <p:blipFill>
          <a:blip r:embed="rId4"/>
          <a:stretch>
            <a:fillRect/>
          </a:stretch>
        </p:blipFill>
        <p:spPr>
          <a:xfrm>
            <a:off x="539834" y="0"/>
            <a:ext cx="5285690" cy="6181880"/>
          </a:xfrm>
          <a:prstGeom prst="rect">
            <a:avLst/>
          </a:prstGeom>
        </p:spPr>
      </p:pic>
      <p:sp>
        <p:nvSpPr>
          <p:cNvPr id="11"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23</a:t>
            </a:fld>
            <a:r>
              <a:rPr lang="en-US" dirty="0">
                <a:solidFill>
                  <a:srgbClr val="211261"/>
                </a:solidFill>
              </a:rPr>
              <a:t>]</a:t>
            </a:r>
          </a:p>
        </p:txBody>
      </p:sp>
    </p:spTree>
    <p:extLst>
      <p:ext uri="{BB962C8B-B14F-4D97-AF65-F5344CB8AC3E}">
        <p14:creationId xmlns:p14="http://schemas.microsoft.com/office/powerpoint/2010/main" val="1260533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Rehabilitation services benefit</a:t>
            </a:r>
          </a:p>
        </p:txBody>
      </p:sp>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rehabilitation services benefit </a:t>
            </a:r>
            <a:r>
              <a:rPr lang="en-US" dirty="0">
                <a:latin typeface="Sharp Sans Display No1 Book" charset="0"/>
                <a:ea typeface="Sharp Sans Display No1 Book" charset="0"/>
                <a:cs typeface="Sharp Sans Display No1 Book" charset="0"/>
              </a:rPr>
              <a:t>helps pay for:</a:t>
            </a:r>
          </a:p>
          <a:p>
            <a:pPr lvl="1">
              <a:spcBef>
                <a:spcPts val="1800"/>
              </a:spcBef>
            </a:pPr>
            <a:r>
              <a:rPr lang="en-US" dirty="0">
                <a:latin typeface="Sharp Sans Display No1 Book" charset="0"/>
                <a:ea typeface="Sharp Sans Display No1 Book" charset="0"/>
                <a:cs typeface="Sharp Sans Display No1 Book" charset="0"/>
              </a:rPr>
              <a:t>Rehabilitation services for mental wellness and addiction recovery.</a:t>
            </a:r>
          </a:p>
        </p:txBody>
      </p:sp>
      <p:pic>
        <p:nvPicPr>
          <p:cNvPr id="10" name="Picture 9">
            <a:extLst>
              <a:ext uri="{FF2B5EF4-FFF2-40B4-BE49-F238E27FC236}">
                <a16:creationId xmlns:a16="http://schemas.microsoft.com/office/drawing/2014/main" id="{E5D51A25-9892-DD46-8790-2758C0E60B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24" r="4563"/>
          <a:stretch/>
        </p:blipFill>
        <p:spPr>
          <a:xfrm>
            <a:off x="533401" y="0"/>
            <a:ext cx="5295899" cy="6172200"/>
          </a:xfrm>
          <a:prstGeom prst="rect">
            <a:avLst/>
          </a:prstGeom>
        </p:spPr>
      </p:pic>
      <p:pic>
        <p:nvPicPr>
          <p:cNvPr id="8" name="Picture 7"/>
          <p:cNvPicPr>
            <a:picLocks noChangeAspect="1"/>
          </p:cNvPicPr>
          <p:nvPr/>
        </p:nvPicPr>
        <p:blipFill>
          <a:blip r:embed="rId4"/>
          <a:stretch>
            <a:fillRect/>
          </a:stretch>
        </p:blipFill>
        <p:spPr>
          <a:xfrm>
            <a:off x="539834" y="0"/>
            <a:ext cx="5285690" cy="6181880"/>
          </a:xfrm>
          <a:prstGeom prst="rect">
            <a:avLst/>
          </a:prstGeom>
        </p:spPr>
      </p:pic>
      <p:sp>
        <p:nvSpPr>
          <p:cNvPr id="11"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24</a:t>
            </a:fld>
            <a:r>
              <a:rPr lang="en-US" dirty="0">
                <a:solidFill>
                  <a:srgbClr val="211261"/>
                </a:solidFill>
              </a:rPr>
              <a:t>]</a:t>
            </a:r>
          </a:p>
        </p:txBody>
      </p:sp>
    </p:spTree>
    <p:extLst>
      <p:ext uri="{BB962C8B-B14F-4D97-AF65-F5344CB8AC3E}">
        <p14:creationId xmlns:p14="http://schemas.microsoft.com/office/powerpoint/2010/main" val="293346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Surgery benefit</a:t>
            </a:r>
          </a:p>
        </p:txBody>
      </p:sp>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surgery benefit</a:t>
            </a:r>
            <a:r>
              <a:rPr lang="en-US" dirty="0">
                <a:latin typeface="Sharp Sans Display No1 Book" charset="0"/>
                <a:ea typeface="Sharp Sans Display No1 Book" charset="0"/>
                <a:cs typeface="Sharp Sans Display No1 Book" charset="0"/>
              </a:rPr>
              <a:t> helps pay for:</a:t>
            </a:r>
          </a:p>
          <a:p>
            <a:pPr lvl="1">
              <a:spcBef>
                <a:spcPts val="1800"/>
              </a:spcBef>
            </a:pPr>
            <a:r>
              <a:rPr lang="en-US" dirty="0">
                <a:latin typeface="Sharp Sans Display No1 Book" charset="0"/>
                <a:ea typeface="Sharp Sans Display No1 Book" charset="0"/>
                <a:cs typeface="Sharp Sans Display No1 Book" charset="0"/>
              </a:rPr>
              <a:t>Inpatient surgery, as well as anesthesia received during your procedure.</a:t>
            </a:r>
          </a:p>
        </p:txBody>
      </p:sp>
      <p:pic>
        <p:nvPicPr>
          <p:cNvPr id="2" name="Picture 1"/>
          <p:cNvPicPr>
            <a:picLocks noChangeAspect="1"/>
          </p:cNvPicPr>
          <p:nvPr/>
        </p:nvPicPr>
        <p:blipFill rotWithShape="1">
          <a:blip r:embed="rId3"/>
          <a:srcRect r="3408" b="7986"/>
          <a:stretch/>
        </p:blipFill>
        <p:spPr>
          <a:xfrm>
            <a:off x="540005" y="1"/>
            <a:ext cx="5228618" cy="5904088"/>
          </a:xfrm>
          <a:prstGeom prst="rect">
            <a:avLst/>
          </a:prstGeom>
        </p:spPr>
      </p:pic>
      <p:sp>
        <p:nvSpPr>
          <p:cNvPr id="8"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25</a:t>
            </a:fld>
            <a:r>
              <a:rPr lang="en-US" dirty="0">
                <a:solidFill>
                  <a:srgbClr val="211261"/>
                </a:solidFill>
              </a:rPr>
              <a:t>]</a:t>
            </a:r>
          </a:p>
        </p:txBody>
      </p:sp>
    </p:spTree>
    <p:extLst>
      <p:ext uri="{BB962C8B-B14F-4D97-AF65-F5344CB8AC3E}">
        <p14:creationId xmlns:p14="http://schemas.microsoft.com/office/powerpoint/2010/main" val="3425750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Surgery benefit</a:t>
            </a:r>
          </a:p>
        </p:txBody>
      </p:sp>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surgery benefit </a:t>
            </a:r>
            <a:r>
              <a:rPr lang="en-US" dirty="0">
                <a:latin typeface="Sharp Sans Display No1 Book" charset="0"/>
                <a:ea typeface="Sharp Sans Display No1 Book" charset="0"/>
                <a:cs typeface="Sharp Sans Display No1 Book" charset="0"/>
              </a:rPr>
              <a:t>helps pay for:</a:t>
            </a:r>
          </a:p>
          <a:p>
            <a:pPr lvl="1">
              <a:spcBef>
                <a:spcPts val="1800"/>
              </a:spcBef>
            </a:pPr>
            <a:r>
              <a:rPr lang="en-US" dirty="0">
                <a:latin typeface="Sharp Sans Display No1 Book" charset="0"/>
                <a:ea typeface="Sharp Sans Display No1 Book" charset="0"/>
                <a:cs typeface="Sharp Sans Display No1 Book" charset="0"/>
              </a:rPr>
              <a:t>Outpatient surgery in a hospital, as well as anesthesia received during your procedure.</a:t>
            </a:r>
          </a:p>
        </p:txBody>
      </p:sp>
      <p:pic>
        <p:nvPicPr>
          <p:cNvPr id="8" name="Picture 7"/>
          <p:cNvPicPr>
            <a:picLocks noChangeAspect="1"/>
          </p:cNvPicPr>
          <p:nvPr/>
        </p:nvPicPr>
        <p:blipFill rotWithShape="1">
          <a:blip r:embed="rId3"/>
          <a:srcRect r="3408" b="7986"/>
          <a:stretch/>
        </p:blipFill>
        <p:spPr>
          <a:xfrm>
            <a:off x="540005" y="1"/>
            <a:ext cx="5228618" cy="5904088"/>
          </a:xfrm>
          <a:prstGeom prst="rect">
            <a:avLst/>
          </a:prstGeom>
        </p:spPr>
      </p:pic>
      <p:sp>
        <p:nvSpPr>
          <p:cNvPr id="10"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26</a:t>
            </a:fld>
            <a:r>
              <a:rPr lang="en-US" dirty="0">
                <a:solidFill>
                  <a:srgbClr val="211261"/>
                </a:solidFill>
              </a:rPr>
              <a:t>]</a:t>
            </a:r>
          </a:p>
        </p:txBody>
      </p:sp>
    </p:spTree>
    <p:extLst>
      <p:ext uri="{BB962C8B-B14F-4D97-AF65-F5344CB8AC3E}">
        <p14:creationId xmlns:p14="http://schemas.microsoft.com/office/powerpoint/2010/main" val="112855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Surgery benefit</a:t>
            </a:r>
          </a:p>
        </p:txBody>
      </p:sp>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surgery benefit </a:t>
            </a:r>
            <a:r>
              <a:rPr lang="en-US" dirty="0">
                <a:latin typeface="Sharp Sans Display No1 Book" charset="0"/>
                <a:ea typeface="Sharp Sans Display No1 Book" charset="0"/>
                <a:cs typeface="Sharp Sans Display No1 Book" charset="0"/>
              </a:rPr>
              <a:t>helps pay for:</a:t>
            </a:r>
          </a:p>
          <a:p>
            <a:pPr lvl="1">
              <a:spcBef>
                <a:spcPts val="1800"/>
              </a:spcBef>
            </a:pPr>
            <a:r>
              <a:rPr lang="en-US" dirty="0">
                <a:latin typeface="Sharp Sans Display No1 Book" charset="0"/>
                <a:ea typeface="Sharp Sans Display No1 Book" charset="0"/>
                <a:cs typeface="Sharp Sans Display No1 Book" charset="0"/>
              </a:rPr>
              <a:t>Outpatient surgery in a doctor’s office or urgent care facility, as well as anesthesia received during your procedure.</a:t>
            </a:r>
          </a:p>
        </p:txBody>
      </p:sp>
      <p:pic>
        <p:nvPicPr>
          <p:cNvPr id="8" name="Picture 7"/>
          <p:cNvPicPr>
            <a:picLocks noChangeAspect="1"/>
          </p:cNvPicPr>
          <p:nvPr/>
        </p:nvPicPr>
        <p:blipFill rotWithShape="1">
          <a:blip r:embed="rId3"/>
          <a:srcRect r="3408" b="7986"/>
          <a:stretch/>
        </p:blipFill>
        <p:spPr>
          <a:xfrm>
            <a:off x="540005" y="1"/>
            <a:ext cx="5228618" cy="5904088"/>
          </a:xfrm>
          <a:prstGeom prst="rect">
            <a:avLst/>
          </a:prstGeom>
        </p:spPr>
      </p:pic>
      <p:sp>
        <p:nvSpPr>
          <p:cNvPr id="10"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27</a:t>
            </a:fld>
            <a:r>
              <a:rPr lang="en-US" dirty="0">
                <a:solidFill>
                  <a:srgbClr val="211261"/>
                </a:solidFill>
              </a:rPr>
              <a:t>]</a:t>
            </a:r>
          </a:p>
        </p:txBody>
      </p:sp>
    </p:spTree>
    <p:extLst>
      <p:ext uri="{BB962C8B-B14F-4D97-AF65-F5344CB8AC3E}">
        <p14:creationId xmlns:p14="http://schemas.microsoft.com/office/powerpoint/2010/main" val="277100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0505" y="1868773"/>
            <a:ext cx="5321113" cy="4482340"/>
          </a:xfrm>
        </p:spPr>
        <p:txBody>
          <a:bodyPr/>
          <a:lstStyle/>
          <a:p>
            <a:pPr marL="0" indent="0">
              <a:buNone/>
            </a:pPr>
            <a:r>
              <a:rPr lang="en-US" dirty="0">
                <a:latin typeface="Sharp Sans Display No1 Book" charset="0"/>
                <a:ea typeface="Sharp Sans Display No1 Book" charset="0"/>
                <a:cs typeface="Sharp Sans Display No1 Book" charset="0"/>
              </a:rPr>
              <a:t>Hospital StayPay is designed to fit your needs throughout your lifetime.</a:t>
            </a:r>
          </a:p>
          <a:p>
            <a:pPr marL="0" indent="0">
              <a:buNone/>
            </a:pPr>
            <a:r>
              <a:rPr lang="en-US" dirty="0">
                <a:latin typeface="Sharp Sans Display No1 Book" charset="0"/>
                <a:ea typeface="Sharp Sans Display No1 Book" charset="0"/>
                <a:cs typeface="Sharp Sans Display No1 Book" charset="0"/>
              </a:rPr>
              <a:t>So if those needs change – or if your health insurance plan changes – you can </a:t>
            </a:r>
            <a:r>
              <a:rPr lang="en-US" b="1" dirty="0">
                <a:latin typeface="Sharp Sans Display No1 Book" charset="0"/>
                <a:ea typeface="Sharp Sans Display No1 Book" charset="0"/>
                <a:cs typeface="Sharp Sans Display No1 Book" charset="0"/>
              </a:rPr>
              <a:t>adjust your primary benefit </a:t>
            </a:r>
            <a:r>
              <a:rPr lang="en-US" dirty="0">
                <a:latin typeface="Sharp Sans Display No1 Book" charset="0"/>
                <a:ea typeface="Sharp Sans Display No1 Book" charset="0"/>
                <a:cs typeface="Sharp Sans Display No1 Book" charset="0"/>
              </a:rPr>
              <a:t>(first-day stay benefit) immediately, just by giving Trustmark a call!</a:t>
            </a:r>
          </a:p>
        </p:txBody>
      </p:sp>
      <p:sp>
        <p:nvSpPr>
          <p:cNvPr id="5" name="Title 1"/>
          <p:cNvSpPr>
            <a:spLocks noGrp="1"/>
          </p:cNvSpPr>
          <p:nvPr>
            <p:ph type="title"/>
          </p:nvPr>
        </p:nvSpPr>
        <p:spPr>
          <a:xfrm>
            <a:off x="6240506" y="625520"/>
            <a:ext cx="4428281" cy="760344"/>
          </a:xfrm>
        </p:spPr>
        <p:txBody>
          <a:bodyPr/>
          <a:lstStyle/>
          <a:p>
            <a:pPr algn="l"/>
            <a:r>
              <a:rPr lang="en-US" sz="3200" b="0" dirty="0"/>
              <a:t>Flexibility for Life</a:t>
            </a:r>
          </a:p>
        </p:txBody>
      </p:sp>
      <p:sp>
        <p:nvSpPr>
          <p:cNvPr id="6" name="Text Placeholder 4">
            <a:extLst>
              <a:ext uri="{FF2B5EF4-FFF2-40B4-BE49-F238E27FC236}">
                <a16:creationId xmlns:a16="http://schemas.microsoft.com/office/drawing/2014/main" id="{503D913C-F8B1-974D-959E-5F8ACF21588F}"/>
              </a:ext>
            </a:extLst>
          </p:cNvPr>
          <p:cNvSpPr txBox="1">
            <a:spLocks/>
          </p:cNvSpPr>
          <p:nvPr/>
        </p:nvSpPr>
        <p:spPr>
          <a:xfrm>
            <a:off x="6180346" y="1243902"/>
            <a:ext cx="5466220"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latin typeface="Sharp Sans Display No1 Book"/>
              </a:rPr>
              <a:t>Adjust your benefit as your needs change.</a:t>
            </a:r>
          </a:p>
        </p:txBody>
      </p:sp>
      <p:sp>
        <p:nvSpPr>
          <p:cNvPr id="7" name="Content Placeholder 2"/>
          <p:cNvSpPr txBox="1">
            <a:spLocks/>
          </p:cNvSpPr>
          <p:nvPr/>
        </p:nvSpPr>
        <p:spPr>
          <a:xfrm>
            <a:off x="5826369" y="5403079"/>
            <a:ext cx="6060831" cy="773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adjustment available when you have either a qualifying life event or a change to your medical insurance coverage.</a:t>
            </a:r>
          </a:p>
        </p:txBody>
      </p:sp>
      <p:pic>
        <p:nvPicPr>
          <p:cNvPr id="8" name="Picture Placeholder 16">
            <a:extLst>
              <a:ext uri="{FF2B5EF4-FFF2-40B4-BE49-F238E27FC236}">
                <a16:creationId xmlns:a16="http://schemas.microsoft.com/office/drawing/2014/main" id="{C8949ACA-11EB-F941-AD80-3D1F05A5F1A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8138" r="8138"/>
          <a:stretch>
            <a:fillRect/>
          </a:stretch>
        </p:blipFill>
        <p:spPr>
          <a:xfrm>
            <a:off x="727719" y="212952"/>
            <a:ext cx="5101581" cy="5959248"/>
          </a:xfrm>
        </p:spPr>
      </p:pic>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28</a:t>
            </a:fld>
            <a:r>
              <a:rPr lang="en-US" dirty="0">
                <a:solidFill>
                  <a:srgbClr val="211261"/>
                </a:solidFill>
              </a:rPr>
              <a:t>]</a:t>
            </a:r>
          </a:p>
        </p:txBody>
      </p:sp>
    </p:spTree>
    <p:extLst>
      <p:ext uri="{BB962C8B-B14F-4D97-AF65-F5344CB8AC3E}">
        <p14:creationId xmlns:p14="http://schemas.microsoft.com/office/powerpoint/2010/main" val="1756762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0505" y="1868773"/>
            <a:ext cx="5321113" cy="4482340"/>
          </a:xfrm>
        </p:spPr>
        <p:txBody>
          <a:bodyPr/>
          <a:lstStyle/>
          <a:p>
            <a:pPr marL="0" indent="0">
              <a:buNone/>
            </a:pPr>
            <a:r>
              <a:rPr lang="en-US" dirty="0">
                <a:latin typeface="Sharp Sans Display No1 Book" charset="0"/>
                <a:ea typeface="Sharp Sans Display No1 Book" charset="0"/>
                <a:cs typeface="Sharp Sans Display No1 Book" charset="0"/>
              </a:rPr>
              <a:t>Charlie isn’t the only one in his household who would benefit from financial protection.</a:t>
            </a:r>
          </a:p>
          <a:p>
            <a:pPr marL="0" indent="0">
              <a:buNone/>
            </a:pPr>
            <a:r>
              <a:rPr lang="en-US" dirty="0">
                <a:latin typeface="Sharp Sans Display No1 Book" charset="0"/>
                <a:ea typeface="Sharp Sans Display No1 Book" charset="0"/>
                <a:cs typeface="Sharp Sans Display No1 Book" charset="0"/>
              </a:rPr>
              <a:t>He can also apply for coverage for his </a:t>
            </a:r>
            <a:r>
              <a:rPr lang="en-US" b="1" dirty="0">
                <a:latin typeface="Sharp Sans Display No1 Book" charset="0"/>
                <a:ea typeface="Sharp Sans Display No1 Book" charset="0"/>
                <a:cs typeface="Sharp Sans Display No1 Book" charset="0"/>
              </a:rPr>
              <a:t>spouse</a:t>
            </a:r>
            <a:r>
              <a:rPr lang="en-US" dirty="0">
                <a:latin typeface="Sharp Sans Display No1 Book" charset="0"/>
                <a:ea typeface="Sharp Sans Display No1 Book" charset="0"/>
                <a:cs typeface="Sharp Sans Display No1 Book" charset="0"/>
              </a:rPr>
              <a:t>, </a:t>
            </a:r>
            <a:r>
              <a:rPr lang="en-US" b="1" dirty="0">
                <a:latin typeface="Sharp Sans Display No1 Book" charset="0"/>
                <a:ea typeface="Sharp Sans Display No1 Book" charset="0"/>
                <a:cs typeface="Sharp Sans Display No1 Book" charset="0"/>
              </a:rPr>
              <a:t>children</a:t>
            </a:r>
            <a:r>
              <a:rPr lang="en-US" dirty="0">
                <a:latin typeface="Sharp Sans Display No1 Book" charset="0"/>
                <a:ea typeface="Sharp Sans Display No1 Book" charset="0"/>
                <a:cs typeface="Sharp Sans Display No1 Book" charset="0"/>
              </a:rPr>
              <a:t> and </a:t>
            </a:r>
            <a:r>
              <a:rPr lang="en-US" b="1" dirty="0">
                <a:latin typeface="Sharp Sans Display No1 Book" charset="0"/>
                <a:ea typeface="Sharp Sans Display No1 Book" charset="0"/>
                <a:cs typeface="Sharp Sans Display No1 Book" charset="0"/>
              </a:rPr>
              <a:t>dependent grandchildren</a:t>
            </a:r>
            <a:r>
              <a:rPr lang="en-US" dirty="0">
                <a:latin typeface="Sharp Sans Display No1 Book" charset="0"/>
                <a:ea typeface="Sharp Sans Display No1 Book" charset="0"/>
                <a:cs typeface="Sharp Sans Display No1 Book" charset="0"/>
              </a:rPr>
              <a:t>.</a:t>
            </a:r>
          </a:p>
        </p:txBody>
      </p:sp>
      <p:sp>
        <p:nvSpPr>
          <p:cNvPr id="5" name="Title 1"/>
          <p:cNvSpPr>
            <a:spLocks noGrp="1"/>
          </p:cNvSpPr>
          <p:nvPr>
            <p:ph type="title"/>
          </p:nvPr>
        </p:nvSpPr>
        <p:spPr>
          <a:xfrm>
            <a:off x="6240506" y="625520"/>
            <a:ext cx="4428281" cy="760344"/>
          </a:xfrm>
        </p:spPr>
        <p:txBody>
          <a:bodyPr/>
          <a:lstStyle/>
          <a:p>
            <a:r>
              <a:rPr lang="en-US" sz="3200" b="0" dirty="0"/>
              <a:t>Family Coverage</a:t>
            </a:r>
          </a:p>
        </p:txBody>
      </p:sp>
      <p:sp>
        <p:nvSpPr>
          <p:cNvPr id="6" name="Text Placeholder 4">
            <a:extLst>
              <a:ext uri="{FF2B5EF4-FFF2-40B4-BE49-F238E27FC236}">
                <a16:creationId xmlns:a16="http://schemas.microsoft.com/office/drawing/2014/main" id="{503D913C-F8B1-974D-959E-5F8ACF21588F}"/>
              </a:ext>
            </a:extLst>
          </p:cNvPr>
          <p:cNvSpPr txBox="1">
            <a:spLocks/>
          </p:cNvSpPr>
          <p:nvPr/>
        </p:nvSpPr>
        <p:spPr>
          <a:xfrm>
            <a:off x="6240506" y="12439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latin typeface="Calibri" panose="020F0502020204030204"/>
              </a:rPr>
              <a:t>Apply for family members, too!</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1" y="-4756"/>
            <a:ext cx="5297250" cy="6206387"/>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677" t="1145" r="1261" b="1135"/>
          <a:stretch/>
        </p:blipFill>
        <p:spPr>
          <a:xfrm>
            <a:off x="797676" y="503538"/>
            <a:ext cx="2205484" cy="1533080"/>
          </a:xfrm>
          <a:prstGeom prst="rect">
            <a:avLst/>
          </a:prstGeom>
        </p:spPr>
      </p:pic>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29</a:t>
            </a:fld>
            <a:r>
              <a:rPr lang="en-US" dirty="0">
                <a:solidFill>
                  <a:srgbClr val="211261"/>
                </a:solidFill>
              </a:rPr>
              <a:t>]</a:t>
            </a:r>
          </a:p>
        </p:txBody>
      </p:sp>
    </p:spTree>
    <p:extLst>
      <p:ext uri="{BB962C8B-B14F-4D97-AF65-F5344CB8AC3E}">
        <p14:creationId xmlns:p14="http://schemas.microsoft.com/office/powerpoint/2010/main" val="96793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324600" y="467140"/>
            <a:ext cx="5029199" cy="760344"/>
          </a:xfrm>
        </p:spPr>
        <p:txBody>
          <a:bodyPr/>
          <a:lstStyle/>
          <a:p>
            <a:pPr algn="l"/>
            <a:r>
              <a:rPr lang="en-US" sz="3200" b="0" dirty="0"/>
              <a:t>Why Hospital StayPay?</a:t>
            </a:r>
          </a:p>
        </p:txBody>
      </p:sp>
      <p:sp>
        <p:nvSpPr>
          <p:cNvPr id="11" name="Content Placeholder 2"/>
          <p:cNvSpPr>
            <a:spLocks noGrp="1"/>
          </p:cNvSpPr>
          <p:nvPr>
            <p:ph idx="1"/>
          </p:nvPr>
        </p:nvSpPr>
        <p:spPr>
          <a:xfrm>
            <a:off x="6324601" y="1770646"/>
            <a:ext cx="5029200" cy="3987544"/>
          </a:xfrm>
        </p:spPr>
        <p:txBody>
          <a:bodyPr/>
          <a:lstStyle/>
          <a:p>
            <a:pPr marL="0" indent="0">
              <a:buNone/>
            </a:pPr>
            <a:r>
              <a:rPr lang="en-US" dirty="0">
                <a:latin typeface="Calibri" panose="020F0502020204030204" pitchFamily="34" charset="0"/>
                <a:ea typeface="Sharp Sans Display No1 Book" charset="0"/>
                <a:cs typeface="Calibri" panose="020F0502020204030204" pitchFamily="34" charset="0"/>
              </a:rPr>
              <a:t>Meet </a:t>
            </a:r>
            <a:r>
              <a:rPr lang="en-US" b="1" dirty="0">
                <a:latin typeface="Calibri" panose="020F0502020204030204" pitchFamily="34" charset="0"/>
                <a:ea typeface="Sharp Sans Display No1 Book" charset="0"/>
                <a:cs typeface="Calibri" panose="020F0502020204030204" pitchFamily="34" charset="0"/>
              </a:rPr>
              <a:t>Charlie</a:t>
            </a:r>
            <a:r>
              <a:rPr lang="en-US" dirty="0">
                <a:latin typeface="Calibri" panose="020F0502020204030204" pitchFamily="34" charset="0"/>
                <a:ea typeface="Sharp Sans Display No1 Book" charset="0"/>
                <a:cs typeface="Calibri" panose="020F0502020204030204" pitchFamily="34" charset="0"/>
              </a:rPr>
              <a:t>!</a:t>
            </a:r>
          </a:p>
          <a:p>
            <a:pPr marL="0" indent="0">
              <a:buNone/>
            </a:pPr>
            <a:r>
              <a:rPr lang="en-US" dirty="0">
                <a:latin typeface="Calibri" panose="020F0502020204030204" pitchFamily="34" charset="0"/>
                <a:ea typeface="Sharp Sans Display No1 Book" charset="0"/>
                <a:cs typeface="Calibri" panose="020F0502020204030204" pitchFamily="34" charset="0"/>
              </a:rPr>
              <a:t>He’s a 37-year-old living in the suburbs with his wife and two kids, </a:t>
            </a:r>
            <a:r>
              <a:rPr lang="en-US" b="1" dirty="0">
                <a:latin typeface="Calibri" panose="020F0502020204030204" pitchFamily="34" charset="0"/>
                <a:ea typeface="Sharp Sans Display No1 Book" charset="0"/>
                <a:cs typeface="Calibri" panose="020F0502020204030204" pitchFamily="34" charset="0"/>
              </a:rPr>
              <a:t>making ends meet for his family</a:t>
            </a:r>
            <a:r>
              <a:rPr lang="en-US" dirty="0">
                <a:latin typeface="Calibri" panose="020F0502020204030204" pitchFamily="34" charset="0"/>
                <a:ea typeface="Sharp Sans Display No1 Book" charset="0"/>
                <a:cs typeface="Calibri" panose="020F0502020204030204" pitchFamily="34" charset="0"/>
              </a:rPr>
              <a:t>. They’re not rich, but they do okay.</a:t>
            </a:r>
          </a:p>
          <a:p>
            <a:pPr marL="0" indent="0">
              <a:buNone/>
            </a:pPr>
            <a:r>
              <a:rPr lang="en-US" dirty="0">
                <a:latin typeface="Calibri" panose="020F0502020204030204" pitchFamily="34" charset="0"/>
                <a:ea typeface="Sharp Sans Display No1 Book" charset="0"/>
                <a:cs typeface="Calibri" panose="020F0502020204030204" pitchFamily="34" charset="0"/>
              </a:rPr>
              <a:t>Charlie keeps a fairly busy schedule. Sometimes he only has time for a </a:t>
            </a:r>
            <a:r>
              <a:rPr lang="en-US" b="1" dirty="0">
                <a:latin typeface="Calibri" panose="020F0502020204030204" pitchFamily="34" charset="0"/>
                <a:ea typeface="Sharp Sans Display No1 Book" charset="0"/>
                <a:cs typeface="Calibri" panose="020F0502020204030204" pitchFamily="34" charset="0"/>
              </a:rPr>
              <a:t>quick snack on the go</a:t>
            </a:r>
            <a:r>
              <a:rPr lang="en-US" dirty="0">
                <a:latin typeface="Calibri" panose="020F0502020204030204" pitchFamily="34" charset="0"/>
                <a:ea typeface="Sharp Sans Display No1 Book" charset="0"/>
                <a:cs typeface="Calibri" panose="020F0502020204030204" pitchFamily="34" charset="0"/>
              </a:rPr>
              <a:t>. Unfortunately, that’s where the trouble started…</a:t>
            </a:r>
          </a:p>
        </p:txBody>
      </p:sp>
      <p:sp>
        <p:nvSpPr>
          <p:cNvPr id="14"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Hospital bills can add up in a hurry.</a:t>
            </a:r>
          </a:p>
        </p:txBody>
      </p:sp>
      <p:pic>
        <p:nvPicPr>
          <p:cNvPr id="9" name="Picture Placeholder 2">
            <a:extLst>
              <a:ext uri="{FF2B5EF4-FFF2-40B4-BE49-F238E27FC236}">
                <a16:creationId xmlns:a16="http://schemas.microsoft.com/office/drawing/2014/main" id="{99666DEF-8D65-4E42-9FF0-63E5C3DC91F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3509" t="1440" r="-1181" b="35803"/>
          <a:stretch/>
        </p:blipFill>
        <p:spPr>
          <a:xfrm>
            <a:off x="594175" y="800100"/>
            <a:ext cx="5201366" cy="5122532"/>
          </a:xfrm>
        </p:spPr>
      </p:pic>
      <p:sp>
        <p:nvSpPr>
          <p:cNvPr id="7"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3</a:t>
            </a:fld>
            <a:r>
              <a:rPr lang="en-US" dirty="0">
                <a:solidFill>
                  <a:srgbClr val="211261"/>
                </a:solidFill>
              </a:rPr>
              <a:t>]</a:t>
            </a:r>
          </a:p>
        </p:txBody>
      </p:sp>
      <p:sp>
        <p:nvSpPr>
          <p:cNvPr id="8" name="Content Placeholder 2"/>
          <p:cNvSpPr txBox="1">
            <a:spLocks/>
          </p:cNvSpPr>
          <p:nvPr/>
        </p:nvSpPr>
        <p:spPr>
          <a:xfrm>
            <a:off x="6196263" y="5785687"/>
            <a:ext cx="5958200" cy="773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Fictional character and story for illustrative purposes.</a:t>
            </a:r>
          </a:p>
        </p:txBody>
      </p:sp>
    </p:spTree>
    <p:extLst>
      <p:ext uri="{BB962C8B-B14F-4D97-AF65-F5344CB8AC3E}">
        <p14:creationId xmlns:p14="http://schemas.microsoft.com/office/powerpoint/2010/main" val="527445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240505" y="1868773"/>
            <a:ext cx="5321113" cy="4482340"/>
          </a:xfrm>
        </p:spPr>
        <p:txBody>
          <a:bodyPr/>
          <a:lstStyle/>
          <a:p>
            <a:pPr marL="0" indent="0">
              <a:buNone/>
            </a:pPr>
            <a:r>
              <a:rPr lang="en-US" dirty="0">
                <a:latin typeface="Sharp Sans Display No1 Book" charset="0"/>
                <a:ea typeface="Sharp Sans Display No1 Book" charset="0"/>
                <a:cs typeface="Sharp Sans Display No1 Book" charset="0"/>
              </a:rPr>
              <a:t>As a Trustmark Hospital StayPay insurance policyholder, you enjoy several additional advantages:</a:t>
            </a:r>
          </a:p>
          <a:p>
            <a:pPr marL="0" indent="0">
              <a:buNone/>
            </a:pPr>
            <a:r>
              <a:rPr lang="en-US" dirty="0">
                <a:latin typeface="Sharp Sans Display No1 Book" charset="0"/>
                <a:ea typeface="Sharp Sans Display No1 Book" charset="0"/>
                <a:cs typeface="Sharp Sans Display No1 Book" charset="0"/>
              </a:rPr>
              <a:t>●  Your rate will </a:t>
            </a:r>
            <a:r>
              <a:rPr lang="en-US" b="1" dirty="0">
                <a:latin typeface="Sharp Sans Display No1 Book" charset="0"/>
                <a:ea typeface="Sharp Sans Display No1 Book" charset="0"/>
                <a:cs typeface="Sharp Sans Display No1 Book" charset="0"/>
              </a:rPr>
              <a:t>never increase </a:t>
            </a:r>
            <a:r>
              <a:rPr lang="en-US" dirty="0">
                <a:latin typeface="Sharp Sans Display No1 Book" charset="0"/>
                <a:ea typeface="Sharp Sans Display No1 Book" charset="0"/>
                <a:cs typeface="Sharp Sans Display No1 Book" charset="0"/>
              </a:rPr>
              <a:t>(and coverage will never decrease) </a:t>
            </a:r>
            <a:r>
              <a:rPr lang="en-US" b="1" dirty="0">
                <a:latin typeface="Sharp Sans Display No1 Book" charset="0"/>
                <a:ea typeface="Sharp Sans Display No1 Book" charset="0"/>
                <a:cs typeface="Sharp Sans Display No1 Book" charset="0"/>
              </a:rPr>
              <a:t>due to age</a:t>
            </a:r>
            <a:r>
              <a:rPr lang="en-US" dirty="0">
                <a:latin typeface="Sharp Sans Display No1 Book" charset="0"/>
                <a:ea typeface="Sharp Sans Display No1 Book" charset="0"/>
                <a:cs typeface="Sharp Sans Display No1 Book" charset="0"/>
              </a:rPr>
              <a:t>.</a:t>
            </a:r>
          </a:p>
          <a:p>
            <a:pPr marL="0" indent="0">
              <a:buNone/>
            </a:pPr>
            <a:r>
              <a:rPr lang="en-US" dirty="0">
                <a:latin typeface="Sharp Sans Display No1 Book" charset="0"/>
                <a:ea typeface="Sharp Sans Display No1 Book" charset="0"/>
                <a:cs typeface="Sharp Sans Display No1 Book" charset="0"/>
              </a:rPr>
              <a:t>●  Your payments are </a:t>
            </a:r>
            <a:r>
              <a:rPr lang="en-US" b="1" dirty="0">
                <a:latin typeface="Sharp Sans Display No1 Book" charset="0"/>
                <a:ea typeface="Sharp Sans Display No1 Book" charset="0"/>
                <a:cs typeface="Sharp Sans Display No1 Book" charset="0"/>
              </a:rPr>
              <a:t>deducted out of your paycheck</a:t>
            </a:r>
            <a:r>
              <a:rPr lang="en-US" dirty="0">
                <a:latin typeface="Sharp Sans Display No1 Book" charset="0"/>
                <a:ea typeface="Sharp Sans Display No1 Book" charset="0"/>
                <a:cs typeface="Sharp Sans Display No1 Book" charset="0"/>
              </a:rPr>
              <a:t> – no bills to remember or deal with.</a:t>
            </a:r>
          </a:p>
          <a:p>
            <a:pPr marL="0" indent="0">
              <a:buNone/>
            </a:pPr>
            <a:r>
              <a:rPr lang="en-US" dirty="0">
                <a:latin typeface="Sharp Sans Display No1 Book" charset="0"/>
                <a:ea typeface="Sharp Sans Display No1 Book" charset="0"/>
                <a:cs typeface="Sharp Sans Display No1 Book" charset="0"/>
              </a:rPr>
              <a:t>●  You can </a:t>
            </a:r>
            <a:r>
              <a:rPr lang="en-US" b="1" dirty="0">
                <a:latin typeface="Sharp Sans Display No1 Book" charset="0"/>
                <a:ea typeface="Sharp Sans Display No1 Book" charset="0"/>
                <a:cs typeface="Sharp Sans Display No1 Book" charset="0"/>
              </a:rPr>
              <a:t>keep your coverage at the same price and benefits</a:t>
            </a:r>
            <a:r>
              <a:rPr lang="en-US" dirty="0">
                <a:latin typeface="Sharp Sans Display No1 Book" charset="0"/>
                <a:ea typeface="Sharp Sans Display No1 Book" charset="0"/>
                <a:cs typeface="Sharp Sans Display No1 Book" charset="0"/>
              </a:rPr>
              <a:t>, even if you change jobs or retire – you can pay by direct bill, automatic deduction or with a credit card.</a:t>
            </a:r>
          </a:p>
        </p:txBody>
      </p:sp>
      <p:sp>
        <p:nvSpPr>
          <p:cNvPr id="9" name="Title 1"/>
          <p:cNvSpPr>
            <a:spLocks noGrp="1"/>
          </p:cNvSpPr>
          <p:nvPr>
            <p:ph type="title"/>
          </p:nvPr>
        </p:nvSpPr>
        <p:spPr>
          <a:xfrm>
            <a:off x="6240506" y="625520"/>
            <a:ext cx="4428281" cy="760344"/>
          </a:xfrm>
        </p:spPr>
        <p:txBody>
          <a:bodyPr/>
          <a:lstStyle/>
          <a:p>
            <a:pPr algn="l"/>
            <a:r>
              <a:rPr lang="en-US" sz="3200" b="0" dirty="0"/>
              <a:t>Trustmark Advantage</a:t>
            </a:r>
          </a:p>
        </p:txBody>
      </p:sp>
      <p:sp>
        <p:nvSpPr>
          <p:cNvPr id="13" name="Text Placeholder 4">
            <a:extLst>
              <a:ext uri="{FF2B5EF4-FFF2-40B4-BE49-F238E27FC236}">
                <a16:creationId xmlns:a16="http://schemas.microsoft.com/office/drawing/2014/main" id="{503D913C-F8B1-974D-959E-5F8ACF21588F}"/>
              </a:ext>
            </a:extLst>
          </p:cNvPr>
          <p:cNvSpPr txBox="1">
            <a:spLocks/>
          </p:cNvSpPr>
          <p:nvPr/>
        </p:nvSpPr>
        <p:spPr>
          <a:xfrm>
            <a:off x="6240506" y="1243902"/>
            <a:ext cx="5168473" cy="624871"/>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latin typeface="Calibri" panose="020F0502020204030204"/>
              </a:rPr>
              <a:t>Benefits are simple – and you own them. </a:t>
            </a:r>
          </a:p>
        </p:txBody>
      </p:sp>
      <p:pic>
        <p:nvPicPr>
          <p:cNvPr id="10" name="Picture 9"/>
          <p:cNvPicPr>
            <a:picLocks noChangeAspect="1"/>
          </p:cNvPicPr>
          <p:nvPr/>
        </p:nvPicPr>
        <p:blipFill rotWithShape="1">
          <a:blip r:embed="rId3"/>
          <a:srcRect b="4056"/>
          <a:stretch/>
        </p:blipFill>
        <p:spPr>
          <a:xfrm>
            <a:off x="537481" y="0"/>
            <a:ext cx="5285690" cy="5925312"/>
          </a:xfrm>
          <a:prstGeom prst="rect">
            <a:avLst/>
          </a:prstGeom>
        </p:spPr>
      </p:pic>
      <p:sp>
        <p:nvSpPr>
          <p:cNvPr id="12"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30</a:t>
            </a:fld>
            <a:r>
              <a:rPr lang="en-US" dirty="0">
                <a:solidFill>
                  <a:srgbClr val="211261"/>
                </a:solidFill>
              </a:rPr>
              <a:t>]</a:t>
            </a:r>
          </a:p>
        </p:txBody>
      </p:sp>
    </p:spTree>
    <p:extLst>
      <p:ext uri="{BB962C8B-B14F-4D97-AF65-F5344CB8AC3E}">
        <p14:creationId xmlns:p14="http://schemas.microsoft.com/office/powerpoint/2010/main" val="26080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784860" y="4208318"/>
            <a:ext cx="11230098" cy="4571552"/>
          </a:xfrm>
        </p:spPr>
        <p:txBody>
          <a:bodyPr>
            <a:normAutofit/>
          </a:bodyPr>
          <a:lstStyle/>
          <a:p>
            <a:pPr marL="0" indent="0" algn="ctr">
              <a:buNone/>
            </a:pPr>
            <a:r>
              <a:rPr lang="en-US" sz="1300" i="1" dirty="0"/>
              <a:t>Trustmark Hospital </a:t>
            </a:r>
            <a:r>
              <a:rPr lang="en-US" sz="1300" i="1" dirty="0" err="1"/>
              <a:t>StayPay</a:t>
            </a:r>
            <a:r>
              <a:rPr lang="en-US" sz="1300" i="1" dirty="0"/>
              <a:t>® insurance is underwritten by Trustmark Insurance Company, Lake Forest, Illinois.</a:t>
            </a:r>
          </a:p>
          <a:p>
            <a:pPr marL="0" indent="0" algn="ctr">
              <a:buNone/>
            </a:pPr>
            <a:r>
              <a:rPr lang="en-US" sz="1300" i="1" dirty="0"/>
              <a:t>This is a brief description of benefits under HII 119 and applicable riders CFR 119, CCR 119, FUR 119, IBR 119, ICR 119, RSR 119, SBR 119, TLR 119 and WBW 119. This hospital indemnity insurance policy/group certificate provides limited benefits that are the result of a covered accident or covered sickness. It is not a substitute for medical expense insurance, major medical expense insurance or a health benefit plan alternative. It does not provide comprehensive medical coverage.  It is also not a Medicare Supplement policy, nor is it a policy of worker’s compensation. Limitations on pre-existing conditions may apply. Benefits, definitions, exclusions, form numbers and limitations may vary by state. Not all plans offered may feature all benefits mentioned. Your policy/certificate will contain complete information. For costs and coverage detail, including exclusions, limitations and terms, see your agent or write the company. Underwriting conditions may vary, and determine eligibility for the offer of insurance. For exclusions and limitations that may apply, please visit trustmarkbenefits.com/Voluntary-Benefits/Disclosures/HSP</a:t>
            </a:r>
          </a:p>
        </p:txBody>
      </p:sp>
      <p:sp>
        <p:nvSpPr>
          <p:cNvPr id="11" name="Title 1"/>
          <p:cNvSpPr txBox="1">
            <a:spLocks/>
          </p:cNvSpPr>
          <p:nvPr/>
        </p:nvSpPr>
        <p:spPr>
          <a:xfrm>
            <a:off x="1180209" y="332504"/>
            <a:ext cx="5219700" cy="3318938"/>
          </a:xfrm>
          <a:prstGeom prst="rect">
            <a:avLst/>
          </a:prstGeom>
          <a:effectLst>
            <a:outerShdw blurRad="50800" dist="38100" dir="8100000" algn="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solidFill>
                  <a:srgbClr val="002060"/>
                </a:solidFill>
              </a:rPr>
              <a:t>Any</a:t>
            </a:r>
          </a:p>
          <a:p>
            <a:pPr algn="ctr"/>
            <a:r>
              <a:rPr lang="en-US" sz="7200" b="1" dirty="0">
                <a:solidFill>
                  <a:srgbClr val="002060"/>
                </a:solidFill>
              </a:rPr>
              <a:t>questions?</a:t>
            </a:r>
          </a:p>
        </p:txBody>
      </p:sp>
      <p:pic>
        <p:nvPicPr>
          <p:cNvPr id="12" name="Picture 11">
            <a:extLst>
              <a:ext uri="{FF2B5EF4-FFF2-40B4-BE49-F238E27FC236}">
                <a16:creationId xmlns:a16="http://schemas.microsoft.com/office/drawing/2014/main" id="{6201B614-C052-FE44-ADDE-3836E020AD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463" y="238985"/>
            <a:ext cx="3086013" cy="3687575"/>
          </a:xfrm>
          <a:prstGeom prst="rect">
            <a:avLst/>
          </a:prstGeom>
        </p:spPr>
      </p:pic>
      <p:sp>
        <p:nvSpPr>
          <p:cNvPr id="2" name="Rectangle 1"/>
          <p:cNvSpPr/>
          <p:nvPr/>
        </p:nvSpPr>
        <p:spPr>
          <a:xfrm>
            <a:off x="11069689" y="6063964"/>
            <a:ext cx="1015021" cy="292388"/>
          </a:xfrm>
          <a:prstGeom prst="rect">
            <a:avLst/>
          </a:prstGeom>
        </p:spPr>
        <p:txBody>
          <a:bodyPr wrap="none">
            <a:spAutoFit/>
          </a:bodyPr>
          <a:lstStyle/>
          <a:p>
            <a:r>
              <a:rPr lang="en-US" sz="1300" dirty="0">
                <a:solidFill>
                  <a:srgbClr val="000000"/>
                </a:solidFill>
              </a:rPr>
              <a:t>A112-2567</a:t>
            </a:r>
          </a:p>
        </p:txBody>
      </p:sp>
      <p:sp>
        <p:nvSpPr>
          <p:cNvPr id="7"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31</a:t>
            </a:fld>
            <a:r>
              <a:rPr lang="en-US" dirty="0">
                <a:solidFill>
                  <a:srgbClr val="211261"/>
                </a:solidFill>
              </a:rPr>
              <a:t>]</a:t>
            </a:r>
          </a:p>
        </p:txBody>
      </p:sp>
    </p:spTree>
    <p:extLst>
      <p:ext uri="{BB962C8B-B14F-4D97-AF65-F5344CB8AC3E}">
        <p14:creationId xmlns:p14="http://schemas.microsoft.com/office/powerpoint/2010/main" val="409920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324600" y="467140"/>
            <a:ext cx="5029199" cy="760344"/>
          </a:xfrm>
        </p:spPr>
        <p:txBody>
          <a:bodyPr/>
          <a:lstStyle/>
          <a:p>
            <a:pPr algn="l"/>
            <a:r>
              <a:rPr lang="en-US" sz="3200" b="0" dirty="0"/>
              <a:t>Why Hospital StayPay?</a:t>
            </a:r>
          </a:p>
        </p:txBody>
      </p:sp>
      <p:sp>
        <p:nvSpPr>
          <p:cNvPr id="11" name="Content Placeholder 2"/>
          <p:cNvSpPr>
            <a:spLocks noGrp="1"/>
          </p:cNvSpPr>
          <p:nvPr>
            <p:ph idx="1"/>
          </p:nvPr>
        </p:nvSpPr>
        <p:spPr>
          <a:xfrm>
            <a:off x="6324601" y="1770646"/>
            <a:ext cx="5029200" cy="3987544"/>
          </a:xfrm>
        </p:spPr>
        <p:txBody>
          <a:bodyPr/>
          <a:lstStyle/>
          <a:p>
            <a:pPr marL="0" indent="0">
              <a:buNone/>
            </a:pPr>
            <a:r>
              <a:rPr lang="en-US" dirty="0">
                <a:latin typeface="Calibri" panose="020F0502020204030204" pitchFamily="34" charset="0"/>
                <a:ea typeface="Sharp Sans Display No1 Book" charset="0"/>
                <a:cs typeface="Calibri" panose="020F0502020204030204" pitchFamily="34" charset="0"/>
              </a:rPr>
              <a:t>A few weeks ago, Charlie’s meal came from the back of the pantry – and he forgot to check the long-past </a:t>
            </a:r>
            <a:r>
              <a:rPr lang="en-US" b="1" dirty="0">
                <a:latin typeface="Calibri" panose="020F0502020204030204" pitchFamily="34" charset="0"/>
                <a:ea typeface="Sharp Sans Display No1 Book" charset="0"/>
                <a:cs typeface="Calibri" panose="020F0502020204030204" pitchFamily="34" charset="0"/>
              </a:rPr>
              <a:t>expiration date</a:t>
            </a:r>
            <a:r>
              <a:rPr lang="en-US" dirty="0">
                <a:latin typeface="Calibri" panose="020F0502020204030204" pitchFamily="34" charset="0"/>
                <a:ea typeface="Sharp Sans Display No1 Book" charset="0"/>
                <a:cs typeface="Calibri" panose="020F0502020204030204" pitchFamily="34" charset="0"/>
              </a:rPr>
              <a:t>. Sorry, Charlie: you’ve got </a:t>
            </a:r>
            <a:r>
              <a:rPr lang="en-US" b="1" dirty="0">
                <a:latin typeface="Calibri" panose="020F0502020204030204" pitchFamily="34" charset="0"/>
                <a:ea typeface="Sharp Sans Display No1 Book" charset="0"/>
                <a:cs typeface="Calibri" panose="020F0502020204030204" pitchFamily="34" charset="0"/>
              </a:rPr>
              <a:t>food poisoning</a:t>
            </a:r>
            <a:r>
              <a:rPr lang="en-US" dirty="0">
                <a:latin typeface="Calibri" panose="020F0502020204030204" pitchFamily="34" charset="0"/>
                <a:ea typeface="Sharp Sans Display No1 Book" charset="0"/>
                <a:cs typeface="Calibri" panose="020F0502020204030204" pitchFamily="34" charset="0"/>
              </a:rPr>
              <a:t>!</a:t>
            </a:r>
          </a:p>
          <a:p>
            <a:pPr marL="0" indent="0">
              <a:buNone/>
            </a:pPr>
            <a:r>
              <a:rPr lang="en-US" dirty="0">
                <a:latin typeface="Calibri" panose="020F0502020204030204" pitchFamily="34" charset="0"/>
                <a:ea typeface="Sharp Sans Display No1 Book" charset="0"/>
                <a:cs typeface="Calibri" panose="020F0502020204030204" pitchFamily="34" charset="0"/>
              </a:rPr>
              <a:t>Charlie’s had to spend </a:t>
            </a:r>
            <a:r>
              <a:rPr lang="en-US" b="1" dirty="0">
                <a:latin typeface="Calibri" panose="020F0502020204030204" pitchFamily="34" charset="0"/>
                <a:ea typeface="Sharp Sans Display No1 Book" charset="0"/>
                <a:cs typeface="Calibri" panose="020F0502020204030204" pitchFamily="34" charset="0"/>
              </a:rPr>
              <a:t>several days in the hospital</a:t>
            </a:r>
            <a:r>
              <a:rPr lang="en-US" dirty="0">
                <a:latin typeface="Calibri" panose="020F0502020204030204" pitchFamily="34" charset="0"/>
                <a:ea typeface="Sharp Sans Display No1 Book" charset="0"/>
                <a:cs typeface="Calibri" panose="020F0502020204030204" pitchFamily="34" charset="0"/>
              </a:rPr>
              <a:t>.</a:t>
            </a:r>
          </a:p>
          <a:p>
            <a:pPr marL="0" indent="0">
              <a:buNone/>
            </a:pPr>
            <a:r>
              <a:rPr lang="en-US" dirty="0">
                <a:latin typeface="Calibri" panose="020F0502020204030204" pitchFamily="34" charset="0"/>
                <a:ea typeface="Sharp Sans Display No1 Book" charset="0"/>
                <a:cs typeface="Calibri" panose="020F0502020204030204" pitchFamily="34" charset="0"/>
              </a:rPr>
              <a:t>Thankfully, Charlie fully recovered. </a:t>
            </a:r>
          </a:p>
          <a:p>
            <a:pPr marL="0" indent="0">
              <a:buNone/>
            </a:pPr>
            <a:r>
              <a:rPr lang="en-US" dirty="0">
                <a:latin typeface="Calibri" panose="020F0502020204030204" pitchFamily="34" charset="0"/>
                <a:ea typeface="Sharp Sans Display No1 Book" charset="0"/>
                <a:cs typeface="Calibri" panose="020F0502020204030204" pitchFamily="34" charset="0"/>
              </a:rPr>
              <a:t>And so could his family’s </a:t>
            </a:r>
            <a:r>
              <a:rPr lang="en-US" b="1" dirty="0">
                <a:latin typeface="Calibri" panose="020F0502020204030204" pitchFamily="34" charset="0"/>
                <a:ea typeface="Sharp Sans Display No1 Book" charset="0"/>
                <a:cs typeface="Calibri" panose="020F0502020204030204" pitchFamily="34" charset="0"/>
              </a:rPr>
              <a:t>finances</a:t>
            </a:r>
            <a:r>
              <a:rPr lang="en-US" dirty="0">
                <a:latin typeface="Calibri" panose="020F0502020204030204" pitchFamily="34" charset="0"/>
                <a:ea typeface="Sharp Sans Display No1 Book" charset="0"/>
                <a:cs typeface="Calibri" panose="020F0502020204030204" pitchFamily="34" charset="0"/>
              </a:rPr>
              <a:t>, thanks to his </a:t>
            </a:r>
            <a:r>
              <a:rPr lang="en-US" b="1" dirty="0">
                <a:latin typeface="Calibri" panose="020F0502020204030204" pitchFamily="34" charset="0"/>
                <a:ea typeface="Sharp Sans Display No1 Book" charset="0"/>
                <a:cs typeface="Calibri" panose="020F0502020204030204" pitchFamily="34" charset="0"/>
              </a:rPr>
              <a:t>Trustmark Hospital </a:t>
            </a:r>
            <a:r>
              <a:rPr lang="en-US" b="1" dirty="0" err="1">
                <a:latin typeface="Calibri" panose="020F0502020204030204" pitchFamily="34" charset="0"/>
                <a:ea typeface="Sharp Sans Display No1 Book" charset="0"/>
                <a:cs typeface="Calibri" panose="020F0502020204030204" pitchFamily="34" charset="0"/>
              </a:rPr>
              <a:t>StayPay</a:t>
            </a:r>
            <a:r>
              <a:rPr lang="en-US" b="1" dirty="0">
                <a:latin typeface="Calibri" panose="020F0502020204030204" pitchFamily="34" charset="0"/>
                <a:ea typeface="Sharp Sans Display No1 Book" charset="0"/>
                <a:cs typeface="Calibri" panose="020F0502020204030204" pitchFamily="34" charset="0"/>
              </a:rPr>
              <a:t>® </a:t>
            </a:r>
            <a:r>
              <a:rPr lang="en-US" dirty="0">
                <a:latin typeface="Calibri" panose="020F0502020204030204" pitchFamily="34" charset="0"/>
                <a:ea typeface="Sharp Sans Display No1 Book" charset="0"/>
                <a:cs typeface="Calibri" panose="020F0502020204030204" pitchFamily="34" charset="0"/>
              </a:rPr>
              <a:t>policy.</a:t>
            </a:r>
          </a:p>
        </p:txBody>
      </p:sp>
      <p:sp>
        <p:nvSpPr>
          <p:cNvPr id="12"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Hospital bills can add up in a hurry.</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3856" t="-545" r="28013" b="1491"/>
          <a:stretch/>
        </p:blipFill>
        <p:spPr>
          <a:xfrm>
            <a:off x="541866" y="-53162"/>
            <a:ext cx="5328355" cy="6198782"/>
          </a:xfrm>
          <a:prstGeom prst="rect">
            <a:avLst/>
          </a:prstGeom>
        </p:spPr>
      </p:pic>
      <p:sp>
        <p:nvSpPr>
          <p:cNvPr id="7"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4</a:t>
            </a:fld>
            <a:r>
              <a:rPr lang="en-US" dirty="0">
                <a:solidFill>
                  <a:srgbClr val="211261"/>
                </a:solidFill>
              </a:rPr>
              <a:t>]</a:t>
            </a:r>
          </a:p>
        </p:txBody>
      </p:sp>
    </p:spTree>
    <p:extLst>
      <p:ext uri="{BB962C8B-B14F-4D97-AF65-F5344CB8AC3E}">
        <p14:creationId xmlns:p14="http://schemas.microsoft.com/office/powerpoint/2010/main" val="5278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324600" y="467140"/>
            <a:ext cx="5029199" cy="760344"/>
          </a:xfrm>
        </p:spPr>
        <p:txBody>
          <a:bodyPr/>
          <a:lstStyle/>
          <a:p>
            <a:pPr algn="l"/>
            <a:r>
              <a:rPr lang="en-US" sz="3200" b="0" dirty="0"/>
              <a:t>Why Hospital StayPay?</a:t>
            </a:r>
          </a:p>
        </p:txBody>
      </p:sp>
      <p:sp>
        <p:nvSpPr>
          <p:cNvPr id="11" name="Content Placeholder 2"/>
          <p:cNvSpPr>
            <a:spLocks noGrp="1"/>
          </p:cNvSpPr>
          <p:nvPr>
            <p:ph idx="1"/>
          </p:nvPr>
        </p:nvSpPr>
        <p:spPr>
          <a:xfrm>
            <a:off x="6324600" y="1770645"/>
            <a:ext cx="5386753" cy="4290185"/>
          </a:xfrm>
        </p:spPr>
        <p:txBody>
          <a:bodyPr/>
          <a:lstStyle/>
          <a:p>
            <a:pPr marL="0" indent="0">
              <a:buNone/>
            </a:pPr>
            <a:r>
              <a:rPr lang="en-US" dirty="0">
                <a:latin typeface="Calibri" panose="020F0502020204030204" pitchFamily="34" charset="0"/>
                <a:ea typeface="Sharp Sans Display No1 Book" charset="0"/>
                <a:cs typeface="Calibri" panose="020F0502020204030204" pitchFamily="34" charset="0"/>
              </a:rPr>
              <a:t>Charlie’s </a:t>
            </a:r>
            <a:r>
              <a:rPr lang="en-US" b="1" dirty="0">
                <a:latin typeface="Calibri" panose="020F0502020204030204" pitchFamily="34" charset="0"/>
                <a:ea typeface="Sharp Sans Display No1 Book" charset="0"/>
                <a:cs typeface="Calibri" panose="020F0502020204030204" pitchFamily="34" charset="0"/>
              </a:rPr>
              <a:t>hospital bills </a:t>
            </a:r>
            <a:r>
              <a:rPr lang="en-US" dirty="0">
                <a:latin typeface="Calibri" panose="020F0502020204030204" pitchFamily="34" charset="0"/>
                <a:ea typeface="Sharp Sans Display No1 Book" charset="0"/>
                <a:cs typeface="Calibri" panose="020F0502020204030204" pitchFamily="34" charset="0"/>
              </a:rPr>
              <a:t>were rough. </a:t>
            </a:r>
          </a:p>
          <a:p>
            <a:pPr marL="0" indent="0">
              <a:buNone/>
            </a:pPr>
            <a:r>
              <a:rPr lang="en-US" dirty="0">
                <a:latin typeface="Calibri" panose="020F0502020204030204" pitchFamily="34" charset="0"/>
                <a:ea typeface="Sharp Sans Display No1 Book" charset="0"/>
                <a:cs typeface="Calibri" panose="020F0502020204030204" pitchFamily="34" charset="0"/>
              </a:rPr>
              <a:t>His health insurance helped, but it </a:t>
            </a:r>
            <a:r>
              <a:rPr lang="en-US" b="1" dirty="0">
                <a:latin typeface="Calibri" panose="020F0502020204030204" pitchFamily="34" charset="0"/>
                <a:ea typeface="Sharp Sans Display No1 Book" charset="0"/>
                <a:cs typeface="Calibri" panose="020F0502020204030204" pitchFamily="34" charset="0"/>
              </a:rPr>
              <a:t>didn’t pay for all of it</a:t>
            </a:r>
            <a:r>
              <a:rPr lang="en-US" dirty="0">
                <a:latin typeface="Calibri" panose="020F0502020204030204" pitchFamily="34" charset="0"/>
                <a:ea typeface="Sharp Sans Display No1 Book" charset="0"/>
                <a:cs typeface="Calibri" panose="020F0502020204030204" pitchFamily="34" charset="0"/>
              </a:rPr>
              <a:t>.</a:t>
            </a:r>
          </a:p>
          <a:p>
            <a:pPr marL="0" indent="0">
              <a:buNone/>
            </a:pPr>
            <a:r>
              <a:rPr lang="en-US" dirty="0">
                <a:latin typeface="Calibri" panose="020F0502020204030204" pitchFamily="34" charset="0"/>
                <a:ea typeface="Sharp Sans Display No1 Book" charset="0"/>
                <a:cs typeface="Calibri" panose="020F0502020204030204" pitchFamily="34" charset="0"/>
              </a:rPr>
              <a:t>Hospital </a:t>
            </a:r>
            <a:r>
              <a:rPr lang="en-US" dirty="0" err="1">
                <a:latin typeface="Calibri" panose="020F0502020204030204" pitchFamily="34" charset="0"/>
                <a:ea typeface="Sharp Sans Display No1 Book" charset="0"/>
                <a:cs typeface="Calibri" panose="020F0502020204030204" pitchFamily="34" charset="0"/>
              </a:rPr>
              <a:t>StayPay</a:t>
            </a:r>
            <a:r>
              <a:rPr lang="en-US" dirty="0">
                <a:latin typeface="Calibri" panose="020F0502020204030204" pitchFamily="34" charset="0"/>
                <a:ea typeface="Sharp Sans Display No1 Book" charset="0"/>
                <a:cs typeface="Calibri" panose="020F0502020204030204" pitchFamily="34" charset="0"/>
              </a:rPr>
              <a:t> paid </a:t>
            </a:r>
            <a:r>
              <a:rPr lang="en-US" b="1" dirty="0">
                <a:latin typeface="Calibri" panose="020F0502020204030204" pitchFamily="34" charset="0"/>
                <a:ea typeface="Sharp Sans Display No1 Book" charset="0"/>
                <a:cs typeface="Calibri" panose="020F0502020204030204" pitchFamily="34" charset="0"/>
              </a:rPr>
              <a:t>cash to Charlie on top of his </a:t>
            </a:r>
            <a:r>
              <a:rPr lang="en-US" dirty="0">
                <a:latin typeface="Calibri" panose="020F0502020204030204" pitchFamily="34" charset="0"/>
                <a:ea typeface="Sharp Sans Display No1 Book" charset="0"/>
                <a:cs typeface="Calibri" panose="020F0502020204030204" pitchFamily="34" charset="0"/>
              </a:rPr>
              <a:t>health insurance. </a:t>
            </a:r>
          </a:p>
          <a:p>
            <a:pPr marL="0" indent="0">
              <a:buNone/>
            </a:pPr>
            <a:r>
              <a:rPr lang="en-US" dirty="0">
                <a:latin typeface="Calibri" panose="020F0502020204030204" pitchFamily="34" charset="0"/>
                <a:ea typeface="Sharp Sans Display No1 Book" charset="0"/>
                <a:cs typeface="Calibri" panose="020F0502020204030204" pitchFamily="34" charset="0"/>
              </a:rPr>
              <a:t>He used it for co-pays and deductibles – and </a:t>
            </a:r>
            <a:r>
              <a:rPr lang="en-US" b="1" dirty="0">
                <a:latin typeface="Calibri" panose="020F0502020204030204" pitchFamily="34" charset="0"/>
                <a:ea typeface="Sharp Sans Display No1 Book" charset="0"/>
                <a:cs typeface="Calibri" panose="020F0502020204030204" pitchFamily="34" charset="0"/>
              </a:rPr>
              <a:t>other expenses</a:t>
            </a:r>
            <a:r>
              <a:rPr lang="en-US" dirty="0">
                <a:latin typeface="Calibri" panose="020F0502020204030204" pitchFamily="34" charset="0"/>
                <a:ea typeface="Sharp Sans Display No1 Book" charset="0"/>
                <a:cs typeface="Calibri" panose="020F0502020204030204" pitchFamily="34" charset="0"/>
              </a:rPr>
              <a:t> – while he focused on healing.</a:t>
            </a:r>
          </a:p>
        </p:txBody>
      </p:sp>
      <p:sp>
        <p:nvSpPr>
          <p:cNvPr id="12"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Hospital bills can add up in a hurry.</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454" r="41925"/>
          <a:stretch/>
        </p:blipFill>
        <p:spPr>
          <a:xfrm>
            <a:off x="539262" y="-1"/>
            <a:ext cx="5275384" cy="6172199"/>
          </a:xfrm>
          <a:prstGeom prst="rect">
            <a:avLst/>
          </a:prstGeom>
        </p:spPr>
      </p:pic>
      <p:sp>
        <p:nvSpPr>
          <p:cNvPr id="7"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5</a:t>
            </a:fld>
            <a:r>
              <a:rPr lang="en-US" dirty="0">
                <a:solidFill>
                  <a:srgbClr val="211261"/>
                </a:solidFill>
              </a:rPr>
              <a:t>]</a:t>
            </a:r>
          </a:p>
        </p:txBody>
      </p:sp>
    </p:spTree>
    <p:extLst>
      <p:ext uri="{BB962C8B-B14F-4D97-AF65-F5344CB8AC3E}">
        <p14:creationId xmlns:p14="http://schemas.microsoft.com/office/powerpoint/2010/main" val="3042058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324600" y="467140"/>
            <a:ext cx="5029199" cy="760344"/>
          </a:xfrm>
        </p:spPr>
        <p:txBody>
          <a:bodyPr/>
          <a:lstStyle/>
          <a:p>
            <a:pPr algn="l"/>
            <a:r>
              <a:rPr lang="en-US" sz="3200" b="0" dirty="0"/>
              <a:t>Sticker Shock</a:t>
            </a:r>
          </a:p>
        </p:txBody>
      </p:sp>
      <p:sp>
        <p:nvSpPr>
          <p:cNvPr id="12"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Are you prepared for the expense?</a:t>
            </a:r>
          </a:p>
        </p:txBody>
      </p:sp>
      <p:sp>
        <p:nvSpPr>
          <p:cNvPr id="9" name="Rectangle 8"/>
          <p:cNvSpPr/>
          <p:nvPr/>
        </p:nvSpPr>
        <p:spPr>
          <a:xfrm>
            <a:off x="7268307" y="2230334"/>
            <a:ext cx="3540369" cy="1384995"/>
          </a:xfrm>
          <a:prstGeom prst="rect">
            <a:avLst/>
          </a:prstGeom>
        </p:spPr>
        <p:txBody>
          <a:bodyPr wrap="square">
            <a:spAutoFit/>
          </a:bodyPr>
          <a:lstStyle/>
          <a:p>
            <a:pPr algn="ctr"/>
            <a:r>
              <a:rPr lang="en-US" sz="2800" dirty="0">
                <a:solidFill>
                  <a:schemeClr val="tx1">
                    <a:lumMod val="50000"/>
                  </a:schemeClr>
                </a:solidFill>
                <a:latin typeface="Calibri" panose="020F0502020204030204" pitchFamily="34" charset="0"/>
                <a:ea typeface="Sharp Sans Display No1 Book" charset="0"/>
                <a:cs typeface="Calibri" panose="020F0502020204030204" pitchFamily="34" charset="0"/>
              </a:rPr>
              <a:t>The average cost of a </a:t>
            </a:r>
            <a:r>
              <a:rPr lang="en-US" sz="2800" b="1" dirty="0">
                <a:solidFill>
                  <a:schemeClr val="tx1">
                    <a:lumMod val="50000"/>
                  </a:schemeClr>
                </a:solidFill>
                <a:latin typeface="Calibri" panose="020F0502020204030204" pitchFamily="34" charset="0"/>
                <a:ea typeface="Sharp Sans Display No1 Book" charset="0"/>
                <a:cs typeface="Calibri" panose="020F0502020204030204" pitchFamily="34" charset="0"/>
              </a:rPr>
              <a:t>3-day hospital stay </a:t>
            </a:r>
            <a:r>
              <a:rPr lang="en-US" sz="2800" dirty="0">
                <a:solidFill>
                  <a:schemeClr val="tx1">
                    <a:lumMod val="50000"/>
                  </a:schemeClr>
                </a:solidFill>
                <a:latin typeface="Calibri" panose="020F0502020204030204" pitchFamily="34" charset="0"/>
                <a:ea typeface="Sharp Sans Display No1 Book" charset="0"/>
                <a:cs typeface="Calibri" panose="020F0502020204030204" pitchFamily="34" charset="0"/>
              </a:rPr>
              <a:t>in the USA is around:</a:t>
            </a:r>
          </a:p>
        </p:txBody>
      </p:sp>
      <p:sp>
        <p:nvSpPr>
          <p:cNvPr id="6" name="Rectangle 5"/>
          <p:cNvSpPr/>
          <p:nvPr/>
        </p:nvSpPr>
        <p:spPr>
          <a:xfrm>
            <a:off x="7753583" y="3862860"/>
            <a:ext cx="2569815" cy="784830"/>
          </a:xfrm>
          <a:prstGeom prst="rect">
            <a:avLst/>
          </a:prstGeom>
        </p:spPr>
        <p:txBody>
          <a:bodyPr wrap="square">
            <a:spAutoFit/>
          </a:bodyPr>
          <a:lstStyle/>
          <a:p>
            <a:pPr algn="ctr"/>
            <a:r>
              <a:rPr lang="en-US" sz="4500" b="1" dirty="0">
                <a:ln w="22225">
                  <a:solidFill>
                    <a:srgbClr val="43AFED"/>
                  </a:solidFill>
                  <a:prstDash val="solid"/>
                </a:ln>
                <a:solidFill>
                  <a:srgbClr val="00AFAB"/>
                </a:solidFill>
              </a:rPr>
              <a:t>$30,000</a:t>
            </a:r>
          </a:p>
        </p:txBody>
      </p:sp>
      <p:pic>
        <p:nvPicPr>
          <p:cNvPr id="13" name="Picture Placeholder 2">
            <a:extLst>
              <a:ext uri="{FF2B5EF4-FFF2-40B4-BE49-F238E27FC236}">
                <a16:creationId xmlns:a16="http://schemas.microsoft.com/office/drawing/2014/main" id="{19AE61D9-E2BA-704C-9F87-DD53DF55D25E}"/>
              </a:ext>
            </a:extLst>
          </p:cNvPr>
          <p:cNvPicPr>
            <a:picLocks noGrp="1" noChangeAspect="1"/>
          </p:cNvPicPr>
          <p:nvPr>
            <p:ph type="pic" sz="quarter" idx="14"/>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872" r="-872"/>
          <a:stretch/>
        </p:blipFill>
        <p:spPr>
          <a:xfrm>
            <a:off x="987554" y="1409700"/>
            <a:ext cx="4959092" cy="4762500"/>
          </a:xfrm>
        </p:spPr>
      </p:pic>
      <p:sp>
        <p:nvSpPr>
          <p:cNvPr id="14" name="Content Placeholder 2"/>
          <p:cNvSpPr txBox="1">
            <a:spLocks/>
          </p:cNvSpPr>
          <p:nvPr/>
        </p:nvSpPr>
        <p:spPr>
          <a:xfrm>
            <a:off x="6196263" y="5511367"/>
            <a:ext cx="5958200" cy="773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Source: www.healthcare.gov/why-coverage-is-important/protection-from-high-medical-costs/, 2019 </a:t>
            </a:r>
          </a:p>
        </p:txBody>
      </p:sp>
      <p:sp>
        <p:nvSpPr>
          <p:cNvPr id="11"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6</a:t>
            </a:fld>
            <a:r>
              <a:rPr lang="en-US" dirty="0">
                <a:solidFill>
                  <a:srgbClr val="211261"/>
                </a:solidFill>
              </a:rPr>
              <a:t>]</a:t>
            </a:r>
          </a:p>
        </p:txBody>
      </p:sp>
    </p:spTree>
    <p:extLst>
      <p:ext uri="{BB962C8B-B14F-4D97-AF65-F5344CB8AC3E}">
        <p14:creationId xmlns:p14="http://schemas.microsoft.com/office/powerpoint/2010/main" val="53809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13331" y="467140"/>
            <a:ext cx="6394945" cy="760344"/>
          </a:xfrm>
        </p:spPr>
        <p:txBody>
          <a:bodyPr/>
          <a:lstStyle/>
          <a:p>
            <a:pPr algn="l"/>
            <a:r>
              <a:rPr lang="en-US" sz="3200" b="0" dirty="0"/>
              <a:t>Pairs With Your Medical Insurance</a:t>
            </a:r>
          </a:p>
        </p:txBody>
      </p:sp>
      <p:sp>
        <p:nvSpPr>
          <p:cNvPr id="11" name="Content Placeholder 2"/>
          <p:cNvSpPr>
            <a:spLocks noGrp="1"/>
          </p:cNvSpPr>
          <p:nvPr>
            <p:ph idx="1"/>
          </p:nvPr>
        </p:nvSpPr>
        <p:spPr>
          <a:xfrm>
            <a:off x="1213333" y="1770645"/>
            <a:ext cx="4695098" cy="2996560"/>
          </a:xfrm>
        </p:spPr>
        <p:txBody>
          <a:bodyPr/>
          <a:lstStyle/>
          <a:p>
            <a:pPr marL="0" indent="0">
              <a:buNone/>
            </a:pPr>
            <a:r>
              <a:rPr lang="en-US" dirty="0">
                <a:solidFill>
                  <a:srgbClr val="000000"/>
                </a:solidFill>
                <a:latin typeface="Calibri" panose="020F0502020204030204" pitchFamily="34" charset="0"/>
                <a:ea typeface="Sharp Sans Display No1 Book" charset="0"/>
                <a:cs typeface="Calibri" panose="020F0502020204030204" pitchFamily="34" charset="0"/>
              </a:rPr>
              <a:t>Hospital </a:t>
            </a:r>
            <a:r>
              <a:rPr lang="en-US" dirty="0" err="1">
                <a:solidFill>
                  <a:srgbClr val="000000"/>
                </a:solidFill>
                <a:latin typeface="Calibri" panose="020F0502020204030204" pitchFamily="34" charset="0"/>
                <a:ea typeface="Sharp Sans Display No1 Book" charset="0"/>
                <a:cs typeface="Calibri" panose="020F0502020204030204" pitchFamily="34" charset="0"/>
              </a:rPr>
              <a:t>StayPay</a:t>
            </a:r>
            <a:r>
              <a:rPr lang="en-US" dirty="0">
                <a:solidFill>
                  <a:srgbClr val="000000"/>
                </a:solidFill>
                <a:latin typeface="Calibri" panose="020F0502020204030204" pitchFamily="34" charset="0"/>
                <a:ea typeface="Sharp Sans Display No1 Book" charset="0"/>
                <a:cs typeface="Calibri" panose="020F0502020204030204" pitchFamily="34" charset="0"/>
              </a:rPr>
              <a:t> </a:t>
            </a:r>
            <a:r>
              <a:rPr lang="en-US" b="1" dirty="0">
                <a:solidFill>
                  <a:srgbClr val="000000"/>
                </a:solidFill>
                <a:latin typeface="Calibri" panose="020F0502020204030204" pitchFamily="34" charset="0"/>
                <a:ea typeface="Sharp Sans Display No1 Book" charset="0"/>
                <a:cs typeface="Calibri" panose="020F0502020204030204" pitchFamily="34" charset="0"/>
              </a:rPr>
              <a:t>pays in addition to your health insurance </a:t>
            </a:r>
            <a:r>
              <a:rPr lang="en-US" dirty="0">
                <a:solidFill>
                  <a:srgbClr val="000000"/>
                </a:solidFill>
                <a:latin typeface="Calibri" panose="020F0502020204030204" pitchFamily="34" charset="0"/>
                <a:ea typeface="Sharp Sans Display No1 Book" charset="0"/>
                <a:cs typeface="Calibri" panose="020F0502020204030204" pitchFamily="34" charset="0"/>
              </a:rPr>
              <a:t>for </a:t>
            </a:r>
            <a:r>
              <a:rPr lang="en-US" b="1" dirty="0">
                <a:solidFill>
                  <a:srgbClr val="000000"/>
                </a:solidFill>
                <a:latin typeface="Calibri" panose="020F0502020204030204" pitchFamily="34" charset="0"/>
                <a:ea typeface="Sharp Sans Display No1 Book" charset="0"/>
                <a:cs typeface="Calibri" panose="020F0502020204030204" pitchFamily="34" charset="0"/>
              </a:rPr>
              <a:t>more complete protection </a:t>
            </a:r>
            <a:r>
              <a:rPr lang="en-US" dirty="0">
                <a:solidFill>
                  <a:srgbClr val="000000"/>
                </a:solidFill>
                <a:latin typeface="Calibri" panose="020F0502020204030204" pitchFamily="34" charset="0"/>
                <a:ea typeface="Sharp Sans Display No1 Book" charset="0"/>
                <a:cs typeface="Calibri" panose="020F0502020204030204" pitchFamily="34" charset="0"/>
              </a:rPr>
              <a:t>against hospital bills.</a:t>
            </a:r>
          </a:p>
          <a:p>
            <a:pPr marL="0" indent="0">
              <a:buNone/>
            </a:pPr>
            <a:r>
              <a:rPr lang="en-US" dirty="0">
                <a:solidFill>
                  <a:srgbClr val="000000"/>
                </a:solidFill>
                <a:latin typeface="Calibri" panose="020F0502020204030204" pitchFamily="34" charset="0"/>
                <a:ea typeface="Sharp Sans Display No1 Book" charset="0"/>
                <a:cs typeface="Calibri" panose="020F0502020204030204" pitchFamily="34" charset="0"/>
              </a:rPr>
              <a:t>Medical insurance alone may not handle all the costs of a hospital stay. </a:t>
            </a:r>
          </a:p>
          <a:p>
            <a:pPr marL="0" indent="0">
              <a:buNone/>
            </a:pPr>
            <a:r>
              <a:rPr lang="en-US" dirty="0">
                <a:solidFill>
                  <a:srgbClr val="000000"/>
                </a:solidFill>
                <a:latin typeface="Calibri" panose="020F0502020204030204" pitchFamily="34" charset="0"/>
                <a:ea typeface="Sharp Sans Display No1 Book" charset="0"/>
                <a:cs typeface="Calibri" panose="020F0502020204030204" pitchFamily="34" charset="0"/>
              </a:rPr>
              <a:t>Hospital </a:t>
            </a:r>
            <a:r>
              <a:rPr lang="en-US" dirty="0" err="1">
                <a:solidFill>
                  <a:srgbClr val="000000"/>
                </a:solidFill>
                <a:latin typeface="Calibri" panose="020F0502020204030204" pitchFamily="34" charset="0"/>
                <a:ea typeface="Sharp Sans Display No1 Book" charset="0"/>
                <a:cs typeface="Calibri" panose="020F0502020204030204" pitchFamily="34" charset="0"/>
              </a:rPr>
              <a:t>StayPay</a:t>
            </a:r>
            <a:r>
              <a:rPr lang="en-US" dirty="0">
                <a:solidFill>
                  <a:srgbClr val="000000"/>
                </a:solidFill>
                <a:latin typeface="Calibri" panose="020F0502020204030204" pitchFamily="34" charset="0"/>
                <a:ea typeface="Sharp Sans Display No1 Book" charset="0"/>
                <a:cs typeface="Calibri" panose="020F0502020204030204" pitchFamily="34" charset="0"/>
              </a:rPr>
              <a:t> can help </a:t>
            </a:r>
            <a:r>
              <a:rPr lang="en-US" b="1" dirty="0">
                <a:solidFill>
                  <a:srgbClr val="000000"/>
                </a:solidFill>
                <a:latin typeface="Calibri" panose="020F0502020204030204" pitchFamily="34" charset="0"/>
                <a:ea typeface="Sharp Sans Display No1 Book" charset="0"/>
                <a:cs typeface="Calibri" panose="020F0502020204030204" pitchFamily="34" charset="0"/>
              </a:rPr>
              <a:t>balance</a:t>
            </a:r>
            <a:r>
              <a:rPr lang="en-US" dirty="0">
                <a:solidFill>
                  <a:srgbClr val="000000"/>
                </a:solidFill>
                <a:latin typeface="Calibri" panose="020F0502020204030204" pitchFamily="34" charset="0"/>
                <a:ea typeface="Sharp Sans Display No1 Book" charset="0"/>
                <a:cs typeface="Calibri" panose="020F0502020204030204" pitchFamily="34" charset="0"/>
              </a:rPr>
              <a:t> your health insurance deductible with your cost of medical coverage.</a:t>
            </a:r>
          </a:p>
        </p:txBody>
      </p:sp>
      <p:sp>
        <p:nvSpPr>
          <p:cNvPr id="12" name="Text Placeholder 4"/>
          <p:cNvSpPr txBox="1">
            <a:spLocks/>
          </p:cNvSpPr>
          <p:nvPr/>
        </p:nvSpPr>
        <p:spPr>
          <a:xfrm>
            <a:off x="1230165" y="1057140"/>
            <a:ext cx="5192883"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Enhance your health care protection.</a:t>
            </a:r>
          </a:p>
        </p:txBody>
      </p:sp>
      <p:pic>
        <p:nvPicPr>
          <p:cNvPr id="1026" name="Picture 2" descr="Screen Shot 2019-11-15 at 2.09.51 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3049" y="1770644"/>
            <a:ext cx="4903014" cy="30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7</a:t>
            </a:fld>
            <a:r>
              <a:rPr lang="en-US" dirty="0">
                <a:solidFill>
                  <a:srgbClr val="211261"/>
                </a:solidFill>
              </a:rPr>
              <a:t>]</a:t>
            </a:r>
          </a:p>
        </p:txBody>
      </p:sp>
    </p:spTree>
    <p:extLst>
      <p:ext uri="{BB962C8B-B14F-4D97-AF65-F5344CB8AC3E}">
        <p14:creationId xmlns:p14="http://schemas.microsoft.com/office/powerpoint/2010/main" val="276539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How StayPay Works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Your primary benefits:</a:t>
            </a:r>
          </a:p>
        </p:txBody>
      </p:sp>
      <p:sp>
        <p:nvSpPr>
          <p:cNvPr id="9" name="Content Placeholder 2"/>
          <p:cNvSpPr>
            <a:spLocks noGrp="1"/>
          </p:cNvSpPr>
          <p:nvPr>
            <p:ph idx="1"/>
          </p:nvPr>
        </p:nvSpPr>
        <p:spPr>
          <a:xfrm>
            <a:off x="6324601" y="1718690"/>
            <a:ext cx="5029200" cy="3310509"/>
          </a:xfrm>
        </p:spPr>
        <p:txBody>
          <a:bodyPr/>
          <a:lstStyle/>
          <a:p>
            <a:pPr>
              <a:spcBef>
                <a:spcPts val="1800"/>
              </a:spcBef>
            </a:pPr>
            <a:r>
              <a:rPr lang="en-US" dirty="0">
                <a:latin typeface="Sharp Sans Display No1 Book" charset="0"/>
                <a:ea typeface="Sharp Sans Display No1 Book" charset="0"/>
                <a:cs typeface="Sharp Sans Display No1 Book" charset="0"/>
              </a:rPr>
              <a:t>Your first day stay benefit is paid when you are first </a:t>
            </a:r>
            <a:r>
              <a:rPr lang="en-US" b="1" dirty="0">
                <a:latin typeface="Sharp Sans Display No1 Book" charset="0"/>
                <a:ea typeface="Sharp Sans Display No1 Book" charset="0"/>
                <a:cs typeface="Sharp Sans Display No1 Book" charset="0"/>
              </a:rPr>
              <a:t>admitted to the hospital</a:t>
            </a:r>
            <a:r>
              <a:rPr lang="en-US" dirty="0">
                <a:latin typeface="Sharp Sans Display No1 Book" charset="0"/>
                <a:ea typeface="Sharp Sans Display No1 Book" charset="0"/>
                <a:cs typeface="Sharp Sans Display No1 Book" charset="0"/>
              </a:rPr>
              <a:t>.</a:t>
            </a:r>
            <a:r>
              <a:rPr lang="en-US" baseline="30000" dirty="0">
                <a:latin typeface="Sharp Sans Display No1 Book" charset="0"/>
                <a:ea typeface="Sharp Sans Display No1 Book" charset="0"/>
                <a:cs typeface="Sharp Sans Display No1 Book" charset="0"/>
              </a:rPr>
              <a:t>†</a:t>
            </a:r>
          </a:p>
        </p:txBody>
      </p:sp>
      <p:pic>
        <p:nvPicPr>
          <p:cNvPr id="11"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129" b="7129"/>
          <a:stretch>
            <a:fillRect/>
          </a:stretch>
        </p:blipFill>
        <p:spPr>
          <a:xfrm>
            <a:off x="541338" y="0"/>
            <a:ext cx="5287962" cy="6176963"/>
          </a:xfrm>
        </p:spPr>
      </p:pic>
      <p:sp>
        <p:nvSpPr>
          <p:cNvPr id="15" name="Content Placeholder 2"/>
          <p:cNvSpPr txBox="1">
            <a:spLocks/>
          </p:cNvSpPr>
          <p:nvPr/>
        </p:nvSpPr>
        <p:spPr>
          <a:xfrm>
            <a:off x="6075948" y="4952842"/>
            <a:ext cx="5978252" cy="420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i="1" dirty="0"/>
              <a:t>Benefit amounts differ by plan and employer.</a:t>
            </a:r>
          </a:p>
          <a:p>
            <a:pPr marL="0" indent="0" algn="r">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8</a:t>
            </a:fld>
            <a:r>
              <a:rPr lang="en-US" dirty="0">
                <a:solidFill>
                  <a:srgbClr val="211261"/>
                </a:solidFill>
              </a:rPr>
              <a:t>]</a:t>
            </a:r>
          </a:p>
        </p:txBody>
      </p:sp>
    </p:spTree>
    <p:extLst>
      <p:ext uri="{BB962C8B-B14F-4D97-AF65-F5344CB8AC3E}">
        <p14:creationId xmlns:p14="http://schemas.microsoft.com/office/powerpoint/2010/main" val="50426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How StayPay Works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Your primary benefits:</a:t>
            </a:r>
          </a:p>
        </p:txBody>
      </p:sp>
      <p:sp>
        <p:nvSpPr>
          <p:cNvPr id="9" name="Content Placeholder 2"/>
          <p:cNvSpPr>
            <a:spLocks noGrp="1"/>
          </p:cNvSpPr>
          <p:nvPr>
            <p:ph idx="1"/>
          </p:nvPr>
        </p:nvSpPr>
        <p:spPr>
          <a:xfrm>
            <a:off x="6324601" y="1718690"/>
            <a:ext cx="5029200" cy="3310509"/>
          </a:xfrm>
        </p:spPr>
        <p:txBody>
          <a:bodyPr/>
          <a:lstStyle/>
          <a:p>
            <a:pPr>
              <a:spcBef>
                <a:spcPts val="1800"/>
              </a:spcBef>
            </a:pPr>
            <a:r>
              <a:rPr lang="en-US" dirty="0">
                <a:latin typeface="Sharp Sans Display No1 Book" charset="0"/>
                <a:ea typeface="Sharp Sans Display No1 Book" charset="0"/>
                <a:cs typeface="Sharp Sans Display No1 Book" charset="0"/>
              </a:rPr>
              <a:t>Your first day stay benefit is paid when you are first </a:t>
            </a:r>
            <a:r>
              <a:rPr lang="en-US" b="1" dirty="0">
                <a:latin typeface="Sharp Sans Display No1 Book" charset="0"/>
                <a:ea typeface="Sharp Sans Display No1 Book" charset="0"/>
                <a:cs typeface="Sharp Sans Display No1 Book" charset="0"/>
              </a:rPr>
              <a:t>admitted to the hospital</a:t>
            </a:r>
            <a:r>
              <a:rPr lang="en-US" dirty="0">
                <a:latin typeface="Sharp Sans Display No1 Book" charset="0"/>
                <a:ea typeface="Sharp Sans Display No1 Book" charset="0"/>
                <a:cs typeface="Sharp Sans Display No1 Book" charset="0"/>
              </a:rPr>
              <a:t>.</a:t>
            </a:r>
            <a:r>
              <a:rPr lang="en-US" baseline="30000" dirty="0">
                <a:latin typeface="Sharp Sans Display No1 Book" charset="0"/>
                <a:ea typeface="Sharp Sans Display No1 Book" charset="0"/>
                <a:cs typeface="Sharp Sans Display No1 Book" charset="0"/>
              </a:rPr>
              <a:t>†</a:t>
            </a:r>
            <a:endParaRPr lang="en-US" dirty="0">
              <a:latin typeface="Sharp Sans Display No1 Book" charset="0"/>
              <a:ea typeface="Sharp Sans Display No1 Book" charset="0"/>
              <a:cs typeface="Sharp Sans Display No1 Book" charset="0"/>
            </a:endParaRPr>
          </a:p>
          <a:p>
            <a:pPr>
              <a:spcBef>
                <a:spcPts val="1800"/>
              </a:spcBef>
            </a:pPr>
            <a:r>
              <a:rPr lang="en-US" dirty="0">
                <a:latin typeface="Sharp Sans Display No1 Book" charset="0"/>
                <a:ea typeface="Sharp Sans Display No1 Book" charset="0"/>
                <a:cs typeface="Sharp Sans Display No1 Book" charset="0"/>
              </a:rPr>
              <a:t>And you’re paid an additional benefit for </a:t>
            </a:r>
            <a:r>
              <a:rPr lang="en-US" b="1" dirty="0">
                <a:latin typeface="Sharp Sans Display No1 Book" charset="0"/>
                <a:ea typeface="Sharp Sans Display No1 Book" charset="0"/>
                <a:cs typeface="Sharp Sans Display No1 Book" charset="0"/>
              </a:rPr>
              <a:t>each day you’re in the hospital</a:t>
            </a:r>
            <a:r>
              <a:rPr lang="en-US" dirty="0">
                <a:latin typeface="Sharp Sans Display No1 Book" charset="0"/>
                <a:ea typeface="Sharp Sans Display No1 Book" charset="0"/>
                <a:cs typeface="Sharp Sans Display No1 Book" charset="0"/>
              </a:rPr>
              <a:t>.</a:t>
            </a:r>
            <a:r>
              <a:rPr lang="en-US" baseline="30000" dirty="0">
                <a:latin typeface="Sharp Sans Display No1 Book" charset="0"/>
                <a:ea typeface="Sharp Sans Display No1 Book" charset="0"/>
                <a:cs typeface="Sharp Sans Display No1 Book" charset="0"/>
              </a:rPr>
              <a:t>†</a:t>
            </a:r>
          </a:p>
        </p:txBody>
      </p:sp>
      <p:pic>
        <p:nvPicPr>
          <p:cNvPr id="8"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129" b="7129"/>
          <a:stretch>
            <a:fillRect/>
          </a:stretch>
        </p:blipFill>
        <p:spPr>
          <a:xfrm>
            <a:off x="541338" y="0"/>
            <a:ext cx="5287962" cy="6176963"/>
          </a:xfrm>
        </p:spPr>
      </p:pic>
      <p:sp>
        <p:nvSpPr>
          <p:cNvPr id="11" name="Content Placeholder 2"/>
          <p:cNvSpPr txBox="1">
            <a:spLocks/>
          </p:cNvSpPr>
          <p:nvPr/>
        </p:nvSpPr>
        <p:spPr>
          <a:xfrm>
            <a:off x="6075948" y="4952842"/>
            <a:ext cx="5978252" cy="420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i="1" dirty="0"/>
              <a:t>Benefit amounts differ by plan and employer.</a:t>
            </a:r>
          </a:p>
          <a:p>
            <a:pPr marL="0" indent="0" algn="r">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p:txBody>
      </p:sp>
      <p:sp>
        <p:nvSpPr>
          <p:cNvPr id="10"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9</a:t>
            </a:fld>
            <a:r>
              <a:rPr lang="en-US" dirty="0">
                <a:solidFill>
                  <a:srgbClr val="211261"/>
                </a:solidFill>
              </a:rPr>
              <a:t>]</a:t>
            </a:r>
          </a:p>
        </p:txBody>
      </p:sp>
    </p:spTree>
    <p:extLst>
      <p:ext uri="{BB962C8B-B14F-4D97-AF65-F5344CB8AC3E}">
        <p14:creationId xmlns:p14="http://schemas.microsoft.com/office/powerpoint/2010/main" val="2542186846"/>
      </p:ext>
    </p:extLst>
  </p:cSld>
  <p:clrMapOvr>
    <a:masterClrMapping/>
  </p:clrMapOvr>
</p:sld>
</file>

<file path=ppt/theme/theme1.xml><?xml version="1.0" encoding="utf-8"?>
<a:theme xmlns:a="http://schemas.openxmlformats.org/drawingml/2006/main" name="1_Office Theme">
  <a:themeElements>
    <a:clrScheme name="Custom 14">
      <a:dk1>
        <a:srgbClr val="5B6670"/>
      </a:dk1>
      <a:lt1>
        <a:srgbClr val="FFFFFF"/>
      </a:lt1>
      <a:dk2>
        <a:srgbClr val="211261"/>
      </a:dk2>
      <a:lt2>
        <a:srgbClr val="FFFFFF"/>
      </a:lt2>
      <a:accent1>
        <a:srgbClr val="211261"/>
      </a:accent1>
      <a:accent2>
        <a:srgbClr val="FE3B1F"/>
      </a:accent2>
      <a:accent3>
        <a:srgbClr val="FFBF3C"/>
      </a:accent3>
      <a:accent4>
        <a:srgbClr val="3CB4E5"/>
      </a:accent4>
      <a:accent5>
        <a:srgbClr val="A2A9AD"/>
      </a:accent5>
      <a:accent6>
        <a:srgbClr val="7B868C"/>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itus xmlns="http://schemas.titus.com/TitusProperties/">
  <TitusGUID xmlns="">593a2554-0081-4aa3-999b-1e86ace9b5ca</TitusGUID>
  <TitusMetadata xmlns="">eyJucyI6Imh0dHA6XC9cL3d3dy50aXR1cy5jb21cL25zXC9UTUsiLCJwcm9wcyI6W3sibiI6IkNsYXNzaWZpY2F0aW9uIiwidmFscyI6W3sidmFsdWUiOiJ0X2NsYXNzXzQifV19LHsibiI6IlF1ZXN0aW9uMSIsInZhbHMiOltdfSx7Im4iOiJRdWVzdGlvbjIiLCJ2YWxzIjpbXX0seyJuIjoiUXVlc3Rpb24zIiwidmFscyI6W119XX0=</TitusMetadata>
</titus>
</file>

<file path=customXml/itemProps1.xml><?xml version="1.0" encoding="utf-8"?>
<ds:datastoreItem xmlns:ds="http://schemas.openxmlformats.org/officeDocument/2006/customXml" ds:itemID="{83BFE379-2ED9-4FD5-A8BE-772434797E95}">
  <ds:schemaRefs>
    <ds:schemaRef ds:uri="http://schemas.titus.com/TitusProperties/"/>
  </ds:schemaRefs>
</ds:datastoreItem>
</file>

<file path=docProps/app.xml><?xml version="1.0" encoding="utf-8"?>
<Properties xmlns="http://schemas.openxmlformats.org/officeDocument/2006/extended-properties" xmlns:vt="http://schemas.openxmlformats.org/officeDocument/2006/docPropsVTypes">
  <TotalTime>42000</TotalTime>
  <Words>2801</Words>
  <Application>Microsoft Office PowerPoint</Application>
  <PresentationFormat>Widescreen</PresentationFormat>
  <Paragraphs>300</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Century Gothic</vt:lpstr>
      <vt:lpstr>Courier New</vt:lpstr>
      <vt:lpstr>Sharp Sans Display No1 Book</vt:lpstr>
      <vt:lpstr>Times New Roman</vt:lpstr>
      <vt:lpstr>Wingdings</vt:lpstr>
      <vt:lpstr>1_Office Theme</vt:lpstr>
      <vt:lpstr>PowerPoint Presentation</vt:lpstr>
      <vt:lpstr>PowerPoint Presentation</vt:lpstr>
      <vt:lpstr>Why Hospital StayPay?</vt:lpstr>
      <vt:lpstr>Why Hospital StayPay?</vt:lpstr>
      <vt:lpstr>Why Hospital StayPay?</vt:lpstr>
      <vt:lpstr>Sticker Shock</vt:lpstr>
      <vt:lpstr>Pairs With Your Medical Insurance</vt:lpstr>
      <vt:lpstr>How StayPay Works</vt:lpstr>
      <vt:lpstr>How StayPay Works</vt:lpstr>
      <vt:lpstr>How StayPay Works</vt:lpstr>
      <vt:lpstr>How StayPay Works</vt:lpstr>
      <vt:lpstr>How StayPay Works</vt:lpstr>
      <vt:lpstr>How StayPay Works</vt:lpstr>
      <vt:lpstr>More Flexible Features</vt:lpstr>
      <vt:lpstr>More Flexible Features</vt:lpstr>
      <vt:lpstr>More Flexible Features</vt:lpstr>
      <vt:lpstr>More Flexible Features</vt:lpstr>
      <vt:lpstr>More Flexible Features</vt:lpstr>
      <vt:lpstr>More Flexible Features</vt:lpstr>
      <vt:lpstr>More Flexible Features</vt:lpstr>
      <vt:lpstr>More Flexible Features</vt:lpstr>
      <vt:lpstr>More Flexible Features</vt:lpstr>
      <vt:lpstr>More Flexible Features</vt:lpstr>
      <vt:lpstr>More Flexible Features</vt:lpstr>
      <vt:lpstr>More Flexible Features</vt:lpstr>
      <vt:lpstr>More Flexible Features</vt:lpstr>
      <vt:lpstr>More Flexible Features</vt:lpstr>
      <vt:lpstr>Flexibility for Life</vt:lpstr>
      <vt:lpstr>Family Coverage</vt:lpstr>
      <vt:lpstr>Trustmark Advantage</vt:lpstr>
      <vt:lpstr>PowerPoint Presentation</vt:lpstr>
    </vt:vector>
  </TitlesOfParts>
  <Company>Trustmark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Trustmark Hospital StayPaySM</dc:title>
  <dc:creator>Micoliczyk (Mick), Karen</dc:creator>
  <cp:lastModifiedBy>Jackson, LaBaron</cp:lastModifiedBy>
  <cp:revision>124</cp:revision>
  <dcterms:created xsi:type="dcterms:W3CDTF">2019-07-12T14:13:03Z</dcterms:created>
  <dcterms:modified xsi:type="dcterms:W3CDTF">2024-08-28T17:39:52Z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593a2554-0081-4aa3-999b-1e86ace9b5ca</vt:lpwstr>
  </property>
  <property fmtid="{D5CDD505-2E9C-101B-9397-08002B2CF9AE}" pid="3" name="Classification">
    <vt:lpwstr>t_class_4</vt:lpwstr>
  </property>
</Properties>
</file>