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74" r:id="rId2"/>
    <p:sldId id="275" r:id="rId3"/>
    <p:sldId id="271" r:id="rId4"/>
    <p:sldId id="268" r:id="rId5"/>
    <p:sldId id="303" r:id="rId6"/>
    <p:sldId id="291" r:id="rId7"/>
    <p:sldId id="292" r:id="rId8"/>
    <p:sldId id="307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5" r:id="rId17"/>
    <p:sldId id="272" r:id="rId18"/>
    <p:sldId id="276" r:id="rId19"/>
    <p:sldId id="273" r:id="rId20"/>
    <p:sldId id="277" r:id="rId21"/>
    <p:sldId id="278" r:id="rId22"/>
    <p:sldId id="280" r:id="rId23"/>
    <p:sldId id="281" r:id="rId24"/>
    <p:sldId id="279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304" r:id="rId33"/>
    <p:sldId id="290" r:id="rId34"/>
    <p:sldId id="302" r:id="rId35"/>
    <p:sldId id="3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inger, Stacie" initials="WS" lastIdx="1" clrIdx="0">
    <p:extLst>
      <p:ext uri="{19B8F6BF-5375-455C-9EA6-DF929625EA0E}">
        <p15:presenceInfo xmlns:p15="http://schemas.microsoft.com/office/powerpoint/2012/main" userId="S-1-5-21-3907391914-2315691609-2623957077-46064" providerId="AD"/>
      </p:ext>
    </p:extLst>
  </p:cmAuthor>
  <p:cmAuthor id="2" name="Davison, Laura" initials="DL" lastIdx="53" clrIdx="1">
    <p:extLst>
      <p:ext uri="{19B8F6BF-5375-455C-9EA6-DF929625EA0E}">
        <p15:presenceInfo xmlns:p15="http://schemas.microsoft.com/office/powerpoint/2012/main" userId="S-1-5-21-3907391914-2315691609-2623957077-60967" providerId="AD"/>
      </p:ext>
    </p:extLst>
  </p:cmAuthor>
  <p:cmAuthor id="3" name="Robbins, Kevan" initials="RK" lastIdx="10" clrIdx="2">
    <p:extLst>
      <p:ext uri="{19B8F6BF-5375-455C-9EA6-DF929625EA0E}">
        <p15:presenceInfo xmlns:p15="http://schemas.microsoft.com/office/powerpoint/2012/main" userId="S-1-5-21-3907391914-2315691609-2623957077-18291" providerId="AD"/>
      </p:ext>
    </p:extLst>
  </p:cmAuthor>
  <p:cmAuthor id="4" name="Kuretich, Christin" initials="KC" lastIdx="5" clrIdx="3">
    <p:extLst>
      <p:ext uri="{19B8F6BF-5375-455C-9EA6-DF929625EA0E}">
        <p15:presenceInfo xmlns:p15="http://schemas.microsoft.com/office/powerpoint/2012/main" userId="S-1-5-21-3907391914-2315691609-2623957077-53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ABD3"/>
    <a:srgbClr val="00AFAA"/>
    <a:srgbClr val="4F903C"/>
    <a:srgbClr val="382A71"/>
    <a:srgbClr val="5B6670"/>
    <a:srgbClr val="FE3B1F"/>
    <a:srgbClr val="4AACA9"/>
    <a:srgbClr val="000000"/>
    <a:srgbClr val="25215F"/>
    <a:srgbClr val="1E1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90" autoAdjust="0"/>
    <p:restoredTop sz="84631" autoAdjust="0"/>
  </p:normalViewPr>
  <p:slideViewPr>
    <p:cSldViewPr snapToGrid="0">
      <p:cViewPr varScale="1">
        <p:scale>
          <a:sx n="72" d="100"/>
          <a:sy n="72" d="100"/>
        </p:scale>
        <p:origin x="1526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E858C-E3D9-46D2-A959-811A74EDD9A1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A8DE-D61A-4D33-9383-D83F3E6C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7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74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90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6F0F-C22F-4565-800A-EF3B6A781E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6F0F-C22F-4565-800A-EF3B6A781E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DD89D-5338-408D-8CF6-1144D0DD3A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1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82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6F0F-C22F-4565-800A-EF3B6A781E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72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93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85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55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1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72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31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67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7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51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11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9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6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4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8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E38DD-F0DD-164A-9664-86691315BB0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6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1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A8DE-D61A-4D33-9383-D83F3E6C3D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7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437D2E0-2FF8-FB44-9DFF-293F217801C0}"/>
              </a:ext>
            </a:extLst>
          </p:cNvPr>
          <p:cNvSpPr txBox="1">
            <a:spLocks/>
          </p:cNvSpPr>
          <p:nvPr userDrawn="1"/>
        </p:nvSpPr>
        <p:spPr>
          <a:xfrm>
            <a:off x="850900" y="2135791"/>
            <a:ext cx="6471719" cy="2476500"/>
          </a:xfrm>
          <a:prstGeom prst="rect">
            <a:avLst/>
          </a:prstGeom>
        </p:spPr>
        <p:txBody>
          <a:bodyPr wrap="square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u="none" strike="noStrike" kern="1200" baseline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BDBFF78-2877-514E-946C-69D329742D82}"/>
              </a:ext>
            </a:extLst>
          </p:cNvPr>
          <p:cNvSpPr txBox="1">
            <a:spLocks/>
          </p:cNvSpPr>
          <p:nvPr userDrawn="1"/>
        </p:nvSpPr>
        <p:spPr>
          <a:xfrm>
            <a:off x="952500" y="4650391"/>
            <a:ext cx="6495821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</a:rPr>
              <a:t>Click to edit master subtitle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27C8EDE-6E70-B74D-96E8-08D2C309EFD8}"/>
              </a:ext>
            </a:extLst>
          </p:cNvPr>
          <p:cNvSpPr txBox="1">
            <a:spLocks/>
          </p:cNvSpPr>
          <p:nvPr userDrawn="1"/>
        </p:nvSpPr>
        <p:spPr>
          <a:xfrm>
            <a:off x="839115" y="608711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[Business Unit Name]</a:t>
            </a:r>
          </a:p>
        </p:txBody>
      </p:sp>
    </p:spTree>
    <p:extLst>
      <p:ext uri="{BB962C8B-B14F-4D97-AF65-F5344CB8AC3E}">
        <p14:creationId xmlns:p14="http://schemas.microsoft.com/office/powerpoint/2010/main" val="169503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DA5A30-6389-B44F-A043-820EA4043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6086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Yellow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B0BBF0-E72B-DC45-AEFB-83F29DF014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3536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5A30-6389-B44F-A043-820EA4043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3783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-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E1AC-1851-8040-BC52-96E6723902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52765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 - Accid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DA5A30-6389-B44F-A043-820EA4043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83701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Teal - Hosptial StayPa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DA5A30-6389-B44F-A043-820EA4043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12553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eyond key ar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47" y="2675015"/>
            <a:ext cx="11290663" cy="428897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648" y="3429000"/>
            <a:ext cx="11290662" cy="2702592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4062612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6" userDrawn="1">
          <p15:clr>
            <a:srgbClr val="FBAE40"/>
          </p15:clr>
        </p15:guide>
        <p15:guide id="2" pos="456" userDrawn="1">
          <p15:clr>
            <a:srgbClr val="FBAE40"/>
          </p15:clr>
        </p15:guide>
        <p15:guide id="3" orient="horz" pos="4152" userDrawn="1">
          <p15:clr>
            <a:srgbClr val="FBAE40"/>
          </p15:clr>
        </p15:guide>
        <p15:guide id="4" pos="7512" userDrawn="1">
          <p15:clr>
            <a:srgbClr val="FBAE40"/>
          </p15:clr>
        </p15:guide>
        <p15:guide id="5" pos="600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E343F138-2065-A94D-A709-E61E350BD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4772" y="11268"/>
            <a:ext cx="4574668" cy="4573905"/>
          </a:xfrm>
          <a:custGeom>
            <a:avLst/>
            <a:gdLst>
              <a:gd name="connsiteX0" fmla="*/ 0 w 4574668"/>
              <a:gd name="connsiteY0" fmla="*/ 0 h 4573905"/>
              <a:gd name="connsiteX1" fmla="*/ 4573524 w 4574668"/>
              <a:gd name="connsiteY1" fmla="*/ 0 h 4573905"/>
              <a:gd name="connsiteX2" fmla="*/ 4574668 w 4574668"/>
              <a:gd name="connsiteY2" fmla="*/ 0 h 4573905"/>
              <a:gd name="connsiteX3" fmla="*/ 4574667 w 4574668"/>
              <a:gd name="connsiteY3" fmla="*/ 4573905 h 4573905"/>
              <a:gd name="connsiteX4" fmla="*/ 920242 w 4574668"/>
              <a:gd name="connsiteY4" fmla="*/ 3665474 h 4573905"/>
              <a:gd name="connsiteX5" fmla="*/ 918972 w 4574668"/>
              <a:gd name="connsiteY5" fmla="*/ 3664839 h 4573905"/>
              <a:gd name="connsiteX6" fmla="*/ 909828 w 4574668"/>
              <a:gd name="connsiteY6" fmla="*/ 3661156 h 4573905"/>
              <a:gd name="connsiteX7" fmla="*/ 908939 w 4574668"/>
              <a:gd name="connsiteY7" fmla="*/ 3658870 h 4573905"/>
              <a:gd name="connsiteX8" fmla="*/ 908939 w 4574668"/>
              <a:gd name="connsiteY8" fmla="*/ 3657600 h 4573905"/>
              <a:gd name="connsiteX9" fmla="*/ 0 w 4574668"/>
              <a:gd name="connsiteY9" fmla="*/ 0 h 457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668" h="4573905">
                <a:moveTo>
                  <a:pt x="0" y="0"/>
                </a:moveTo>
                <a:lnTo>
                  <a:pt x="4573524" y="0"/>
                </a:lnTo>
                <a:lnTo>
                  <a:pt x="4574668" y="0"/>
                </a:lnTo>
                <a:lnTo>
                  <a:pt x="4574667" y="4573905"/>
                </a:lnTo>
                <a:cubicBezTo>
                  <a:pt x="3323282" y="4425367"/>
                  <a:pt x="2095522" y="4120166"/>
                  <a:pt x="920242" y="3665474"/>
                </a:cubicBezTo>
                <a:cubicBezTo>
                  <a:pt x="919877" y="3665161"/>
                  <a:pt x="919441" y="3664943"/>
                  <a:pt x="918972" y="3664839"/>
                </a:cubicBezTo>
                <a:lnTo>
                  <a:pt x="909828" y="3661156"/>
                </a:lnTo>
                <a:cubicBezTo>
                  <a:pt x="909587" y="3660374"/>
                  <a:pt x="909290" y="3659610"/>
                  <a:pt x="908939" y="3658870"/>
                </a:cubicBezTo>
                <a:cubicBezTo>
                  <a:pt x="909032" y="3658452"/>
                  <a:pt x="909032" y="3658018"/>
                  <a:pt x="908939" y="3657600"/>
                </a:cubicBezTo>
                <a:cubicBezTo>
                  <a:pt x="453891" y="2481304"/>
                  <a:pt x="148517" y="1252471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109E8DB-5680-F14E-8426-4EA1223F7046}"/>
              </a:ext>
            </a:extLst>
          </p:cNvPr>
          <p:cNvSpPr/>
          <p:nvPr userDrawn="1"/>
        </p:nvSpPr>
        <p:spPr>
          <a:xfrm>
            <a:off x="3048872" y="635"/>
            <a:ext cx="5487471" cy="3669684"/>
          </a:xfrm>
          <a:custGeom>
            <a:avLst/>
            <a:gdLst>
              <a:gd name="connsiteX0" fmla="*/ 5473573 w 5475097"/>
              <a:gd name="connsiteY0" fmla="*/ 3657854 h 3661410"/>
              <a:gd name="connsiteX1" fmla="*/ 4564634 w 5475097"/>
              <a:gd name="connsiteY1" fmla="*/ 0 h 3661410"/>
              <a:gd name="connsiteX2" fmla="*/ 4577334 w 5475097"/>
              <a:gd name="connsiteY2" fmla="*/ 0 h 3661410"/>
              <a:gd name="connsiteX3" fmla="*/ 0 w 5475097"/>
              <a:gd name="connsiteY3" fmla="*/ 0 h 3661410"/>
              <a:gd name="connsiteX4" fmla="*/ 5475097 w 5475097"/>
              <a:gd name="connsiteY4" fmla="*/ 3661410 h 3661410"/>
              <a:gd name="connsiteX5" fmla="*/ 5474208 w 5475097"/>
              <a:gd name="connsiteY5" fmla="*/ 3659124 h 3661410"/>
              <a:gd name="connsiteX6" fmla="*/ 5473573 w 5475097"/>
              <a:gd name="connsiteY6" fmla="*/ 3657854 h 366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5097" h="3661410">
                <a:moveTo>
                  <a:pt x="5473573" y="3657854"/>
                </a:moveTo>
                <a:cubicBezTo>
                  <a:pt x="5018505" y="2481477"/>
                  <a:pt x="4713131" y="1252557"/>
                  <a:pt x="4564634" y="0"/>
                </a:cubicBezTo>
                <a:lnTo>
                  <a:pt x="4577334" y="0"/>
                </a:lnTo>
                <a:lnTo>
                  <a:pt x="0" y="0"/>
                </a:lnTo>
                <a:cubicBezTo>
                  <a:pt x="1534554" y="1607081"/>
                  <a:pt x="3403722" y="2857066"/>
                  <a:pt x="5475097" y="3661410"/>
                </a:cubicBezTo>
                <a:cubicBezTo>
                  <a:pt x="5474856" y="3660628"/>
                  <a:pt x="5474559" y="3659864"/>
                  <a:pt x="5474208" y="3659124"/>
                </a:cubicBezTo>
                <a:cubicBezTo>
                  <a:pt x="5474104" y="3658655"/>
                  <a:pt x="5473886" y="3658219"/>
                  <a:pt x="5473573" y="3657854"/>
                </a:cubicBezTo>
                <a:close/>
              </a:path>
            </a:pathLst>
          </a:custGeom>
          <a:solidFill>
            <a:srgbClr val="C6CAC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ADB14FC-6922-EB4C-8E63-FD32A837439B}"/>
              </a:ext>
            </a:extLst>
          </p:cNvPr>
          <p:cNvSpPr/>
          <p:nvPr userDrawn="1"/>
        </p:nvSpPr>
        <p:spPr>
          <a:xfrm>
            <a:off x="8525686" y="3659662"/>
            <a:ext cx="3673121" cy="3203177"/>
          </a:xfrm>
          <a:custGeom>
            <a:avLst/>
            <a:gdLst>
              <a:gd name="connsiteX0" fmla="*/ 9144 w 3664839"/>
              <a:gd name="connsiteY0" fmla="*/ 3683 h 3195954"/>
              <a:gd name="connsiteX1" fmla="*/ 0 w 3664839"/>
              <a:gd name="connsiteY1" fmla="*/ 0 h 3195954"/>
              <a:gd name="connsiteX2" fmla="*/ 1704213 w 3664839"/>
              <a:gd name="connsiteY2" fmla="*/ 3195955 h 3195954"/>
              <a:gd name="connsiteX3" fmla="*/ 3664839 w 3664839"/>
              <a:gd name="connsiteY3" fmla="*/ 3195955 h 3195954"/>
              <a:gd name="connsiteX4" fmla="*/ 3664839 w 3664839"/>
              <a:gd name="connsiteY4" fmla="*/ 912749 h 3195954"/>
              <a:gd name="connsiteX5" fmla="*/ 10287 w 3664839"/>
              <a:gd name="connsiteY5" fmla="*/ 4318 h 3195954"/>
              <a:gd name="connsiteX6" fmla="*/ 9144 w 3664839"/>
              <a:gd name="connsiteY6" fmla="*/ 3683 h 319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4839" h="3195954">
                <a:moveTo>
                  <a:pt x="9144" y="3683"/>
                </a:moveTo>
                <a:lnTo>
                  <a:pt x="0" y="0"/>
                </a:lnTo>
                <a:cubicBezTo>
                  <a:pt x="437925" y="1129772"/>
                  <a:pt x="1010103" y="2202791"/>
                  <a:pt x="1704213" y="3195955"/>
                </a:cubicBezTo>
                <a:lnTo>
                  <a:pt x="3664839" y="3195955"/>
                </a:lnTo>
                <a:lnTo>
                  <a:pt x="3664839" y="912749"/>
                </a:lnTo>
                <a:cubicBezTo>
                  <a:pt x="2413411" y="764221"/>
                  <a:pt x="1185608" y="459020"/>
                  <a:pt x="10287" y="4318"/>
                </a:cubicBezTo>
                <a:cubicBezTo>
                  <a:pt x="9959" y="4023"/>
                  <a:pt x="9568" y="3806"/>
                  <a:pt x="9144" y="3683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F84C1B-AF23-A244-ABBA-823830D8D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55" y="1208597"/>
            <a:ext cx="5276244" cy="1948071"/>
          </a:xfrm>
          <a:prstGeom prst="rect">
            <a:avLst/>
          </a:prstGeom>
        </p:spPr>
        <p:txBody>
          <a:bodyPr wrap="square" anchor="t"/>
          <a:lstStyle>
            <a:lvl1pPr>
              <a:defRPr sz="320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38041FA-8D16-0541-AB5F-DDCCF0A7A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339" y="3429000"/>
            <a:ext cx="8875323" cy="2920594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defRPr sz="14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defRPr sz="14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DBC3079-648D-CD47-A8B6-D0B758A13ABE}"/>
              </a:ext>
            </a:extLst>
          </p:cNvPr>
          <p:cNvSpPr txBox="1">
            <a:spLocks/>
          </p:cNvSpPr>
          <p:nvPr userDrawn="1"/>
        </p:nvSpPr>
        <p:spPr>
          <a:xfrm>
            <a:off x="172778" y="6500883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Insurance Company</a:t>
            </a:r>
          </a:p>
        </p:txBody>
      </p:sp>
    </p:spTree>
    <p:extLst>
      <p:ext uri="{BB962C8B-B14F-4D97-AF65-F5344CB8AC3E}">
        <p14:creationId xmlns:p14="http://schemas.microsoft.com/office/powerpoint/2010/main" val="3973000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Image - 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648" y="2386686"/>
            <a:ext cx="10799326" cy="42889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3648" y="3105665"/>
            <a:ext cx="10799325" cy="3025927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130552"/>
          </a:xfrm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9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6">
          <p15:clr>
            <a:srgbClr val="FBAE40"/>
          </p15:clr>
        </p15:guide>
        <p15:guide id="2" pos="456">
          <p15:clr>
            <a:srgbClr val="FBAE40"/>
          </p15:clr>
        </p15:guide>
        <p15:guide id="3" orient="horz" pos="4152">
          <p15:clr>
            <a:srgbClr val="FBAE40"/>
          </p15:clr>
        </p15:guide>
        <p15:guide id="4" pos="7512">
          <p15:clr>
            <a:srgbClr val="FBAE40"/>
          </p15:clr>
        </p15:guide>
        <p15:guide id="5" pos="60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665"/>
            <a:ext cx="10515600" cy="7603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965"/>
            <a:ext cx="10515600" cy="47139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752A17-429D-4A45-A0A9-AEEC3865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79949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5A045-B753-B84E-87A2-9A6E5D886CFD}"/>
              </a:ext>
            </a:extLst>
          </p:cNvPr>
          <p:cNvSpPr txBox="1">
            <a:spLocks/>
          </p:cNvSpPr>
          <p:nvPr userDrawn="1"/>
        </p:nvSpPr>
        <p:spPr>
          <a:xfrm>
            <a:off x="850900" y="2135791"/>
            <a:ext cx="6471719" cy="2476500"/>
          </a:xfrm>
          <a:prstGeom prst="rect">
            <a:avLst/>
          </a:prstGeom>
        </p:spPr>
        <p:txBody>
          <a:bodyPr wrap="square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u="none" strike="noStrike" kern="1200" baseline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7FEDA7-DE17-2B4E-A962-1604CCE9E5A7}"/>
              </a:ext>
            </a:extLst>
          </p:cNvPr>
          <p:cNvSpPr txBox="1">
            <a:spLocks/>
          </p:cNvSpPr>
          <p:nvPr userDrawn="1"/>
        </p:nvSpPr>
        <p:spPr>
          <a:xfrm>
            <a:off x="952500" y="4650391"/>
            <a:ext cx="6495821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</a:rPr>
              <a:t>Click to edit master subtitle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B09B0E6-3FA6-2D44-9E95-56886A393290}"/>
              </a:ext>
            </a:extLst>
          </p:cNvPr>
          <p:cNvSpPr txBox="1">
            <a:spLocks/>
          </p:cNvSpPr>
          <p:nvPr userDrawn="1"/>
        </p:nvSpPr>
        <p:spPr>
          <a:xfrm>
            <a:off x="839115" y="608711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[Business Unit Name]</a:t>
            </a:r>
          </a:p>
        </p:txBody>
      </p:sp>
    </p:spTree>
    <p:extLst>
      <p:ext uri="{BB962C8B-B14F-4D97-AF65-F5344CB8AC3E}">
        <p14:creationId xmlns:p14="http://schemas.microsoft.com/office/powerpoint/2010/main" val="3859303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141"/>
            <a:ext cx="10515600" cy="859491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566473"/>
            <a:ext cx="5029200" cy="46104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4529" y="1566473"/>
            <a:ext cx="5029200" cy="46104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539FFD-FB47-1C47-9DBA-0839E988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1797956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eyond key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3F2115-E9BB-EE42-8ED6-B8EF96F5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C862254-F37A-0C47-854F-0019D6C5B0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693" y="0"/>
            <a:ext cx="6123313" cy="6858000"/>
          </a:xfrm>
          <a:custGeom>
            <a:avLst/>
            <a:gdLst>
              <a:gd name="connsiteX0" fmla="*/ 0 w 5329714"/>
              <a:gd name="connsiteY0" fmla="*/ 0 h 5143500"/>
              <a:gd name="connsiteX1" fmla="*/ 5329714 w 5329714"/>
              <a:gd name="connsiteY1" fmla="*/ 0 h 5143500"/>
              <a:gd name="connsiteX2" fmla="*/ 5329714 w 5329714"/>
              <a:gd name="connsiteY2" fmla="*/ 5143500 h 5143500"/>
              <a:gd name="connsiteX3" fmla="*/ 2018348 w 5329714"/>
              <a:gd name="connsiteY3" fmla="*/ 5143500 h 5143500"/>
              <a:gd name="connsiteX4" fmla="*/ 786860 w 5329714"/>
              <a:gd name="connsiteY4" fmla="*/ 2567845 h 5143500"/>
              <a:gd name="connsiteX5" fmla="*/ 785717 w 5329714"/>
              <a:gd name="connsiteY5" fmla="*/ 2564892 h 5143500"/>
              <a:gd name="connsiteX6" fmla="*/ 784955 w 5329714"/>
              <a:gd name="connsiteY6" fmla="*/ 2563273 h 5143500"/>
              <a:gd name="connsiteX7" fmla="*/ 0 w 5329714"/>
              <a:gd name="connsiteY7" fmla="*/ 0 h 5143500"/>
              <a:gd name="connsiteX0" fmla="*/ 0 w 5329714"/>
              <a:gd name="connsiteY0" fmla="*/ 0 h 5143500"/>
              <a:gd name="connsiteX1" fmla="*/ 5329714 w 5329714"/>
              <a:gd name="connsiteY1" fmla="*/ 0 h 5143500"/>
              <a:gd name="connsiteX2" fmla="*/ 4472905 w 5329714"/>
              <a:gd name="connsiteY2" fmla="*/ 5143500 h 5143500"/>
              <a:gd name="connsiteX3" fmla="*/ 2018348 w 5329714"/>
              <a:gd name="connsiteY3" fmla="*/ 5143500 h 5143500"/>
              <a:gd name="connsiteX4" fmla="*/ 786860 w 5329714"/>
              <a:gd name="connsiteY4" fmla="*/ 2567845 h 5143500"/>
              <a:gd name="connsiteX5" fmla="*/ 785717 w 5329714"/>
              <a:gd name="connsiteY5" fmla="*/ 2564892 h 5143500"/>
              <a:gd name="connsiteX6" fmla="*/ 784955 w 5329714"/>
              <a:gd name="connsiteY6" fmla="*/ 2563273 h 5143500"/>
              <a:gd name="connsiteX7" fmla="*/ 0 w 5329714"/>
              <a:gd name="connsiteY7" fmla="*/ 0 h 5143500"/>
              <a:gd name="connsiteX0" fmla="*/ 0 w 4472905"/>
              <a:gd name="connsiteY0" fmla="*/ 0 h 5143500"/>
              <a:gd name="connsiteX1" fmla="*/ 4463691 w 4472905"/>
              <a:gd name="connsiteY1" fmla="*/ 0 h 5143500"/>
              <a:gd name="connsiteX2" fmla="*/ 4472905 w 4472905"/>
              <a:gd name="connsiteY2" fmla="*/ 5143500 h 5143500"/>
              <a:gd name="connsiteX3" fmla="*/ 2018348 w 4472905"/>
              <a:gd name="connsiteY3" fmla="*/ 5143500 h 5143500"/>
              <a:gd name="connsiteX4" fmla="*/ 786860 w 4472905"/>
              <a:gd name="connsiteY4" fmla="*/ 2567845 h 5143500"/>
              <a:gd name="connsiteX5" fmla="*/ 785717 w 4472905"/>
              <a:gd name="connsiteY5" fmla="*/ 2564892 h 5143500"/>
              <a:gd name="connsiteX6" fmla="*/ 784955 w 4472905"/>
              <a:gd name="connsiteY6" fmla="*/ 2563273 h 5143500"/>
              <a:gd name="connsiteX7" fmla="*/ 0 w 4472905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72905" h="5143500">
                <a:moveTo>
                  <a:pt x="0" y="0"/>
                </a:moveTo>
                <a:lnTo>
                  <a:pt x="4463691" y="0"/>
                </a:lnTo>
                <a:cubicBezTo>
                  <a:pt x="4466762" y="1714500"/>
                  <a:pt x="4469834" y="3429000"/>
                  <a:pt x="4472905" y="5143500"/>
                </a:cubicBezTo>
                <a:lnTo>
                  <a:pt x="2018348" y="5143500"/>
                </a:lnTo>
                <a:cubicBezTo>
                  <a:pt x="1542863" y="4317560"/>
                  <a:pt x="1131169" y="3456503"/>
                  <a:pt x="786860" y="2567845"/>
                </a:cubicBezTo>
                <a:cubicBezTo>
                  <a:pt x="786537" y="2566839"/>
                  <a:pt x="786155" y="2565853"/>
                  <a:pt x="785717" y="2564892"/>
                </a:cubicBezTo>
                <a:cubicBezTo>
                  <a:pt x="785620" y="2564291"/>
                  <a:pt x="785356" y="2563730"/>
                  <a:pt x="784955" y="2563273"/>
                </a:cubicBezTo>
                <a:cubicBezTo>
                  <a:pt x="462303" y="1728733"/>
                  <a:pt x="199978" y="872107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7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Beyond key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ED45A91-007D-354C-800B-ED3393153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1" y="0"/>
            <a:ext cx="7296265" cy="6858000"/>
          </a:xfrm>
          <a:custGeom>
            <a:avLst/>
            <a:gdLst>
              <a:gd name="connsiteX0" fmla="*/ 0 w 5329714"/>
              <a:gd name="connsiteY0" fmla="*/ 0 h 5143500"/>
              <a:gd name="connsiteX1" fmla="*/ 5329714 w 5329714"/>
              <a:gd name="connsiteY1" fmla="*/ 0 h 5143500"/>
              <a:gd name="connsiteX2" fmla="*/ 5329714 w 5329714"/>
              <a:gd name="connsiteY2" fmla="*/ 5143500 h 5143500"/>
              <a:gd name="connsiteX3" fmla="*/ 2018348 w 5329714"/>
              <a:gd name="connsiteY3" fmla="*/ 5143500 h 5143500"/>
              <a:gd name="connsiteX4" fmla="*/ 786860 w 5329714"/>
              <a:gd name="connsiteY4" fmla="*/ 2567845 h 5143500"/>
              <a:gd name="connsiteX5" fmla="*/ 785717 w 5329714"/>
              <a:gd name="connsiteY5" fmla="*/ 2564892 h 5143500"/>
              <a:gd name="connsiteX6" fmla="*/ 784955 w 5329714"/>
              <a:gd name="connsiteY6" fmla="*/ 2563273 h 5143500"/>
              <a:gd name="connsiteX7" fmla="*/ 0 w 5329714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9714" h="5143500">
                <a:moveTo>
                  <a:pt x="0" y="0"/>
                </a:moveTo>
                <a:lnTo>
                  <a:pt x="5329714" y="0"/>
                </a:lnTo>
                <a:lnTo>
                  <a:pt x="5329714" y="5143500"/>
                </a:lnTo>
                <a:lnTo>
                  <a:pt x="2018348" y="5143500"/>
                </a:lnTo>
                <a:cubicBezTo>
                  <a:pt x="1542863" y="4317560"/>
                  <a:pt x="1131169" y="3456503"/>
                  <a:pt x="786860" y="2567845"/>
                </a:cubicBezTo>
                <a:cubicBezTo>
                  <a:pt x="786537" y="2566839"/>
                  <a:pt x="786155" y="2565853"/>
                  <a:pt x="785717" y="2564892"/>
                </a:cubicBezTo>
                <a:cubicBezTo>
                  <a:pt x="785620" y="2564291"/>
                  <a:pt x="785356" y="2563730"/>
                  <a:pt x="784955" y="2563273"/>
                </a:cubicBezTo>
                <a:cubicBezTo>
                  <a:pt x="462303" y="1728733"/>
                  <a:pt x="199978" y="872107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C10349-C9F0-D049-B9CD-38DAA80086A8}"/>
              </a:ext>
            </a:extLst>
          </p:cNvPr>
          <p:cNvSpPr txBox="1">
            <a:spLocks/>
          </p:cNvSpPr>
          <p:nvPr userDrawn="1"/>
        </p:nvSpPr>
        <p:spPr>
          <a:xfrm>
            <a:off x="172778" y="6500883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2"/>
                </a:solidFill>
              </a:rPr>
              <a:t>©2021 Trustmark Insurance Company</a:t>
            </a:r>
          </a:p>
        </p:txBody>
      </p:sp>
    </p:spTree>
    <p:extLst>
      <p:ext uri="{BB962C8B-B14F-4D97-AF65-F5344CB8AC3E}">
        <p14:creationId xmlns:p14="http://schemas.microsoft.com/office/powerpoint/2010/main" val="1208625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62170"/>
            <a:ext cx="10515600" cy="976886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5"/>
            <a:ext cx="5026439" cy="507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028" y="2505075"/>
            <a:ext cx="5029200" cy="36845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681165"/>
            <a:ext cx="5029201" cy="507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05075"/>
            <a:ext cx="5029200" cy="36845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B0FD690-E75E-3340-9D7A-B6D88D30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3783981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ith Beyond key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62170"/>
            <a:ext cx="10515600" cy="976886"/>
          </a:xfrm>
          <a:prstGeom prst="rect">
            <a:avLst/>
          </a:prstGeom>
        </p:spPr>
        <p:txBody>
          <a:bodyPr wrap="square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5"/>
            <a:ext cx="5026439" cy="507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028" y="2505075"/>
            <a:ext cx="5029200" cy="36845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681165"/>
            <a:ext cx="5029201" cy="50740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05075"/>
            <a:ext cx="5029200" cy="36845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0B1DA71-4D8D-E549-BFDF-F12E7315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940630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140"/>
            <a:ext cx="10515600" cy="61229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212852"/>
            <a:ext cx="10515600" cy="6248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en-US" dirty="0"/>
              <a:t>Click to edit subhead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8DBF24-2FDC-B04A-8713-7F7CD27F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304915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506857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04D1E0-D62B-044B-853F-F304951ECD6C}"/>
              </a:ext>
            </a:extLst>
          </p:cNvPr>
          <p:cNvSpPr/>
          <p:nvPr userDrawn="1"/>
        </p:nvSpPr>
        <p:spPr>
          <a:xfrm rot="16200000">
            <a:off x="5722058" y="388056"/>
            <a:ext cx="747888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1309" y="6399897"/>
            <a:ext cx="2062094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00600" cy="6110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432424" y="910737"/>
            <a:ext cx="6126480" cy="73152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432425" y="1931988"/>
            <a:ext cx="6126163" cy="32578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22017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Photo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1309" y="6399897"/>
            <a:ext cx="2062094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006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432424" y="1262825"/>
            <a:ext cx="6126480" cy="731521"/>
          </a:xfrm>
        </p:spPr>
        <p:txBody>
          <a:bodyPr/>
          <a:lstStyle>
            <a:lvl1pPr algn="l">
              <a:defRPr sz="3200">
                <a:solidFill>
                  <a:srgbClr val="4F90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5432425" y="2008188"/>
            <a:ext cx="6126163" cy="4087812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1000"/>
              </a:spcAft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767352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04D1E0-D62B-044B-853F-F304951ECD6C}"/>
              </a:ext>
            </a:extLst>
          </p:cNvPr>
          <p:cNvSpPr/>
          <p:nvPr userDrawn="1"/>
        </p:nvSpPr>
        <p:spPr>
          <a:xfrm rot="16200000">
            <a:off x="5722058" y="388056"/>
            <a:ext cx="747888" cy="121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3071" y="6399897"/>
            <a:ext cx="207033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91400" y="0"/>
            <a:ext cx="4800600" cy="6110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9780" y="910737"/>
            <a:ext cx="6126480" cy="73152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9781" y="1931988"/>
            <a:ext cx="6126163" cy="325785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507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9881-8C34-114D-9AFF-FFE18B5FC43E}"/>
              </a:ext>
            </a:extLst>
          </p:cNvPr>
          <p:cNvSpPr txBox="1">
            <a:spLocks/>
          </p:cNvSpPr>
          <p:nvPr userDrawn="1"/>
        </p:nvSpPr>
        <p:spPr>
          <a:xfrm>
            <a:off x="850900" y="2135791"/>
            <a:ext cx="6471719" cy="2476500"/>
          </a:xfrm>
          <a:prstGeom prst="rect">
            <a:avLst/>
          </a:prstGeom>
        </p:spPr>
        <p:txBody>
          <a:bodyPr wrap="square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u="none" strike="noStrike" kern="1200" baseline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5954270-9648-E14F-958D-44CE6979333B}"/>
              </a:ext>
            </a:extLst>
          </p:cNvPr>
          <p:cNvSpPr txBox="1">
            <a:spLocks/>
          </p:cNvSpPr>
          <p:nvPr userDrawn="1"/>
        </p:nvSpPr>
        <p:spPr>
          <a:xfrm>
            <a:off x="952500" y="4650391"/>
            <a:ext cx="6495821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</a:rPr>
              <a:t>Click to edit master subtitle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D541C4-8215-5C4F-85EF-6602792F54DF}"/>
              </a:ext>
            </a:extLst>
          </p:cNvPr>
          <p:cNvSpPr txBox="1">
            <a:spLocks/>
          </p:cNvSpPr>
          <p:nvPr userDrawn="1"/>
        </p:nvSpPr>
        <p:spPr>
          <a:xfrm>
            <a:off x="839115" y="608711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[Business Unit Name]</a:t>
            </a:r>
          </a:p>
        </p:txBody>
      </p:sp>
    </p:spTree>
    <p:extLst>
      <p:ext uri="{BB962C8B-B14F-4D97-AF65-F5344CB8AC3E}">
        <p14:creationId xmlns:p14="http://schemas.microsoft.com/office/powerpoint/2010/main" val="3814522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Photo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91400" y="0"/>
            <a:ext cx="48006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9780" y="1260765"/>
            <a:ext cx="6126480" cy="731521"/>
          </a:xfrm>
        </p:spPr>
        <p:txBody>
          <a:bodyPr/>
          <a:lstStyle>
            <a:lvl1pPr algn="l">
              <a:defRPr sz="3200">
                <a:solidFill>
                  <a:srgbClr val="4F903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29781" y="2008188"/>
            <a:ext cx="6126163" cy="4178300"/>
          </a:xfrm>
        </p:spPr>
        <p:txBody>
          <a:bodyPr/>
          <a:lstStyle>
            <a:lvl1pPr algn="l">
              <a:spcBef>
                <a:spcPts val="0"/>
              </a:spcBef>
              <a:spcAft>
                <a:spcPts val="1000"/>
              </a:spcAft>
              <a:defRPr>
                <a:solidFill>
                  <a:schemeClr val="tx1"/>
                </a:solidFill>
              </a:defRPr>
            </a:lvl1pPr>
            <a:lvl2pPr algn="l"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algn="l">
              <a:spcAft>
                <a:spcPts val="1000"/>
              </a:spcAft>
              <a:defRPr>
                <a:solidFill>
                  <a:schemeClr val="tx1"/>
                </a:solidFill>
              </a:defRPr>
            </a:lvl3pPr>
            <a:lvl4pPr algn="l">
              <a:spcAft>
                <a:spcPts val="1000"/>
              </a:spcAft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3071" y="6399897"/>
            <a:ext cx="207033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93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67BB5-8EF9-DB48-8E60-6866F3DA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66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912973-EADC-D342-8236-EC0C0880B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4772" y="11268"/>
            <a:ext cx="4574668" cy="4573905"/>
          </a:xfrm>
          <a:custGeom>
            <a:avLst/>
            <a:gdLst>
              <a:gd name="connsiteX0" fmla="*/ 0 w 4574668"/>
              <a:gd name="connsiteY0" fmla="*/ 0 h 4573905"/>
              <a:gd name="connsiteX1" fmla="*/ 4573524 w 4574668"/>
              <a:gd name="connsiteY1" fmla="*/ 0 h 4573905"/>
              <a:gd name="connsiteX2" fmla="*/ 4574668 w 4574668"/>
              <a:gd name="connsiteY2" fmla="*/ 0 h 4573905"/>
              <a:gd name="connsiteX3" fmla="*/ 4574667 w 4574668"/>
              <a:gd name="connsiteY3" fmla="*/ 4573905 h 4573905"/>
              <a:gd name="connsiteX4" fmla="*/ 920242 w 4574668"/>
              <a:gd name="connsiteY4" fmla="*/ 3665474 h 4573905"/>
              <a:gd name="connsiteX5" fmla="*/ 918972 w 4574668"/>
              <a:gd name="connsiteY5" fmla="*/ 3664839 h 4573905"/>
              <a:gd name="connsiteX6" fmla="*/ 909828 w 4574668"/>
              <a:gd name="connsiteY6" fmla="*/ 3661156 h 4573905"/>
              <a:gd name="connsiteX7" fmla="*/ 908939 w 4574668"/>
              <a:gd name="connsiteY7" fmla="*/ 3658870 h 4573905"/>
              <a:gd name="connsiteX8" fmla="*/ 908939 w 4574668"/>
              <a:gd name="connsiteY8" fmla="*/ 3657600 h 4573905"/>
              <a:gd name="connsiteX9" fmla="*/ 0 w 4574668"/>
              <a:gd name="connsiteY9" fmla="*/ 0 h 457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668" h="4573905">
                <a:moveTo>
                  <a:pt x="0" y="0"/>
                </a:moveTo>
                <a:lnTo>
                  <a:pt x="4573524" y="0"/>
                </a:lnTo>
                <a:lnTo>
                  <a:pt x="4574668" y="0"/>
                </a:lnTo>
                <a:lnTo>
                  <a:pt x="4574667" y="4573905"/>
                </a:lnTo>
                <a:cubicBezTo>
                  <a:pt x="3323282" y="4425367"/>
                  <a:pt x="2095522" y="4120166"/>
                  <a:pt x="920242" y="3665474"/>
                </a:cubicBezTo>
                <a:cubicBezTo>
                  <a:pt x="919877" y="3665161"/>
                  <a:pt x="919441" y="3664943"/>
                  <a:pt x="918972" y="3664839"/>
                </a:cubicBezTo>
                <a:lnTo>
                  <a:pt x="909828" y="3661156"/>
                </a:lnTo>
                <a:cubicBezTo>
                  <a:pt x="909587" y="3660374"/>
                  <a:pt x="909290" y="3659610"/>
                  <a:pt x="908939" y="3658870"/>
                </a:cubicBezTo>
                <a:cubicBezTo>
                  <a:pt x="909032" y="3658452"/>
                  <a:pt x="909032" y="3658018"/>
                  <a:pt x="908939" y="3657600"/>
                </a:cubicBezTo>
                <a:cubicBezTo>
                  <a:pt x="453891" y="2481304"/>
                  <a:pt x="148517" y="1252471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10BDEBE-A020-784E-8A65-EFC66F7D5A6C}"/>
              </a:ext>
            </a:extLst>
          </p:cNvPr>
          <p:cNvSpPr/>
          <p:nvPr userDrawn="1"/>
        </p:nvSpPr>
        <p:spPr>
          <a:xfrm>
            <a:off x="3048872" y="635"/>
            <a:ext cx="5487471" cy="3669684"/>
          </a:xfrm>
          <a:custGeom>
            <a:avLst/>
            <a:gdLst>
              <a:gd name="connsiteX0" fmla="*/ 5473573 w 5475097"/>
              <a:gd name="connsiteY0" fmla="*/ 3657854 h 3661410"/>
              <a:gd name="connsiteX1" fmla="*/ 4564634 w 5475097"/>
              <a:gd name="connsiteY1" fmla="*/ 0 h 3661410"/>
              <a:gd name="connsiteX2" fmla="*/ 4577334 w 5475097"/>
              <a:gd name="connsiteY2" fmla="*/ 0 h 3661410"/>
              <a:gd name="connsiteX3" fmla="*/ 0 w 5475097"/>
              <a:gd name="connsiteY3" fmla="*/ 0 h 3661410"/>
              <a:gd name="connsiteX4" fmla="*/ 5475097 w 5475097"/>
              <a:gd name="connsiteY4" fmla="*/ 3661410 h 3661410"/>
              <a:gd name="connsiteX5" fmla="*/ 5474208 w 5475097"/>
              <a:gd name="connsiteY5" fmla="*/ 3659124 h 3661410"/>
              <a:gd name="connsiteX6" fmla="*/ 5473573 w 5475097"/>
              <a:gd name="connsiteY6" fmla="*/ 3657854 h 366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5097" h="3661410">
                <a:moveTo>
                  <a:pt x="5473573" y="3657854"/>
                </a:moveTo>
                <a:cubicBezTo>
                  <a:pt x="5018505" y="2481477"/>
                  <a:pt x="4713131" y="1252557"/>
                  <a:pt x="4564634" y="0"/>
                </a:cubicBezTo>
                <a:lnTo>
                  <a:pt x="4577334" y="0"/>
                </a:lnTo>
                <a:lnTo>
                  <a:pt x="0" y="0"/>
                </a:lnTo>
                <a:cubicBezTo>
                  <a:pt x="1534554" y="1607081"/>
                  <a:pt x="3403722" y="2857066"/>
                  <a:pt x="5475097" y="3661410"/>
                </a:cubicBezTo>
                <a:cubicBezTo>
                  <a:pt x="5474856" y="3660628"/>
                  <a:pt x="5474559" y="3659864"/>
                  <a:pt x="5474208" y="3659124"/>
                </a:cubicBezTo>
                <a:cubicBezTo>
                  <a:pt x="5474104" y="3658655"/>
                  <a:pt x="5473886" y="3658219"/>
                  <a:pt x="5473573" y="3657854"/>
                </a:cubicBezTo>
                <a:close/>
              </a:path>
            </a:pathLst>
          </a:custGeom>
          <a:solidFill>
            <a:srgbClr val="C6CACC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07C9388-B006-3D4D-B11A-D75E83B7425A}"/>
              </a:ext>
            </a:extLst>
          </p:cNvPr>
          <p:cNvSpPr/>
          <p:nvPr userDrawn="1"/>
        </p:nvSpPr>
        <p:spPr>
          <a:xfrm>
            <a:off x="8525686" y="3659662"/>
            <a:ext cx="3673121" cy="3203177"/>
          </a:xfrm>
          <a:custGeom>
            <a:avLst/>
            <a:gdLst>
              <a:gd name="connsiteX0" fmla="*/ 9144 w 3664839"/>
              <a:gd name="connsiteY0" fmla="*/ 3683 h 3195954"/>
              <a:gd name="connsiteX1" fmla="*/ 0 w 3664839"/>
              <a:gd name="connsiteY1" fmla="*/ 0 h 3195954"/>
              <a:gd name="connsiteX2" fmla="*/ 1704213 w 3664839"/>
              <a:gd name="connsiteY2" fmla="*/ 3195955 h 3195954"/>
              <a:gd name="connsiteX3" fmla="*/ 3664839 w 3664839"/>
              <a:gd name="connsiteY3" fmla="*/ 3195955 h 3195954"/>
              <a:gd name="connsiteX4" fmla="*/ 3664839 w 3664839"/>
              <a:gd name="connsiteY4" fmla="*/ 912749 h 3195954"/>
              <a:gd name="connsiteX5" fmla="*/ 10287 w 3664839"/>
              <a:gd name="connsiteY5" fmla="*/ 4318 h 3195954"/>
              <a:gd name="connsiteX6" fmla="*/ 9144 w 3664839"/>
              <a:gd name="connsiteY6" fmla="*/ 3683 h 319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4839" h="3195954">
                <a:moveTo>
                  <a:pt x="9144" y="3683"/>
                </a:moveTo>
                <a:lnTo>
                  <a:pt x="0" y="0"/>
                </a:lnTo>
                <a:cubicBezTo>
                  <a:pt x="437925" y="1129772"/>
                  <a:pt x="1010103" y="2202791"/>
                  <a:pt x="1704213" y="3195955"/>
                </a:cubicBezTo>
                <a:lnTo>
                  <a:pt x="3664839" y="3195955"/>
                </a:lnTo>
                <a:lnTo>
                  <a:pt x="3664839" y="912749"/>
                </a:lnTo>
                <a:cubicBezTo>
                  <a:pt x="2413411" y="764221"/>
                  <a:pt x="1185608" y="459020"/>
                  <a:pt x="10287" y="4318"/>
                </a:cubicBezTo>
                <a:cubicBezTo>
                  <a:pt x="9959" y="4023"/>
                  <a:pt x="9568" y="3806"/>
                  <a:pt x="9144" y="368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DF28639-7A80-EF44-90FA-3BE647245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251" y="5898835"/>
            <a:ext cx="159258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20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_Bro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912973-EADC-D342-8236-EC0C0880BF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4772" y="11268"/>
            <a:ext cx="4574668" cy="4573905"/>
          </a:xfrm>
          <a:custGeom>
            <a:avLst/>
            <a:gdLst>
              <a:gd name="connsiteX0" fmla="*/ 0 w 4574668"/>
              <a:gd name="connsiteY0" fmla="*/ 0 h 4573905"/>
              <a:gd name="connsiteX1" fmla="*/ 4573524 w 4574668"/>
              <a:gd name="connsiteY1" fmla="*/ 0 h 4573905"/>
              <a:gd name="connsiteX2" fmla="*/ 4574668 w 4574668"/>
              <a:gd name="connsiteY2" fmla="*/ 0 h 4573905"/>
              <a:gd name="connsiteX3" fmla="*/ 4574667 w 4574668"/>
              <a:gd name="connsiteY3" fmla="*/ 4573905 h 4573905"/>
              <a:gd name="connsiteX4" fmla="*/ 920242 w 4574668"/>
              <a:gd name="connsiteY4" fmla="*/ 3665474 h 4573905"/>
              <a:gd name="connsiteX5" fmla="*/ 918972 w 4574668"/>
              <a:gd name="connsiteY5" fmla="*/ 3664839 h 4573905"/>
              <a:gd name="connsiteX6" fmla="*/ 909828 w 4574668"/>
              <a:gd name="connsiteY6" fmla="*/ 3661156 h 4573905"/>
              <a:gd name="connsiteX7" fmla="*/ 908939 w 4574668"/>
              <a:gd name="connsiteY7" fmla="*/ 3658870 h 4573905"/>
              <a:gd name="connsiteX8" fmla="*/ 908939 w 4574668"/>
              <a:gd name="connsiteY8" fmla="*/ 3657600 h 4573905"/>
              <a:gd name="connsiteX9" fmla="*/ 0 w 4574668"/>
              <a:gd name="connsiteY9" fmla="*/ 0 h 457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4668" h="4573905">
                <a:moveTo>
                  <a:pt x="0" y="0"/>
                </a:moveTo>
                <a:lnTo>
                  <a:pt x="4573524" y="0"/>
                </a:lnTo>
                <a:lnTo>
                  <a:pt x="4574668" y="0"/>
                </a:lnTo>
                <a:lnTo>
                  <a:pt x="4574667" y="4573905"/>
                </a:lnTo>
                <a:cubicBezTo>
                  <a:pt x="3323282" y="4425367"/>
                  <a:pt x="2095522" y="4120166"/>
                  <a:pt x="920242" y="3665474"/>
                </a:cubicBezTo>
                <a:cubicBezTo>
                  <a:pt x="919877" y="3665161"/>
                  <a:pt x="919441" y="3664943"/>
                  <a:pt x="918972" y="3664839"/>
                </a:cubicBezTo>
                <a:lnTo>
                  <a:pt x="909828" y="3661156"/>
                </a:lnTo>
                <a:cubicBezTo>
                  <a:pt x="909587" y="3660374"/>
                  <a:pt x="909290" y="3659610"/>
                  <a:pt x="908939" y="3658870"/>
                </a:cubicBezTo>
                <a:cubicBezTo>
                  <a:pt x="909032" y="3658452"/>
                  <a:pt x="909032" y="3658018"/>
                  <a:pt x="908939" y="3657600"/>
                </a:cubicBezTo>
                <a:cubicBezTo>
                  <a:pt x="453891" y="2481304"/>
                  <a:pt x="148517" y="1252471"/>
                  <a:pt x="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07C9388-B006-3D4D-B11A-D75E83B7425A}"/>
              </a:ext>
            </a:extLst>
          </p:cNvPr>
          <p:cNvSpPr/>
          <p:nvPr userDrawn="1"/>
        </p:nvSpPr>
        <p:spPr>
          <a:xfrm>
            <a:off x="8525686" y="3659662"/>
            <a:ext cx="3673121" cy="3203177"/>
          </a:xfrm>
          <a:custGeom>
            <a:avLst/>
            <a:gdLst>
              <a:gd name="connsiteX0" fmla="*/ 9144 w 3664839"/>
              <a:gd name="connsiteY0" fmla="*/ 3683 h 3195954"/>
              <a:gd name="connsiteX1" fmla="*/ 0 w 3664839"/>
              <a:gd name="connsiteY1" fmla="*/ 0 h 3195954"/>
              <a:gd name="connsiteX2" fmla="*/ 1704213 w 3664839"/>
              <a:gd name="connsiteY2" fmla="*/ 3195955 h 3195954"/>
              <a:gd name="connsiteX3" fmla="*/ 3664839 w 3664839"/>
              <a:gd name="connsiteY3" fmla="*/ 3195955 h 3195954"/>
              <a:gd name="connsiteX4" fmla="*/ 3664839 w 3664839"/>
              <a:gd name="connsiteY4" fmla="*/ 912749 h 3195954"/>
              <a:gd name="connsiteX5" fmla="*/ 10287 w 3664839"/>
              <a:gd name="connsiteY5" fmla="*/ 4318 h 3195954"/>
              <a:gd name="connsiteX6" fmla="*/ 9144 w 3664839"/>
              <a:gd name="connsiteY6" fmla="*/ 3683 h 319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4839" h="3195954">
                <a:moveTo>
                  <a:pt x="9144" y="3683"/>
                </a:moveTo>
                <a:lnTo>
                  <a:pt x="0" y="0"/>
                </a:lnTo>
                <a:cubicBezTo>
                  <a:pt x="437925" y="1129772"/>
                  <a:pt x="1010103" y="2202791"/>
                  <a:pt x="1704213" y="3195955"/>
                </a:cubicBezTo>
                <a:lnTo>
                  <a:pt x="3664839" y="3195955"/>
                </a:lnTo>
                <a:lnTo>
                  <a:pt x="3664839" y="912749"/>
                </a:lnTo>
                <a:cubicBezTo>
                  <a:pt x="2413411" y="764221"/>
                  <a:pt x="1185608" y="459020"/>
                  <a:pt x="10287" y="4318"/>
                </a:cubicBezTo>
                <a:cubicBezTo>
                  <a:pt x="9959" y="4023"/>
                  <a:pt x="9568" y="3806"/>
                  <a:pt x="9144" y="368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DF28639-7A80-EF44-90FA-3BE647245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251" y="5898835"/>
            <a:ext cx="1592580" cy="69850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310BDEBE-A020-784E-8A65-EFC66F7D5A6C}"/>
              </a:ext>
            </a:extLst>
          </p:cNvPr>
          <p:cNvSpPr/>
          <p:nvPr userDrawn="1"/>
        </p:nvSpPr>
        <p:spPr>
          <a:xfrm>
            <a:off x="3048872" y="635"/>
            <a:ext cx="5487471" cy="3669684"/>
          </a:xfrm>
          <a:custGeom>
            <a:avLst/>
            <a:gdLst>
              <a:gd name="connsiteX0" fmla="*/ 5473573 w 5475097"/>
              <a:gd name="connsiteY0" fmla="*/ 3657854 h 3661410"/>
              <a:gd name="connsiteX1" fmla="*/ 4564634 w 5475097"/>
              <a:gd name="connsiteY1" fmla="*/ 0 h 3661410"/>
              <a:gd name="connsiteX2" fmla="*/ 4577334 w 5475097"/>
              <a:gd name="connsiteY2" fmla="*/ 0 h 3661410"/>
              <a:gd name="connsiteX3" fmla="*/ 0 w 5475097"/>
              <a:gd name="connsiteY3" fmla="*/ 0 h 3661410"/>
              <a:gd name="connsiteX4" fmla="*/ 5475097 w 5475097"/>
              <a:gd name="connsiteY4" fmla="*/ 3661410 h 3661410"/>
              <a:gd name="connsiteX5" fmla="*/ 5474208 w 5475097"/>
              <a:gd name="connsiteY5" fmla="*/ 3659124 h 3661410"/>
              <a:gd name="connsiteX6" fmla="*/ 5473573 w 5475097"/>
              <a:gd name="connsiteY6" fmla="*/ 3657854 h 366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75097" h="3661410">
                <a:moveTo>
                  <a:pt x="5473573" y="3657854"/>
                </a:moveTo>
                <a:cubicBezTo>
                  <a:pt x="5018505" y="2481477"/>
                  <a:pt x="4713131" y="1252557"/>
                  <a:pt x="4564634" y="0"/>
                </a:cubicBezTo>
                <a:lnTo>
                  <a:pt x="4577334" y="0"/>
                </a:lnTo>
                <a:lnTo>
                  <a:pt x="0" y="0"/>
                </a:lnTo>
                <a:cubicBezTo>
                  <a:pt x="1534554" y="1607081"/>
                  <a:pt x="3403722" y="2857066"/>
                  <a:pt x="5475097" y="3661410"/>
                </a:cubicBezTo>
                <a:cubicBezTo>
                  <a:pt x="5474856" y="3660628"/>
                  <a:pt x="5474559" y="3659864"/>
                  <a:pt x="5474208" y="3659124"/>
                </a:cubicBezTo>
                <a:cubicBezTo>
                  <a:pt x="5474104" y="3658655"/>
                  <a:pt x="5473886" y="3658219"/>
                  <a:pt x="5473573" y="3657854"/>
                </a:cubicBezTo>
                <a:close/>
              </a:path>
            </a:pathLst>
          </a:custGeom>
          <a:solidFill>
            <a:srgbClr val="382A7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13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2"/>
            <a:ext cx="5181871" cy="1033975"/>
          </a:xfrm>
          <a:prstGeom prst="rect">
            <a:avLst/>
          </a:prstGeom>
        </p:spPr>
        <p:txBody>
          <a:bodyPr wrap="square" anchor="t"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1697502"/>
            <a:ext cx="5181871" cy="43898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73813" y="457200"/>
            <a:ext cx="4933951" cy="5630194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B06CFEB-9032-6C46-B902-F5AB3366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30687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1301" y="457200"/>
            <a:ext cx="5181871" cy="1029286"/>
          </a:xfrm>
          <a:prstGeom prst="rect">
            <a:avLst/>
          </a:prstGeom>
        </p:spPr>
        <p:txBody>
          <a:bodyPr wrap="square" anchor="t"/>
          <a:lstStyle>
            <a:lvl1pPr algn="l">
              <a:defRPr sz="360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1301" y="1702191"/>
            <a:ext cx="5181871" cy="4385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57424" y="457200"/>
            <a:ext cx="4933951" cy="5630194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152F5DC-4942-AA47-90E0-F2285C67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z="900" b="1" dirty="0"/>
              <a:t>  Trustmark[</a:t>
            </a:r>
            <a:r>
              <a:rPr lang="en-US" sz="900" b="1" dirty="0" err="1"/>
              <a:t>bu</a:t>
            </a:r>
            <a:r>
              <a:rPr lang="en-US" sz="900" b="1" dirty="0"/>
              <a:t>].com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 userDrawn="1"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accent6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285634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4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3EF6-5DD1-D249-947A-A53F871A3869}"/>
              </a:ext>
            </a:extLst>
          </p:cNvPr>
          <p:cNvSpPr txBox="1">
            <a:spLocks/>
          </p:cNvSpPr>
          <p:nvPr userDrawn="1"/>
        </p:nvSpPr>
        <p:spPr>
          <a:xfrm>
            <a:off x="850900" y="2135791"/>
            <a:ext cx="6471719" cy="2476500"/>
          </a:xfrm>
          <a:prstGeom prst="rect">
            <a:avLst/>
          </a:prstGeom>
        </p:spPr>
        <p:txBody>
          <a:bodyPr wrap="square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u="none" strike="noStrike" kern="1200" baseline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61CC6C-0E01-8A49-B984-4EA0DB2C1543}"/>
              </a:ext>
            </a:extLst>
          </p:cNvPr>
          <p:cNvSpPr txBox="1">
            <a:spLocks/>
          </p:cNvSpPr>
          <p:nvPr userDrawn="1"/>
        </p:nvSpPr>
        <p:spPr>
          <a:xfrm>
            <a:off x="952500" y="4650391"/>
            <a:ext cx="6495821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bg1"/>
                </a:solidFill>
              </a:rPr>
              <a:t>Click to edit master subtitle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FA33618-2305-334F-9F4A-21FB34A9E7E1}"/>
              </a:ext>
            </a:extLst>
          </p:cNvPr>
          <p:cNvSpPr txBox="1">
            <a:spLocks/>
          </p:cNvSpPr>
          <p:nvPr userDrawn="1"/>
        </p:nvSpPr>
        <p:spPr>
          <a:xfrm>
            <a:off x="839115" y="608711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[Business Unit Name]</a:t>
            </a:r>
          </a:p>
        </p:txBody>
      </p:sp>
    </p:spTree>
    <p:extLst>
      <p:ext uri="{BB962C8B-B14F-4D97-AF65-F5344CB8AC3E}">
        <p14:creationId xmlns:p14="http://schemas.microsoft.com/office/powerpoint/2010/main" val="366079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8669AA6A-82FD-AF43-B075-54404DD2C118}"/>
              </a:ext>
            </a:extLst>
          </p:cNvPr>
          <p:cNvSpPr txBox="1">
            <a:spLocks/>
          </p:cNvSpPr>
          <p:nvPr userDrawn="1"/>
        </p:nvSpPr>
        <p:spPr>
          <a:xfrm>
            <a:off x="839115" y="6087113"/>
            <a:ext cx="5545811" cy="415898"/>
          </a:xfrm>
          <a:prstGeom prst="rect">
            <a:avLst/>
          </a:prstGeom>
        </p:spPr>
        <p:txBody>
          <a:bodyPr wrap="none" lIns="0" r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[Business Unit Name]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4E8A358-E34D-0F49-8DDF-58EE95C3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29000"/>
            <a:ext cx="10507980" cy="1039554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0F26866-E625-B446-80DF-B2FF91BF54C1}"/>
              </a:ext>
            </a:extLst>
          </p:cNvPr>
          <p:cNvSpPr txBox="1">
            <a:spLocks/>
          </p:cNvSpPr>
          <p:nvPr userDrawn="1"/>
        </p:nvSpPr>
        <p:spPr>
          <a:xfrm>
            <a:off x="952500" y="4469781"/>
            <a:ext cx="10507980" cy="810474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600" b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3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429347B-5473-0347-88A9-8F84B16D0EF5}"/>
              </a:ext>
            </a:extLst>
          </p:cNvPr>
          <p:cNvSpPr/>
          <p:nvPr userDrawn="1"/>
        </p:nvSpPr>
        <p:spPr>
          <a:xfrm>
            <a:off x="0" y="0"/>
            <a:ext cx="12192000" cy="5613400"/>
          </a:xfrm>
          <a:custGeom>
            <a:avLst/>
            <a:gdLst>
              <a:gd name="connsiteX0" fmla="*/ 0 w 12188952"/>
              <a:gd name="connsiteY0" fmla="*/ 0 h 5613400"/>
              <a:gd name="connsiteX1" fmla="*/ 12188952 w 12188952"/>
              <a:gd name="connsiteY1" fmla="*/ 0 h 5613400"/>
              <a:gd name="connsiteX2" fmla="*/ 12188952 w 12188952"/>
              <a:gd name="connsiteY2" fmla="*/ 5613400 h 5613400"/>
              <a:gd name="connsiteX3" fmla="*/ 0 w 12188952"/>
              <a:gd name="connsiteY3" fmla="*/ 5613400 h 56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5613400">
                <a:moveTo>
                  <a:pt x="0" y="0"/>
                </a:moveTo>
                <a:lnTo>
                  <a:pt x="12188952" y="0"/>
                </a:lnTo>
                <a:lnTo>
                  <a:pt x="12188952" y="5613400"/>
                </a:lnTo>
                <a:lnTo>
                  <a:pt x="0" y="561340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557454"/>
            <a:ext cx="5546725" cy="7373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Presenter’s name, title and date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E134FBA-4B3F-0046-9764-EADEB52B55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5315" y="609762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[Business Unit Name]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C9408E-2407-5449-BC2C-649066CE1F84}"/>
              </a:ext>
            </a:extLst>
          </p:cNvPr>
          <p:cNvSpPr/>
          <p:nvPr/>
        </p:nvSpPr>
        <p:spPr>
          <a:xfrm>
            <a:off x="8522334" y="3195066"/>
            <a:ext cx="889" cy="2285"/>
          </a:xfrm>
          <a:custGeom>
            <a:avLst/>
            <a:gdLst>
              <a:gd name="connsiteX0" fmla="*/ 889 w 889"/>
              <a:gd name="connsiteY0" fmla="*/ 0 h 2285"/>
              <a:gd name="connsiteX1" fmla="*/ 0 w 889"/>
              <a:gd name="connsiteY1" fmla="*/ 2286 h 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" h="2285">
                <a:moveTo>
                  <a:pt x="889" y="0"/>
                </a:moveTo>
                <a:lnTo>
                  <a:pt x="0" y="2286"/>
                </a:lnTo>
              </a:path>
            </a:pathLst>
          </a:cu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39F34EAF-3F88-7A4D-8331-1EA7174C6BE1}"/>
              </a:ext>
            </a:extLst>
          </p:cNvPr>
          <p:cNvSpPr/>
          <p:nvPr/>
        </p:nvSpPr>
        <p:spPr>
          <a:xfrm>
            <a:off x="10175494" y="5765800"/>
            <a:ext cx="1886457" cy="965200"/>
          </a:xfrm>
          <a:custGeom>
            <a:avLst/>
            <a:gdLst>
              <a:gd name="connsiteX0" fmla="*/ 0 w 1886457"/>
              <a:gd name="connsiteY0" fmla="*/ 0 h 965200"/>
              <a:gd name="connsiteX1" fmla="*/ 1886457 w 1886457"/>
              <a:gd name="connsiteY1" fmla="*/ 0 h 965200"/>
              <a:gd name="connsiteX2" fmla="*/ 1886457 w 1886457"/>
              <a:gd name="connsiteY2" fmla="*/ 965200 h 965200"/>
              <a:gd name="connsiteX3" fmla="*/ 0 w 1886457"/>
              <a:gd name="connsiteY3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6457" h="965200">
                <a:moveTo>
                  <a:pt x="0" y="0"/>
                </a:moveTo>
                <a:lnTo>
                  <a:pt x="1886457" y="0"/>
                </a:lnTo>
                <a:lnTo>
                  <a:pt x="1886457" y="965200"/>
                </a:lnTo>
                <a:lnTo>
                  <a:pt x="0" y="965200"/>
                </a:lnTo>
                <a:close/>
              </a:path>
            </a:pathLst>
          </a:cu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41B825A-2CC3-404E-A6AF-18B5B65FFEBF}"/>
              </a:ext>
            </a:extLst>
          </p:cNvPr>
          <p:cNvSpPr/>
          <p:nvPr/>
        </p:nvSpPr>
        <p:spPr>
          <a:xfrm>
            <a:off x="11778106" y="6050153"/>
            <a:ext cx="120904" cy="181609"/>
          </a:xfrm>
          <a:custGeom>
            <a:avLst/>
            <a:gdLst>
              <a:gd name="connsiteX0" fmla="*/ 120904 w 120904"/>
              <a:gd name="connsiteY0" fmla="*/ 181610 h 181609"/>
              <a:gd name="connsiteX1" fmla="*/ 120904 w 120904"/>
              <a:gd name="connsiteY1" fmla="*/ 30099 h 181609"/>
              <a:gd name="connsiteX2" fmla="*/ 0 w 120904"/>
              <a:gd name="connsiteY2" fmla="*/ 0 h 181609"/>
              <a:gd name="connsiteX3" fmla="*/ 0 w 120904"/>
              <a:gd name="connsiteY3" fmla="*/ 0 h 181609"/>
              <a:gd name="connsiteX4" fmla="*/ 120904 w 120904"/>
              <a:gd name="connsiteY4" fmla="*/ 181610 h 18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04" h="181609">
                <a:moveTo>
                  <a:pt x="120904" y="181610"/>
                </a:moveTo>
                <a:lnTo>
                  <a:pt x="120904" y="30099"/>
                </a:lnTo>
                <a:cubicBezTo>
                  <a:pt x="79490" y="25233"/>
                  <a:pt x="38863" y="15118"/>
                  <a:pt x="0" y="0"/>
                </a:cubicBezTo>
                <a:lnTo>
                  <a:pt x="0" y="0"/>
                </a:lnTo>
                <a:cubicBezTo>
                  <a:pt x="26490" y="68673"/>
                  <a:pt x="67767" y="130677"/>
                  <a:pt x="120904" y="181610"/>
                </a:cubicBezTo>
                <a:close/>
              </a:path>
            </a:pathLst>
          </a:custGeom>
          <a:solidFill>
            <a:srgbClr val="3DB3E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4B7F583-C906-DC4A-8EF6-7631C9039631}"/>
              </a:ext>
            </a:extLst>
          </p:cNvPr>
          <p:cNvSpPr/>
          <p:nvPr/>
        </p:nvSpPr>
        <p:spPr>
          <a:xfrm>
            <a:off x="11748134" y="5929121"/>
            <a:ext cx="150876" cy="121158"/>
          </a:xfrm>
          <a:custGeom>
            <a:avLst/>
            <a:gdLst>
              <a:gd name="connsiteX0" fmla="*/ 150876 w 150876"/>
              <a:gd name="connsiteY0" fmla="*/ 0 h 121158"/>
              <a:gd name="connsiteX1" fmla="*/ 0 w 150876"/>
              <a:gd name="connsiteY1" fmla="*/ 0 h 121158"/>
              <a:gd name="connsiteX2" fmla="*/ 29972 w 150876"/>
              <a:gd name="connsiteY2" fmla="*/ 121158 h 121158"/>
              <a:gd name="connsiteX3" fmla="*/ 29972 w 150876"/>
              <a:gd name="connsiteY3" fmla="*/ 121158 h 12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876" h="121158">
                <a:moveTo>
                  <a:pt x="150876" y="0"/>
                </a:moveTo>
                <a:lnTo>
                  <a:pt x="0" y="0"/>
                </a:lnTo>
                <a:cubicBezTo>
                  <a:pt x="4825" y="41491"/>
                  <a:pt x="14895" y="82203"/>
                  <a:pt x="29972" y="121158"/>
                </a:cubicBezTo>
                <a:lnTo>
                  <a:pt x="29972" y="121158"/>
                </a:lnTo>
                <a:close/>
              </a:path>
            </a:pathLst>
          </a:custGeom>
          <a:solidFill>
            <a:srgbClr val="EF4129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18BEBBC-612E-EA4F-A250-02E6954BDF44}"/>
              </a:ext>
            </a:extLst>
          </p:cNvPr>
          <p:cNvSpPr/>
          <p:nvPr/>
        </p:nvSpPr>
        <p:spPr>
          <a:xfrm>
            <a:off x="11778106" y="5929121"/>
            <a:ext cx="120904" cy="151130"/>
          </a:xfrm>
          <a:custGeom>
            <a:avLst/>
            <a:gdLst>
              <a:gd name="connsiteX0" fmla="*/ 0 w 120904"/>
              <a:gd name="connsiteY0" fmla="*/ 121031 h 151130"/>
              <a:gd name="connsiteX1" fmla="*/ 120904 w 120904"/>
              <a:gd name="connsiteY1" fmla="*/ 151130 h 151130"/>
              <a:gd name="connsiteX2" fmla="*/ 120904 w 120904"/>
              <a:gd name="connsiteY2" fmla="*/ 0 h 15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04" h="151130">
                <a:moveTo>
                  <a:pt x="0" y="121031"/>
                </a:moveTo>
                <a:cubicBezTo>
                  <a:pt x="38862" y="136150"/>
                  <a:pt x="79490" y="146264"/>
                  <a:pt x="120904" y="151130"/>
                </a:cubicBezTo>
                <a:lnTo>
                  <a:pt x="120904" y="0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C72E28-4AB9-204D-A3E7-AF0B75C1E30B}"/>
              </a:ext>
            </a:extLst>
          </p:cNvPr>
          <p:cNvSpPr/>
          <p:nvPr/>
        </p:nvSpPr>
        <p:spPr>
          <a:xfrm>
            <a:off x="10338434" y="6157976"/>
            <a:ext cx="163068" cy="228345"/>
          </a:xfrm>
          <a:custGeom>
            <a:avLst/>
            <a:gdLst>
              <a:gd name="connsiteX0" fmla="*/ 64643 w 163068"/>
              <a:gd name="connsiteY0" fmla="*/ 31877 h 228345"/>
              <a:gd name="connsiteX1" fmla="*/ 0 w 163068"/>
              <a:gd name="connsiteY1" fmla="*/ 31877 h 228345"/>
              <a:gd name="connsiteX2" fmla="*/ 0 w 163068"/>
              <a:gd name="connsiteY2" fmla="*/ 0 h 228345"/>
              <a:gd name="connsiteX3" fmla="*/ 163068 w 163068"/>
              <a:gd name="connsiteY3" fmla="*/ 0 h 228345"/>
              <a:gd name="connsiteX4" fmla="*/ 163068 w 163068"/>
              <a:gd name="connsiteY4" fmla="*/ 31877 h 228345"/>
              <a:gd name="connsiteX5" fmla="*/ 98425 w 163068"/>
              <a:gd name="connsiteY5" fmla="*/ 31877 h 228345"/>
              <a:gd name="connsiteX6" fmla="*/ 98425 w 163068"/>
              <a:gd name="connsiteY6" fmla="*/ 228346 h 228345"/>
              <a:gd name="connsiteX7" fmla="*/ 64643 w 163068"/>
              <a:gd name="connsiteY7" fmla="*/ 228346 h 22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068" h="228345">
                <a:moveTo>
                  <a:pt x="64643" y="31877"/>
                </a:moveTo>
                <a:lnTo>
                  <a:pt x="0" y="31877"/>
                </a:lnTo>
                <a:lnTo>
                  <a:pt x="0" y="0"/>
                </a:lnTo>
                <a:lnTo>
                  <a:pt x="163068" y="0"/>
                </a:lnTo>
                <a:lnTo>
                  <a:pt x="163068" y="31877"/>
                </a:lnTo>
                <a:lnTo>
                  <a:pt x="98425" y="31877"/>
                </a:lnTo>
                <a:lnTo>
                  <a:pt x="98425" y="228346"/>
                </a:lnTo>
                <a:lnTo>
                  <a:pt x="64643" y="228346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87A1A81-F37F-E04A-82B3-8435AA1322E7}"/>
              </a:ext>
            </a:extLst>
          </p:cNvPr>
          <p:cNvSpPr/>
          <p:nvPr/>
        </p:nvSpPr>
        <p:spPr>
          <a:xfrm>
            <a:off x="10495153" y="6229874"/>
            <a:ext cx="95250" cy="156447"/>
          </a:xfrm>
          <a:custGeom>
            <a:avLst/>
            <a:gdLst>
              <a:gd name="connsiteX0" fmla="*/ 381 w 95250"/>
              <a:gd name="connsiteY0" fmla="*/ 110 h 156447"/>
              <a:gd name="connsiteX1" fmla="*/ 33782 w 95250"/>
              <a:gd name="connsiteY1" fmla="*/ 110 h 156447"/>
              <a:gd name="connsiteX2" fmla="*/ 33782 w 95250"/>
              <a:gd name="connsiteY2" fmla="*/ 24113 h 156447"/>
              <a:gd name="connsiteX3" fmla="*/ 76835 w 95250"/>
              <a:gd name="connsiteY3" fmla="*/ 110 h 156447"/>
              <a:gd name="connsiteX4" fmla="*/ 95250 w 95250"/>
              <a:gd name="connsiteY4" fmla="*/ 110 h 156447"/>
              <a:gd name="connsiteX5" fmla="*/ 95250 w 95250"/>
              <a:gd name="connsiteY5" fmla="*/ 31987 h 156447"/>
              <a:gd name="connsiteX6" fmla="*/ 71882 w 95250"/>
              <a:gd name="connsiteY6" fmla="*/ 31987 h 156447"/>
              <a:gd name="connsiteX7" fmla="*/ 33782 w 95250"/>
              <a:gd name="connsiteY7" fmla="*/ 78850 h 156447"/>
              <a:gd name="connsiteX8" fmla="*/ 33782 w 95250"/>
              <a:gd name="connsiteY8" fmla="*/ 156447 h 156447"/>
              <a:gd name="connsiteX9" fmla="*/ 0 w 95250"/>
              <a:gd name="connsiteY9" fmla="*/ 156447 h 15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" h="156447">
                <a:moveTo>
                  <a:pt x="381" y="110"/>
                </a:moveTo>
                <a:lnTo>
                  <a:pt x="33782" y="110"/>
                </a:lnTo>
                <a:lnTo>
                  <a:pt x="33782" y="24113"/>
                </a:lnTo>
                <a:cubicBezTo>
                  <a:pt x="42101" y="8281"/>
                  <a:pt x="58993" y="-1136"/>
                  <a:pt x="76835" y="110"/>
                </a:cubicBezTo>
                <a:lnTo>
                  <a:pt x="95250" y="110"/>
                </a:lnTo>
                <a:lnTo>
                  <a:pt x="95250" y="31987"/>
                </a:lnTo>
                <a:lnTo>
                  <a:pt x="71882" y="31987"/>
                </a:lnTo>
                <a:cubicBezTo>
                  <a:pt x="44703" y="31987"/>
                  <a:pt x="33782" y="46338"/>
                  <a:pt x="33782" y="78850"/>
                </a:cubicBezTo>
                <a:lnTo>
                  <a:pt x="33782" y="156447"/>
                </a:lnTo>
                <a:lnTo>
                  <a:pt x="0" y="156447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01E17C2-FD1E-354A-A05D-8C0E38B9423D}"/>
              </a:ext>
            </a:extLst>
          </p:cNvPr>
          <p:cNvSpPr/>
          <p:nvPr/>
        </p:nvSpPr>
        <p:spPr>
          <a:xfrm>
            <a:off x="10606531" y="6229984"/>
            <a:ext cx="144907" cy="159393"/>
          </a:xfrm>
          <a:custGeom>
            <a:avLst/>
            <a:gdLst>
              <a:gd name="connsiteX0" fmla="*/ 0 w 144907"/>
              <a:gd name="connsiteY0" fmla="*/ 90932 h 159393"/>
              <a:gd name="connsiteX1" fmla="*/ 0 w 144907"/>
              <a:gd name="connsiteY1" fmla="*/ 0 h 159393"/>
              <a:gd name="connsiteX2" fmla="*/ 34037 w 144907"/>
              <a:gd name="connsiteY2" fmla="*/ 0 h 159393"/>
              <a:gd name="connsiteX3" fmla="*/ 34037 w 144907"/>
              <a:gd name="connsiteY3" fmla="*/ 88138 h 159393"/>
              <a:gd name="connsiteX4" fmla="*/ 72137 w 144907"/>
              <a:gd name="connsiteY4" fmla="*/ 130048 h 159393"/>
              <a:gd name="connsiteX5" fmla="*/ 111712 w 144907"/>
              <a:gd name="connsiteY5" fmla="*/ 89618 h 159393"/>
              <a:gd name="connsiteX6" fmla="*/ 111507 w 144907"/>
              <a:gd name="connsiteY6" fmla="*/ 85979 h 159393"/>
              <a:gd name="connsiteX7" fmla="*/ 111506 w 144907"/>
              <a:gd name="connsiteY7" fmla="*/ 0 h 159393"/>
              <a:gd name="connsiteX8" fmla="*/ 144907 w 144907"/>
              <a:gd name="connsiteY8" fmla="*/ 0 h 159393"/>
              <a:gd name="connsiteX9" fmla="*/ 144907 w 144907"/>
              <a:gd name="connsiteY9" fmla="*/ 156337 h 159393"/>
              <a:gd name="connsiteX10" fmla="*/ 111761 w 144907"/>
              <a:gd name="connsiteY10" fmla="*/ 156337 h 159393"/>
              <a:gd name="connsiteX11" fmla="*/ 111761 w 144907"/>
              <a:gd name="connsiteY11" fmla="*/ 136017 h 159393"/>
              <a:gd name="connsiteX12" fmla="*/ 64390 w 144907"/>
              <a:gd name="connsiteY12" fmla="*/ 159385 h 159393"/>
              <a:gd name="connsiteX13" fmla="*/ 0 w 144907"/>
              <a:gd name="connsiteY13" fmla="*/ 90932 h 159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907" h="159393">
                <a:moveTo>
                  <a:pt x="0" y="90932"/>
                </a:moveTo>
                <a:lnTo>
                  <a:pt x="0" y="0"/>
                </a:lnTo>
                <a:lnTo>
                  <a:pt x="34037" y="0"/>
                </a:lnTo>
                <a:lnTo>
                  <a:pt x="34037" y="88138"/>
                </a:lnTo>
                <a:cubicBezTo>
                  <a:pt x="34037" y="113538"/>
                  <a:pt x="46737" y="130048"/>
                  <a:pt x="72137" y="130048"/>
                </a:cubicBezTo>
                <a:cubicBezTo>
                  <a:pt x="94230" y="129812"/>
                  <a:pt x="111948" y="111711"/>
                  <a:pt x="111712" y="89618"/>
                </a:cubicBezTo>
                <a:cubicBezTo>
                  <a:pt x="111699" y="88402"/>
                  <a:pt x="111630" y="87188"/>
                  <a:pt x="111507" y="85979"/>
                </a:cubicBezTo>
                <a:lnTo>
                  <a:pt x="111506" y="0"/>
                </a:lnTo>
                <a:lnTo>
                  <a:pt x="144907" y="0"/>
                </a:lnTo>
                <a:lnTo>
                  <a:pt x="144907" y="156337"/>
                </a:lnTo>
                <a:lnTo>
                  <a:pt x="111761" y="156337"/>
                </a:lnTo>
                <a:lnTo>
                  <a:pt x="111761" y="136017"/>
                </a:lnTo>
                <a:cubicBezTo>
                  <a:pt x="100663" y="150990"/>
                  <a:pt x="83024" y="159691"/>
                  <a:pt x="64390" y="159385"/>
                </a:cubicBezTo>
                <a:cubicBezTo>
                  <a:pt x="23368" y="159385"/>
                  <a:pt x="0" y="133858"/>
                  <a:pt x="0" y="90932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B2EA806-7C01-7545-B79F-E3C8EC28A500}"/>
              </a:ext>
            </a:extLst>
          </p:cNvPr>
          <p:cNvSpPr/>
          <p:nvPr/>
        </p:nvSpPr>
        <p:spPr>
          <a:xfrm>
            <a:off x="10767567" y="6226048"/>
            <a:ext cx="131318" cy="163712"/>
          </a:xfrm>
          <a:custGeom>
            <a:avLst/>
            <a:gdLst>
              <a:gd name="connsiteX0" fmla="*/ 1 w 131318"/>
              <a:gd name="connsiteY0" fmla="*/ 127126 h 163712"/>
              <a:gd name="connsiteX1" fmla="*/ 29973 w 131318"/>
              <a:gd name="connsiteY1" fmla="*/ 111251 h 163712"/>
              <a:gd name="connsiteX2" fmla="*/ 69978 w 131318"/>
              <a:gd name="connsiteY2" fmla="*/ 133985 h 163712"/>
              <a:gd name="connsiteX3" fmla="*/ 98426 w 131318"/>
              <a:gd name="connsiteY3" fmla="*/ 113411 h 163712"/>
              <a:gd name="connsiteX4" fmla="*/ 60326 w 131318"/>
              <a:gd name="connsiteY4" fmla="*/ 93980 h 163712"/>
              <a:gd name="connsiteX5" fmla="*/ 6351 w 131318"/>
              <a:gd name="connsiteY5" fmla="*/ 47371 h 163712"/>
              <a:gd name="connsiteX6" fmla="*/ 66676 w 131318"/>
              <a:gd name="connsiteY6" fmla="*/ 126 h 163712"/>
              <a:gd name="connsiteX7" fmla="*/ 129414 w 131318"/>
              <a:gd name="connsiteY7" fmla="*/ 30480 h 163712"/>
              <a:gd name="connsiteX8" fmla="*/ 101601 w 131318"/>
              <a:gd name="connsiteY8" fmla="*/ 45847 h 163712"/>
              <a:gd name="connsiteX9" fmla="*/ 66676 w 131318"/>
              <a:gd name="connsiteY9" fmla="*/ 28067 h 163712"/>
              <a:gd name="connsiteX10" fmla="*/ 39751 w 131318"/>
              <a:gd name="connsiteY10" fmla="*/ 46736 h 163712"/>
              <a:gd name="connsiteX11" fmla="*/ 76581 w 131318"/>
              <a:gd name="connsiteY11" fmla="*/ 66167 h 163712"/>
              <a:gd name="connsiteX12" fmla="*/ 131318 w 131318"/>
              <a:gd name="connsiteY12" fmla="*/ 112775 h 163712"/>
              <a:gd name="connsiteX13" fmla="*/ 67818 w 131318"/>
              <a:gd name="connsiteY13" fmla="*/ 163575 h 163712"/>
              <a:gd name="connsiteX14" fmla="*/ 0 w 131318"/>
              <a:gd name="connsiteY14" fmla="*/ 127126 h 16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318" h="163712">
                <a:moveTo>
                  <a:pt x="1" y="127126"/>
                </a:moveTo>
                <a:lnTo>
                  <a:pt x="29973" y="111251"/>
                </a:lnTo>
                <a:cubicBezTo>
                  <a:pt x="38064" y="125658"/>
                  <a:pt x="53460" y="134407"/>
                  <a:pt x="69978" y="133985"/>
                </a:cubicBezTo>
                <a:cubicBezTo>
                  <a:pt x="88774" y="133985"/>
                  <a:pt x="98426" y="124332"/>
                  <a:pt x="98426" y="113411"/>
                </a:cubicBezTo>
                <a:cubicBezTo>
                  <a:pt x="98426" y="102488"/>
                  <a:pt x="80264" y="98043"/>
                  <a:pt x="60326" y="93980"/>
                </a:cubicBezTo>
                <a:cubicBezTo>
                  <a:pt x="33782" y="88392"/>
                  <a:pt x="6351" y="79629"/>
                  <a:pt x="6351" y="47371"/>
                </a:cubicBezTo>
                <a:cubicBezTo>
                  <a:pt x="6351" y="22732"/>
                  <a:pt x="29718" y="-127"/>
                  <a:pt x="66676" y="126"/>
                </a:cubicBezTo>
                <a:cubicBezTo>
                  <a:pt x="91442" y="-1348"/>
                  <a:pt x="115198" y="10145"/>
                  <a:pt x="129414" y="30480"/>
                </a:cubicBezTo>
                <a:lnTo>
                  <a:pt x="101601" y="45847"/>
                </a:lnTo>
                <a:cubicBezTo>
                  <a:pt x="93807" y="34290"/>
                  <a:pt x="80606" y="27569"/>
                  <a:pt x="66676" y="28067"/>
                </a:cubicBezTo>
                <a:cubicBezTo>
                  <a:pt x="48768" y="28067"/>
                  <a:pt x="39751" y="36830"/>
                  <a:pt x="39751" y="46736"/>
                </a:cubicBezTo>
                <a:cubicBezTo>
                  <a:pt x="39751" y="56642"/>
                  <a:pt x="54102" y="61213"/>
                  <a:pt x="76581" y="66167"/>
                </a:cubicBezTo>
                <a:cubicBezTo>
                  <a:pt x="101981" y="71755"/>
                  <a:pt x="131318" y="80263"/>
                  <a:pt x="131318" y="112775"/>
                </a:cubicBezTo>
                <a:cubicBezTo>
                  <a:pt x="131318" y="134366"/>
                  <a:pt x="112523" y="163575"/>
                  <a:pt x="67818" y="163575"/>
                </a:cubicBezTo>
                <a:cubicBezTo>
                  <a:pt x="40130" y="165267"/>
                  <a:pt x="13867" y="151152"/>
                  <a:pt x="0" y="127126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1BED907-AF04-294E-B728-72D83659F383}"/>
              </a:ext>
            </a:extLst>
          </p:cNvPr>
          <p:cNvSpPr/>
          <p:nvPr/>
        </p:nvSpPr>
        <p:spPr>
          <a:xfrm>
            <a:off x="10911331" y="6174613"/>
            <a:ext cx="93345" cy="211708"/>
          </a:xfrm>
          <a:custGeom>
            <a:avLst/>
            <a:gdLst>
              <a:gd name="connsiteX0" fmla="*/ 0 w 93345"/>
              <a:gd name="connsiteY0" fmla="*/ 55372 h 211708"/>
              <a:gd name="connsiteX1" fmla="*/ 26416 w 93345"/>
              <a:gd name="connsiteY1" fmla="*/ 55372 h 211708"/>
              <a:gd name="connsiteX2" fmla="*/ 26416 w 93345"/>
              <a:gd name="connsiteY2" fmla="*/ 18415 h 211708"/>
              <a:gd name="connsiteX3" fmla="*/ 60199 w 93345"/>
              <a:gd name="connsiteY3" fmla="*/ 0 h 211708"/>
              <a:gd name="connsiteX4" fmla="*/ 60199 w 93345"/>
              <a:gd name="connsiteY4" fmla="*/ 55372 h 211708"/>
              <a:gd name="connsiteX5" fmla="*/ 93345 w 93345"/>
              <a:gd name="connsiteY5" fmla="*/ 55372 h 211708"/>
              <a:gd name="connsiteX6" fmla="*/ 93345 w 93345"/>
              <a:gd name="connsiteY6" fmla="*/ 85344 h 211708"/>
              <a:gd name="connsiteX7" fmla="*/ 60199 w 93345"/>
              <a:gd name="connsiteY7" fmla="*/ 85344 h 211708"/>
              <a:gd name="connsiteX8" fmla="*/ 60199 w 93345"/>
              <a:gd name="connsiteY8" fmla="*/ 147574 h 211708"/>
              <a:gd name="connsiteX9" fmla="*/ 93345 w 93345"/>
              <a:gd name="connsiteY9" fmla="*/ 180086 h 211708"/>
              <a:gd name="connsiteX10" fmla="*/ 93345 w 93345"/>
              <a:gd name="connsiteY10" fmla="*/ 211709 h 211708"/>
              <a:gd name="connsiteX11" fmla="*/ 88265 w 93345"/>
              <a:gd name="connsiteY11" fmla="*/ 211709 h 211708"/>
              <a:gd name="connsiteX12" fmla="*/ 26416 w 93345"/>
              <a:gd name="connsiteY12" fmla="*/ 148209 h 211708"/>
              <a:gd name="connsiteX13" fmla="*/ 26416 w 93345"/>
              <a:gd name="connsiteY13" fmla="*/ 85725 h 211708"/>
              <a:gd name="connsiteX14" fmla="*/ 0 w 93345"/>
              <a:gd name="connsiteY14" fmla="*/ 85725 h 211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345" h="211708">
                <a:moveTo>
                  <a:pt x="0" y="55372"/>
                </a:moveTo>
                <a:lnTo>
                  <a:pt x="26416" y="55372"/>
                </a:lnTo>
                <a:lnTo>
                  <a:pt x="26416" y="18415"/>
                </a:lnTo>
                <a:lnTo>
                  <a:pt x="60199" y="0"/>
                </a:lnTo>
                <a:lnTo>
                  <a:pt x="60199" y="55372"/>
                </a:lnTo>
                <a:lnTo>
                  <a:pt x="93345" y="55372"/>
                </a:lnTo>
                <a:lnTo>
                  <a:pt x="93345" y="85344"/>
                </a:lnTo>
                <a:lnTo>
                  <a:pt x="60199" y="85344"/>
                </a:lnTo>
                <a:lnTo>
                  <a:pt x="60199" y="147574"/>
                </a:lnTo>
                <a:cubicBezTo>
                  <a:pt x="60199" y="175768"/>
                  <a:pt x="64516" y="180086"/>
                  <a:pt x="93345" y="180086"/>
                </a:cubicBezTo>
                <a:lnTo>
                  <a:pt x="93345" y="211709"/>
                </a:lnTo>
                <a:lnTo>
                  <a:pt x="88265" y="211709"/>
                </a:lnTo>
                <a:cubicBezTo>
                  <a:pt x="40767" y="211709"/>
                  <a:pt x="26416" y="196723"/>
                  <a:pt x="26416" y="148209"/>
                </a:cubicBezTo>
                <a:lnTo>
                  <a:pt x="26416" y="85725"/>
                </a:lnTo>
                <a:lnTo>
                  <a:pt x="0" y="85725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B95C7B4-BACF-3B4F-AF07-C5A86B043568}"/>
              </a:ext>
            </a:extLst>
          </p:cNvPr>
          <p:cNvSpPr/>
          <p:nvPr/>
        </p:nvSpPr>
        <p:spPr>
          <a:xfrm>
            <a:off x="11026140" y="6226408"/>
            <a:ext cx="247777" cy="159659"/>
          </a:xfrm>
          <a:custGeom>
            <a:avLst/>
            <a:gdLst>
              <a:gd name="connsiteX0" fmla="*/ 0 w 247777"/>
              <a:gd name="connsiteY0" fmla="*/ 3577 h 159659"/>
              <a:gd name="connsiteX1" fmla="*/ 33020 w 247777"/>
              <a:gd name="connsiteY1" fmla="*/ 3577 h 159659"/>
              <a:gd name="connsiteX2" fmla="*/ 33020 w 247777"/>
              <a:gd name="connsiteY2" fmla="*/ 21992 h 159659"/>
              <a:gd name="connsiteX3" fmla="*/ 78867 w 247777"/>
              <a:gd name="connsiteY3" fmla="*/ 148 h 159659"/>
              <a:gd name="connsiteX4" fmla="*/ 130428 w 247777"/>
              <a:gd name="connsiteY4" fmla="*/ 28342 h 159659"/>
              <a:gd name="connsiteX5" fmla="*/ 183260 w 247777"/>
              <a:gd name="connsiteY5" fmla="*/ 148 h 159659"/>
              <a:gd name="connsiteX6" fmla="*/ 247777 w 247777"/>
              <a:gd name="connsiteY6" fmla="*/ 65807 h 159659"/>
              <a:gd name="connsiteX7" fmla="*/ 247777 w 247777"/>
              <a:gd name="connsiteY7" fmla="*/ 159660 h 159659"/>
              <a:gd name="connsiteX8" fmla="*/ 213360 w 247777"/>
              <a:gd name="connsiteY8" fmla="*/ 159660 h 159659"/>
              <a:gd name="connsiteX9" fmla="*/ 213360 w 247777"/>
              <a:gd name="connsiteY9" fmla="*/ 67966 h 159659"/>
              <a:gd name="connsiteX10" fmla="*/ 183330 w 247777"/>
              <a:gd name="connsiteY10" fmla="*/ 29433 h 159659"/>
              <a:gd name="connsiteX11" fmla="*/ 177038 w 247777"/>
              <a:gd name="connsiteY11" fmla="*/ 29231 h 159659"/>
              <a:gd name="connsiteX12" fmla="*/ 139953 w 247777"/>
              <a:gd name="connsiteY12" fmla="*/ 71395 h 159659"/>
              <a:gd name="connsiteX13" fmla="*/ 139953 w 247777"/>
              <a:gd name="connsiteY13" fmla="*/ 159660 h 159659"/>
              <a:gd name="connsiteX14" fmla="*/ 106680 w 247777"/>
              <a:gd name="connsiteY14" fmla="*/ 159660 h 159659"/>
              <a:gd name="connsiteX15" fmla="*/ 106680 w 247777"/>
              <a:gd name="connsiteY15" fmla="*/ 66442 h 159659"/>
              <a:gd name="connsiteX16" fmla="*/ 77654 w 247777"/>
              <a:gd name="connsiteY16" fmla="*/ 29403 h 159659"/>
              <a:gd name="connsiteX17" fmla="*/ 71501 w 247777"/>
              <a:gd name="connsiteY17" fmla="*/ 29230 h 159659"/>
              <a:gd name="connsiteX18" fmla="*/ 33401 w 247777"/>
              <a:gd name="connsiteY18" fmla="*/ 72665 h 159659"/>
              <a:gd name="connsiteX19" fmla="*/ 33401 w 247777"/>
              <a:gd name="connsiteY19" fmla="*/ 159660 h 159659"/>
              <a:gd name="connsiteX20" fmla="*/ 0 w 247777"/>
              <a:gd name="connsiteY20" fmla="*/ 159660 h 159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7777" h="159659">
                <a:moveTo>
                  <a:pt x="0" y="3577"/>
                </a:moveTo>
                <a:lnTo>
                  <a:pt x="33020" y="3577"/>
                </a:lnTo>
                <a:lnTo>
                  <a:pt x="33020" y="21992"/>
                </a:lnTo>
                <a:cubicBezTo>
                  <a:pt x="43795" y="7633"/>
                  <a:pt x="60927" y="-530"/>
                  <a:pt x="78867" y="148"/>
                </a:cubicBezTo>
                <a:cubicBezTo>
                  <a:pt x="100105" y="-1422"/>
                  <a:pt x="120288" y="9615"/>
                  <a:pt x="130428" y="28342"/>
                </a:cubicBezTo>
                <a:cubicBezTo>
                  <a:pt x="141838" y="10288"/>
                  <a:pt x="161911" y="-424"/>
                  <a:pt x="183260" y="148"/>
                </a:cubicBezTo>
                <a:cubicBezTo>
                  <a:pt x="225678" y="148"/>
                  <a:pt x="247777" y="25548"/>
                  <a:pt x="247777" y="65807"/>
                </a:cubicBezTo>
                <a:lnTo>
                  <a:pt x="247777" y="159660"/>
                </a:lnTo>
                <a:lnTo>
                  <a:pt x="213360" y="159660"/>
                </a:lnTo>
                <a:lnTo>
                  <a:pt x="213360" y="67966"/>
                </a:lnTo>
                <a:cubicBezTo>
                  <a:pt x="215708" y="49033"/>
                  <a:pt x="202263" y="31781"/>
                  <a:pt x="183330" y="29433"/>
                </a:cubicBezTo>
                <a:cubicBezTo>
                  <a:pt x="181243" y="29174"/>
                  <a:pt x="179137" y="29107"/>
                  <a:pt x="177038" y="29231"/>
                </a:cubicBezTo>
                <a:cubicBezTo>
                  <a:pt x="156210" y="29231"/>
                  <a:pt x="139953" y="43582"/>
                  <a:pt x="139953" y="71395"/>
                </a:cubicBezTo>
                <a:lnTo>
                  <a:pt x="139953" y="159660"/>
                </a:lnTo>
                <a:lnTo>
                  <a:pt x="106680" y="159660"/>
                </a:lnTo>
                <a:lnTo>
                  <a:pt x="106680" y="66442"/>
                </a:lnTo>
                <a:cubicBezTo>
                  <a:pt x="108892" y="48199"/>
                  <a:pt x="95897" y="31616"/>
                  <a:pt x="77654" y="29403"/>
                </a:cubicBezTo>
                <a:cubicBezTo>
                  <a:pt x="75612" y="29156"/>
                  <a:pt x="73553" y="29098"/>
                  <a:pt x="71501" y="29230"/>
                </a:cubicBezTo>
                <a:cubicBezTo>
                  <a:pt x="49530" y="29231"/>
                  <a:pt x="33401" y="43963"/>
                  <a:pt x="33401" y="72665"/>
                </a:cubicBezTo>
                <a:lnTo>
                  <a:pt x="33401" y="159660"/>
                </a:lnTo>
                <a:lnTo>
                  <a:pt x="0" y="159660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73557F4-56B6-A047-BD32-F57E29A094DE}"/>
              </a:ext>
            </a:extLst>
          </p:cNvPr>
          <p:cNvSpPr/>
          <p:nvPr/>
        </p:nvSpPr>
        <p:spPr>
          <a:xfrm>
            <a:off x="11294547" y="6226804"/>
            <a:ext cx="163393" cy="162568"/>
          </a:xfrm>
          <a:custGeom>
            <a:avLst/>
            <a:gdLst>
              <a:gd name="connsiteX0" fmla="*/ 71 w 163393"/>
              <a:gd name="connsiteY0" fmla="*/ 81286 h 162568"/>
              <a:gd name="connsiteX1" fmla="*/ 74677 w 163393"/>
              <a:gd name="connsiteY1" fmla="*/ 76 h 162568"/>
              <a:gd name="connsiteX2" fmla="*/ 78176 w 163393"/>
              <a:gd name="connsiteY2" fmla="*/ 6 h 162568"/>
              <a:gd name="connsiteX3" fmla="*/ 129992 w 163393"/>
              <a:gd name="connsiteY3" fmla="*/ 23501 h 162568"/>
              <a:gd name="connsiteX4" fmla="*/ 129992 w 163393"/>
              <a:gd name="connsiteY4" fmla="*/ 3181 h 162568"/>
              <a:gd name="connsiteX5" fmla="*/ 163393 w 163393"/>
              <a:gd name="connsiteY5" fmla="*/ 3181 h 162568"/>
              <a:gd name="connsiteX6" fmla="*/ 163393 w 163393"/>
              <a:gd name="connsiteY6" fmla="*/ 159518 h 162568"/>
              <a:gd name="connsiteX7" fmla="*/ 129992 w 163393"/>
              <a:gd name="connsiteY7" fmla="*/ 159518 h 162568"/>
              <a:gd name="connsiteX8" fmla="*/ 129992 w 163393"/>
              <a:gd name="connsiteY8" fmla="*/ 137928 h 162568"/>
              <a:gd name="connsiteX9" fmla="*/ 77795 w 163393"/>
              <a:gd name="connsiteY9" fmla="*/ 162566 h 162568"/>
              <a:gd name="connsiteX10" fmla="*/ 25 w 163393"/>
              <a:gd name="connsiteY10" fmla="*/ 83371 h 162568"/>
              <a:gd name="connsiteX11" fmla="*/ 71 w 163393"/>
              <a:gd name="connsiteY11" fmla="*/ 81286 h 162568"/>
              <a:gd name="connsiteX12" fmla="*/ 131770 w 163393"/>
              <a:gd name="connsiteY12" fmla="*/ 81286 h 162568"/>
              <a:gd name="connsiteX13" fmla="*/ 80993 w 163393"/>
              <a:gd name="connsiteY13" fmla="*/ 33557 h 162568"/>
              <a:gd name="connsiteX14" fmla="*/ 33265 w 163393"/>
              <a:gd name="connsiteY14" fmla="*/ 84334 h 162568"/>
              <a:gd name="connsiteX15" fmla="*/ 82494 w 163393"/>
              <a:gd name="connsiteY15" fmla="*/ 132086 h 162568"/>
              <a:gd name="connsiteX16" fmla="*/ 131802 w 163393"/>
              <a:gd name="connsiteY16" fmla="*/ 82842 h 162568"/>
              <a:gd name="connsiteX17" fmla="*/ 131770 w 163393"/>
              <a:gd name="connsiteY17" fmla="*/ 81032 h 16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3393" h="162568">
                <a:moveTo>
                  <a:pt x="71" y="81286"/>
                </a:moveTo>
                <a:cubicBezTo>
                  <a:pt x="-1753" y="38258"/>
                  <a:pt x="31650" y="1899"/>
                  <a:pt x="74677" y="76"/>
                </a:cubicBezTo>
                <a:cubicBezTo>
                  <a:pt x="75843" y="26"/>
                  <a:pt x="77009" y="3"/>
                  <a:pt x="78176" y="6"/>
                </a:cubicBezTo>
                <a:cubicBezTo>
                  <a:pt x="98082" y="-259"/>
                  <a:pt x="117073" y="8353"/>
                  <a:pt x="129992" y="23501"/>
                </a:cubicBezTo>
                <a:lnTo>
                  <a:pt x="129992" y="3181"/>
                </a:lnTo>
                <a:lnTo>
                  <a:pt x="163393" y="3181"/>
                </a:lnTo>
                <a:lnTo>
                  <a:pt x="163393" y="159518"/>
                </a:lnTo>
                <a:lnTo>
                  <a:pt x="129992" y="159518"/>
                </a:lnTo>
                <a:lnTo>
                  <a:pt x="129992" y="137928"/>
                </a:lnTo>
                <a:cubicBezTo>
                  <a:pt x="117257" y="153666"/>
                  <a:pt x="98040" y="162737"/>
                  <a:pt x="77795" y="162566"/>
                </a:cubicBezTo>
                <a:cubicBezTo>
                  <a:pt x="34451" y="162172"/>
                  <a:pt x="-369" y="126716"/>
                  <a:pt x="25" y="83371"/>
                </a:cubicBezTo>
                <a:cubicBezTo>
                  <a:pt x="31" y="82676"/>
                  <a:pt x="46" y="81981"/>
                  <a:pt x="71" y="81286"/>
                </a:cubicBezTo>
                <a:close/>
                <a:moveTo>
                  <a:pt x="131770" y="81286"/>
                </a:moveTo>
                <a:cubicBezTo>
                  <a:pt x="130928" y="54084"/>
                  <a:pt x="108195" y="32716"/>
                  <a:pt x="80993" y="33557"/>
                </a:cubicBezTo>
                <a:cubicBezTo>
                  <a:pt x="53792" y="34399"/>
                  <a:pt x="32424" y="57132"/>
                  <a:pt x="33265" y="84334"/>
                </a:cubicBezTo>
                <a:cubicBezTo>
                  <a:pt x="34089" y="110933"/>
                  <a:pt x="55883" y="132073"/>
                  <a:pt x="82494" y="132086"/>
                </a:cubicBezTo>
                <a:cubicBezTo>
                  <a:pt x="109709" y="132104"/>
                  <a:pt x="131784" y="110056"/>
                  <a:pt x="131802" y="82842"/>
                </a:cubicBezTo>
                <a:cubicBezTo>
                  <a:pt x="131803" y="82239"/>
                  <a:pt x="131792" y="81635"/>
                  <a:pt x="131770" y="81032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3C6A2D2-1A1F-5544-94DF-591DC6E02F1C}"/>
              </a:ext>
            </a:extLst>
          </p:cNvPr>
          <p:cNvSpPr/>
          <p:nvPr/>
        </p:nvSpPr>
        <p:spPr>
          <a:xfrm>
            <a:off x="11485880" y="6229874"/>
            <a:ext cx="95376" cy="156447"/>
          </a:xfrm>
          <a:custGeom>
            <a:avLst/>
            <a:gdLst>
              <a:gd name="connsiteX0" fmla="*/ 381 w 95376"/>
              <a:gd name="connsiteY0" fmla="*/ 110 h 156447"/>
              <a:gd name="connsiteX1" fmla="*/ 33782 w 95376"/>
              <a:gd name="connsiteY1" fmla="*/ 110 h 156447"/>
              <a:gd name="connsiteX2" fmla="*/ 33782 w 95376"/>
              <a:gd name="connsiteY2" fmla="*/ 24113 h 156447"/>
              <a:gd name="connsiteX3" fmla="*/ 76835 w 95376"/>
              <a:gd name="connsiteY3" fmla="*/ 110 h 156447"/>
              <a:gd name="connsiteX4" fmla="*/ 95376 w 95376"/>
              <a:gd name="connsiteY4" fmla="*/ 110 h 156447"/>
              <a:gd name="connsiteX5" fmla="*/ 95376 w 95376"/>
              <a:gd name="connsiteY5" fmla="*/ 31987 h 156447"/>
              <a:gd name="connsiteX6" fmla="*/ 71882 w 95376"/>
              <a:gd name="connsiteY6" fmla="*/ 31987 h 156447"/>
              <a:gd name="connsiteX7" fmla="*/ 33782 w 95376"/>
              <a:gd name="connsiteY7" fmla="*/ 78850 h 156447"/>
              <a:gd name="connsiteX8" fmla="*/ 33782 w 95376"/>
              <a:gd name="connsiteY8" fmla="*/ 156447 h 156447"/>
              <a:gd name="connsiteX9" fmla="*/ 0 w 95376"/>
              <a:gd name="connsiteY9" fmla="*/ 156447 h 15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376" h="156447">
                <a:moveTo>
                  <a:pt x="381" y="110"/>
                </a:moveTo>
                <a:lnTo>
                  <a:pt x="33782" y="110"/>
                </a:lnTo>
                <a:lnTo>
                  <a:pt x="33782" y="24113"/>
                </a:lnTo>
                <a:cubicBezTo>
                  <a:pt x="42101" y="8281"/>
                  <a:pt x="58993" y="-1136"/>
                  <a:pt x="76835" y="110"/>
                </a:cubicBezTo>
                <a:lnTo>
                  <a:pt x="95376" y="110"/>
                </a:lnTo>
                <a:lnTo>
                  <a:pt x="95376" y="31987"/>
                </a:lnTo>
                <a:lnTo>
                  <a:pt x="71882" y="31987"/>
                </a:lnTo>
                <a:cubicBezTo>
                  <a:pt x="44703" y="31987"/>
                  <a:pt x="33782" y="46338"/>
                  <a:pt x="33782" y="78850"/>
                </a:cubicBezTo>
                <a:lnTo>
                  <a:pt x="33782" y="156447"/>
                </a:lnTo>
                <a:lnTo>
                  <a:pt x="0" y="156447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DDC934EC-2B16-A343-80B3-394EF0F4BEF2}"/>
              </a:ext>
            </a:extLst>
          </p:cNvPr>
          <p:cNvSpPr/>
          <p:nvPr/>
        </p:nvSpPr>
        <p:spPr>
          <a:xfrm>
            <a:off x="11597513" y="6157721"/>
            <a:ext cx="145160" cy="228600"/>
          </a:xfrm>
          <a:custGeom>
            <a:avLst/>
            <a:gdLst>
              <a:gd name="connsiteX0" fmla="*/ 59309 w 145160"/>
              <a:gd name="connsiteY0" fmla="*/ 159131 h 228600"/>
              <a:gd name="connsiteX1" fmla="*/ 33147 w 145160"/>
              <a:gd name="connsiteY1" fmla="*/ 187960 h 228600"/>
              <a:gd name="connsiteX2" fmla="*/ 33147 w 145160"/>
              <a:gd name="connsiteY2" fmla="*/ 228600 h 228600"/>
              <a:gd name="connsiteX3" fmla="*/ 0 w 145160"/>
              <a:gd name="connsiteY3" fmla="*/ 228600 h 228600"/>
              <a:gd name="connsiteX4" fmla="*/ 0 w 145160"/>
              <a:gd name="connsiteY4" fmla="*/ 0 h 228600"/>
              <a:gd name="connsiteX5" fmla="*/ 33147 w 145160"/>
              <a:gd name="connsiteY5" fmla="*/ 0 h 228600"/>
              <a:gd name="connsiteX6" fmla="*/ 33147 w 145160"/>
              <a:gd name="connsiteY6" fmla="*/ 149479 h 228600"/>
              <a:gd name="connsiteX7" fmla="*/ 103378 w 145160"/>
              <a:gd name="connsiteY7" fmla="*/ 72009 h 228600"/>
              <a:gd name="connsiteX8" fmla="*/ 143637 w 145160"/>
              <a:gd name="connsiteY8" fmla="*/ 72009 h 228600"/>
              <a:gd name="connsiteX9" fmla="*/ 82804 w 145160"/>
              <a:gd name="connsiteY9" fmla="*/ 138938 h 228600"/>
              <a:gd name="connsiteX10" fmla="*/ 145161 w 145160"/>
              <a:gd name="connsiteY10" fmla="*/ 227838 h 228600"/>
              <a:gd name="connsiteX11" fmla="*/ 107061 w 145160"/>
              <a:gd name="connsiteY11" fmla="*/ 227838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160" h="228600">
                <a:moveTo>
                  <a:pt x="59309" y="159131"/>
                </a:moveTo>
                <a:lnTo>
                  <a:pt x="33147" y="187960"/>
                </a:lnTo>
                <a:lnTo>
                  <a:pt x="33147" y="228600"/>
                </a:lnTo>
                <a:lnTo>
                  <a:pt x="0" y="228600"/>
                </a:lnTo>
                <a:lnTo>
                  <a:pt x="0" y="0"/>
                </a:lnTo>
                <a:lnTo>
                  <a:pt x="33147" y="0"/>
                </a:lnTo>
                <a:lnTo>
                  <a:pt x="33147" y="149479"/>
                </a:lnTo>
                <a:lnTo>
                  <a:pt x="103378" y="72009"/>
                </a:lnTo>
                <a:lnTo>
                  <a:pt x="143637" y="72009"/>
                </a:lnTo>
                <a:lnTo>
                  <a:pt x="82804" y="138938"/>
                </a:lnTo>
                <a:lnTo>
                  <a:pt x="145161" y="227838"/>
                </a:lnTo>
                <a:lnTo>
                  <a:pt x="107061" y="227838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5CFEDE37-1C70-0E4E-8F61-E77A4CE41AE8}"/>
              </a:ext>
            </a:extLst>
          </p:cNvPr>
          <p:cNvSpPr/>
          <p:nvPr/>
        </p:nvSpPr>
        <p:spPr>
          <a:xfrm>
            <a:off x="11596878" y="5928995"/>
            <a:ext cx="181229" cy="121158"/>
          </a:xfrm>
          <a:custGeom>
            <a:avLst/>
            <a:gdLst>
              <a:gd name="connsiteX0" fmla="*/ 0 w 181229"/>
              <a:gd name="connsiteY0" fmla="*/ 0 h 121158"/>
              <a:gd name="connsiteX1" fmla="*/ 181229 w 181229"/>
              <a:gd name="connsiteY1" fmla="*/ 121158 h 121158"/>
              <a:gd name="connsiteX2" fmla="*/ 151257 w 181229"/>
              <a:gd name="connsiteY2" fmla="*/ 0 h 121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229" h="121158">
                <a:moveTo>
                  <a:pt x="0" y="0"/>
                </a:moveTo>
                <a:cubicBezTo>
                  <a:pt x="50733" y="53260"/>
                  <a:pt x="112622" y="94634"/>
                  <a:pt x="181229" y="121158"/>
                </a:cubicBezTo>
                <a:cubicBezTo>
                  <a:pt x="166153" y="82203"/>
                  <a:pt x="156082" y="41492"/>
                  <a:pt x="151257" y="0"/>
                </a:cubicBezTo>
                <a:close/>
              </a:path>
            </a:pathLst>
          </a:custGeom>
          <a:solidFill>
            <a:srgbClr val="FDBC3D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3251F9F6-7261-9741-BBC0-2E27752C7C5C}"/>
              </a:ext>
            </a:extLst>
          </p:cNvPr>
          <p:cNvSpPr/>
          <p:nvPr/>
        </p:nvSpPr>
        <p:spPr>
          <a:xfrm>
            <a:off x="10403078" y="6456807"/>
            <a:ext cx="58236" cy="86613"/>
          </a:xfrm>
          <a:custGeom>
            <a:avLst/>
            <a:gdLst>
              <a:gd name="connsiteX0" fmla="*/ 6477 w 58236"/>
              <a:gd name="connsiteY0" fmla="*/ 72263 h 86613"/>
              <a:gd name="connsiteX1" fmla="*/ 6477 w 58236"/>
              <a:gd name="connsiteY1" fmla="*/ 84963 h 86613"/>
              <a:gd name="connsiteX2" fmla="*/ 0 w 58236"/>
              <a:gd name="connsiteY2" fmla="*/ 84963 h 86613"/>
              <a:gd name="connsiteX3" fmla="*/ 0 w 58236"/>
              <a:gd name="connsiteY3" fmla="*/ 0 h 86613"/>
              <a:gd name="connsiteX4" fmla="*/ 6603 w 58236"/>
              <a:gd name="connsiteY4" fmla="*/ 0 h 86613"/>
              <a:gd name="connsiteX5" fmla="*/ 6603 w 58236"/>
              <a:gd name="connsiteY5" fmla="*/ 38735 h 86613"/>
              <a:gd name="connsiteX6" fmla="*/ 29845 w 58236"/>
              <a:gd name="connsiteY6" fmla="*/ 26035 h 86613"/>
              <a:gd name="connsiteX7" fmla="*/ 58172 w 58236"/>
              <a:gd name="connsiteY7" fmla="*/ 58287 h 86613"/>
              <a:gd name="connsiteX8" fmla="*/ 29845 w 58236"/>
              <a:gd name="connsiteY8" fmla="*/ 86614 h 86613"/>
              <a:gd name="connsiteX9" fmla="*/ 6476 w 58236"/>
              <a:gd name="connsiteY9" fmla="*/ 72263 h 86613"/>
              <a:gd name="connsiteX10" fmla="*/ 53086 w 58236"/>
              <a:gd name="connsiteY10" fmla="*/ 55372 h 86613"/>
              <a:gd name="connsiteX11" fmla="*/ 30109 w 58236"/>
              <a:gd name="connsiteY11" fmla="*/ 31123 h 86613"/>
              <a:gd name="connsiteX12" fmla="*/ 29718 w 58236"/>
              <a:gd name="connsiteY12" fmla="*/ 31115 h 86613"/>
              <a:gd name="connsiteX13" fmla="*/ 7279 w 58236"/>
              <a:gd name="connsiteY13" fmla="*/ 57063 h 86613"/>
              <a:gd name="connsiteX14" fmla="*/ 29718 w 58236"/>
              <a:gd name="connsiteY14" fmla="*/ 79503 h 86613"/>
              <a:gd name="connsiteX15" fmla="*/ 53091 w 58236"/>
              <a:gd name="connsiteY15" fmla="*/ 55633 h 86613"/>
              <a:gd name="connsiteX16" fmla="*/ 53087 w 58236"/>
              <a:gd name="connsiteY16" fmla="*/ 55373 h 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36" h="86613">
                <a:moveTo>
                  <a:pt x="6477" y="72263"/>
                </a:moveTo>
                <a:lnTo>
                  <a:pt x="6477" y="84963"/>
                </a:lnTo>
                <a:lnTo>
                  <a:pt x="0" y="84963"/>
                </a:lnTo>
                <a:lnTo>
                  <a:pt x="0" y="0"/>
                </a:lnTo>
                <a:lnTo>
                  <a:pt x="6603" y="0"/>
                </a:lnTo>
                <a:lnTo>
                  <a:pt x="6603" y="38735"/>
                </a:lnTo>
                <a:cubicBezTo>
                  <a:pt x="11641" y="30776"/>
                  <a:pt x="20426" y="25976"/>
                  <a:pt x="29845" y="26035"/>
                </a:cubicBezTo>
                <a:cubicBezTo>
                  <a:pt x="46573" y="27119"/>
                  <a:pt x="59255" y="41558"/>
                  <a:pt x="58172" y="58287"/>
                </a:cubicBezTo>
                <a:cubicBezTo>
                  <a:pt x="57186" y="73504"/>
                  <a:pt x="45062" y="85628"/>
                  <a:pt x="29845" y="86614"/>
                </a:cubicBezTo>
                <a:cubicBezTo>
                  <a:pt x="20044" y="86372"/>
                  <a:pt x="11125" y="80895"/>
                  <a:pt x="6476" y="72263"/>
                </a:cubicBezTo>
                <a:close/>
                <a:moveTo>
                  <a:pt x="53086" y="55372"/>
                </a:moveTo>
                <a:cubicBezTo>
                  <a:pt x="53437" y="42331"/>
                  <a:pt x="43150" y="31474"/>
                  <a:pt x="30109" y="31123"/>
                </a:cubicBezTo>
                <a:cubicBezTo>
                  <a:pt x="29979" y="31119"/>
                  <a:pt x="29849" y="31117"/>
                  <a:pt x="29718" y="31115"/>
                </a:cubicBezTo>
                <a:cubicBezTo>
                  <a:pt x="16356" y="32084"/>
                  <a:pt x="6310" y="43701"/>
                  <a:pt x="7279" y="57063"/>
                </a:cubicBezTo>
                <a:cubicBezTo>
                  <a:pt x="8150" y="69077"/>
                  <a:pt x="17704" y="78631"/>
                  <a:pt x="29718" y="79503"/>
                </a:cubicBezTo>
                <a:cubicBezTo>
                  <a:pt x="42764" y="79365"/>
                  <a:pt x="53228" y="68678"/>
                  <a:pt x="53091" y="55633"/>
                </a:cubicBezTo>
                <a:cubicBezTo>
                  <a:pt x="53090" y="55547"/>
                  <a:pt x="53088" y="55460"/>
                  <a:pt x="53087" y="55373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C3917FD-F3A6-7549-9311-14EDC7870406}"/>
              </a:ext>
            </a:extLst>
          </p:cNvPr>
          <p:cNvSpPr/>
          <p:nvPr/>
        </p:nvSpPr>
        <p:spPr>
          <a:xfrm>
            <a:off x="10474173" y="6481806"/>
            <a:ext cx="59855" cy="60655"/>
          </a:xfrm>
          <a:custGeom>
            <a:avLst/>
            <a:gdLst>
              <a:gd name="connsiteX0" fmla="*/ 25 w 59855"/>
              <a:gd name="connsiteY0" fmla="*/ 30626 h 60655"/>
              <a:gd name="connsiteX1" fmla="*/ 29097 w 59855"/>
              <a:gd name="connsiteY1" fmla="*/ 27 h 60655"/>
              <a:gd name="connsiteX2" fmla="*/ 30124 w 59855"/>
              <a:gd name="connsiteY2" fmla="*/ 19 h 60655"/>
              <a:gd name="connsiteX3" fmla="*/ 59837 w 59855"/>
              <a:gd name="connsiteY3" fmla="*/ 27672 h 60655"/>
              <a:gd name="connsiteX4" fmla="*/ 59841 w 59855"/>
              <a:gd name="connsiteY4" fmla="*/ 29610 h 60655"/>
              <a:gd name="connsiteX5" fmla="*/ 59842 w 59855"/>
              <a:gd name="connsiteY5" fmla="*/ 32531 h 60655"/>
              <a:gd name="connsiteX6" fmla="*/ 6248 w 59855"/>
              <a:gd name="connsiteY6" fmla="*/ 32531 h 60655"/>
              <a:gd name="connsiteX7" fmla="*/ 30504 w 59855"/>
              <a:gd name="connsiteY7" fmla="*/ 54629 h 60655"/>
              <a:gd name="connsiteX8" fmla="*/ 52475 w 59855"/>
              <a:gd name="connsiteY8" fmla="*/ 40151 h 60655"/>
              <a:gd name="connsiteX9" fmla="*/ 58191 w 59855"/>
              <a:gd name="connsiteY9" fmla="*/ 42945 h 60655"/>
              <a:gd name="connsiteX10" fmla="*/ 30632 w 59855"/>
              <a:gd name="connsiteY10" fmla="*/ 60598 h 60655"/>
              <a:gd name="connsiteX11" fmla="*/ 56 w 59855"/>
              <a:gd name="connsiteY11" fmla="*/ 33629 h 60655"/>
              <a:gd name="connsiteX12" fmla="*/ 25 w 59855"/>
              <a:gd name="connsiteY12" fmla="*/ 30627 h 60655"/>
              <a:gd name="connsiteX13" fmla="*/ 6502 w 59855"/>
              <a:gd name="connsiteY13" fmla="*/ 26435 h 60655"/>
              <a:gd name="connsiteX14" fmla="*/ 52983 w 59855"/>
              <a:gd name="connsiteY14" fmla="*/ 26435 h 60655"/>
              <a:gd name="connsiteX15" fmla="*/ 30124 w 59855"/>
              <a:gd name="connsiteY15" fmla="*/ 5989 h 60655"/>
              <a:gd name="connsiteX16" fmla="*/ 6502 w 59855"/>
              <a:gd name="connsiteY16" fmla="*/ 26435 h 6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55" h="60655">
                <a:moveTo>
                  <a:pt x="25" y="30626"/>
                </a:moveTo>
                <a:cubicBezTo>
                  <a:pt x="-397" y="14148"/>
                  <a:pt x="12619" y="449"/>
                  <a:pt x="29097" y="27"/>
                </a:cubicBezTo>
                <a:cubicBezTo>
                  <a:pt x="29439" y="18"/>
                  <a:pt x="29781" y="16"/>
                  <a:pt x="30124" y="19"/>
                </a:cubicBezTo>
                <a:cubicBezTo>
                  <a:pt x="45965" y="-550"/>
                  <a:pt x="59268" y="11831"/>
                  <a:pt x="59837" y="27672"/>
                </a:cubicBezTo>
                <a:cubicBezTo>
                  <a:pt x="59861" y="28318"/>
                  <a:pt x="59862" y="28964"/>
                  <a:pt x="59841" y="29610"/>
                </a:cubicBezTo>
                <a:lnTo>
                  <a:pt x="59842" y="32531"/>
                </a:lnTo>
                <a:lnTo>
                  <a:pt x="6248" y="32531"/>
                </a:lnTo>
                <a:cubicBezTo>
                  <a:pt x="6865" y="45322"/>
                  <a:pt x="17712" y="55204"/>
                  <a:pt x="30504" y="54629"/>
                </a:cubicBezTo>
                <a:cubicBezTo>
                  <a:pt x="40160" y="54962"/>
                  <a:pt x="48972" y="49156"/>
                  <a:pt x="52475" y="40151"/>
                </a:cubicBezTo>
                <a:lnTo>
                  <a:pt x="58191" y="42945"/>
                </a:lnTo>
                <a:cubicBezTo>
                  <a:pt x="53679" y="54080"/>
                  <a:pt x="42633" y="61155"/>
                  <a:pt x="30632" y="60598"/>
                </a:cubicBezTo>
                <a:cubicBezTo>
                  <a:pt x="14742" y="61595"/>
                  <a:pt x="1052" y="49519"/>
                  <a:pt x="56" y="33629"/>
                </a:cubicBezTo>
                <a:cubicBezTo>
                  <a:pt x="-6" y="32629"/>
                  <a:pt x="-16" y="31627"/>
                  <a:pt x="25" y="30627"/>
                </a:cubicBezTo>
                <a:close/>
                <a:moveTo>
                  <a:pt x="6502" y="26435"/>
                </a:moveTo>
                <a:lnTo>
                  <a:pt x="52983" y="26435"/>
                </a:lnTo>
                <a:cubicBezTo>
                  <a:pt x="52234" y="14517"/>
                  <a:pt x="42052" y="5410"/>
                  <a:pt x="30124" y="5989"/>
                </a:cubicBezTo>
                <a:cubicBezTo>
                  <a:pt x="18265" y="5992"/>
                  <a:pt x="8205" y="14699"/>
                  <a:pt x="6502" y="26435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AD495954-CFED-454D-BD08-71331141EFCB}"/>
              </a:ext>
            </a:extLst>
          </p:cNvPr>
          <p:cNvSpPr/>
          <p:nvPr/>
        </p:nvSpPr>
        <p:spPr>
          <a:xfrm>
            <a:off x="10547731" y="6481297"/>
            <a:ext cx="53829" cy="59457"/>
          </a:xfrm>
          <a:custGeom>
            <a:avLst/>
            <a:gdLst>
              <a:gd name="connsiteX0" fmla="*/ 253 w 53829"/>
              <a:gd name="connsiteY0" fmla="*/ 1672 h 59457"/>
              <a:gd name="connsiteX1" fmla="*/ 6731 w 53829"/>
              <a:gd name="connsiteY1" fmla="*/ 1672 h 59457"/>
              <a:gd name="connsiteX2" fmla="*/ 6731 w 53829"/>
              <a:gd name="connsiteY2" fmla="*/ 12721 h 59457"/>
              <a:gd name="connsiteX3" fmla="*/ 28321 w 53829"/>
              <a:gd name="connsiteY3" fmla="*/ 21 h 59457"/>
              <a:gd name="connsiteX4" fmla="*/ 53809 w 53829"/>
              <a:gd name="connsiteY4" fmla="*/ 23513 h 59457"/>
              <a:gd name="connsiteX5" fmla="*/ 53721 w 53829"/>
              <a:gd name="connsiteY5" fmla="*/ 26817 h 59457"/>
              <a:gd name="connsiteX6" fmla="*/ 53721 w 53829"/>
              <a:gd name="connsiteY6" fmla="*/ 59457 h 59457"/>
              <a:gd name="connsiteX7" fmla="*/ 47117 w 53829"/>
              <a:gd name="connsiteY7" fmla="*/ 59457 h 59457"/>
              <a:gd name="connsiteX8" fmla="*/ 47117 w 53829"/>
              <a:gd name="connsiteY8" fmla="*/ 26818 h 59457"/>
              <a:gd name="connsiteX9" fmla="*/ 30368 w 53829"/>
              <a:gd name="connsiteY9" fmla="*/ 6177 h 59457"/>
              <a:gd name="connsiteX10" fmla="*/ 27177 w 53829"/>
              <a:gd name="connsiteY10" fmla="*/ 6117 h 59457"/>
              <a:gd name="connsiteX11" fmla="*/ 6599 w 53829"/>
              <a:gd name="connsiteY11" fmla="*/ 26175 h 59457"/>
              <a:gd name="connsiteX12" fmla="*/ 6603 w 53829"/>
              <a:gd name="connsiteY12" fmla="*/ 26944 h 59457"/>
              <a:gd name="connsiteX13" fmla="*/ 6603 w 53829"/>
              <a:gd name="connsiteY13" fmla="*/ 59457 h 59457"/>
              <a:gd name="connsiteX14" fmla="*/ 0 w 53829"/>
              <a:gd name="connsiteY14" fmla="*/ 59457 h 59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829" h="59457">
                <a:moveTo>
                  <a:pt x="253" y="1672"/>
                </a:moveTo>
                <a:lnTo>
                  <a:pt x="6731" y="1672"/>
                </a:lnTo>
                <a:lnTo>
                  <a:pt x="6731" y="12721"/>
                </a:lnTo>
                <a:cubicBezTo>
                  <a:pt x="10995" y="4791"/>
                  <a:pt x="19318" y="-105"/>
                  <a:pt x="28321" y="21"/>
                </a:cubicBezTo>
                <a:cubicBezTo>
                  <a:pt x="41846" y="-530"/>
                  <a:pt x="53258" y="9988"/>
                  <a:pt x="53809" y="23513"/>
                </a:cubicBezTo>
                <a:cubicBezTo>
                  <a:pt x="53854" y="24616"/>
                  <a:pt x="53825" y="25720"/>
                  <a:pt x="53721" y="26817"/>
                </a:cubicBezTo>
                <a:lnTo>
                  <a:pt x="53721" y="59457"/>
                </a:lnTo>
                <a:lnTo>
                  <a:pt x="47117" y="59457"/>
                </a:lnTo>
                <a:lnTo>
                  <a:pt x="47117" y="26818"/>
                </a:lnTo>
                <a:cubicBezTo>
                  <a:pt x="48192" y="16493"/>
                  <a:pt x="40693" y="7252"/>
                  <a:pt x="30368" y="6177"/>
                </a:cubicBezTo>
                <a:cubicBezTo>
                  <a:pt x="29308" y="6066"/>
                  <a:pt x="28241" y="6046"/>
                  <a:pt x="27177" y="6117"/>
                </a:cubicBezTo>
                <a:cubicBezTo>
                  <a:pt x="15956" y="5973"/>
                  <a:pt x="6742" y="14953"/>
                  <a:pt x="6599" y="26175"/>
                </a:cubicBezTo>
                <a:cubicBezTo>
                  <a:pt x="6596" y="26431"/>
                  <a:pt x="6597" y="26688"/>
                  <a:pt x="6603" y="26944"/>
                </a:cubicBezTo>
                <a:lnTo>
                  <a:pt x="6603" y="59457"/>
                </a:lnTo>
                <a:lnTo>
                  <a:pt x="0" y="59457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78D34AB-54CC-D641-928D-598DF3C32B95}"/>
              </a:ext>
            </a:extLst>
          </p:cNvPr>
          <p:cNvSpPr/>
          <p:nvPr/>
        </p:nvSpPr>
        <p:spPr>
          <a:xfrm>
            <a:off x="10615270" y="6481806"/>
            <a:ext cx="59855" cy="60655"/>
          </a:xfrm>
          <a:custGeom>
            <a:avLst/>
            <a:gdLst>
              <a:gd name="connsiteX0" fmla="*/ 25 w 59855"/>
              <a:gd name="connsiteY0" fmla="*/ 30626 h 60655"/>
              <a:gd name="connsiteX1" fmla="*/ 29097 w 59855"/>
              <a:gd name="connsiteY1" fmla="*/ 27 h 60655"/>
              <a:gd name="connsiteX2" fmla="*/ 30124 w 59855"/>
              <a:gd name="connsiteY2" fmla="*/ 19 h 60655"/>
              <a:gd name="connsiteX3" fmla="*/ 59837 w 59855"/>
              <a:gd name="connsiteY3" fmla="*/ 27672 h 60655"/>
              <a:gd name="connsiteX4" fmla="*/ 59841 w 59855"/>
              <a:gd name="connsiteY4" fmla="*/ 29610 h 60655"/>
              <a:gd name="connsiteX5" fmla="*/ 59842 w 59855"/>
              <a:gd name="connsiteY5" fmla="*/ 32531 h 60655"/>
              <a:gd name="connsiteX6" fmla="*/ 6248 w 59855"/>
              <a:gd name="connsiteY6" fmla="*/ 32531 h 60655"/>
              <a:gd name="connsiteX7" fmla="*/ 30505 w 59855"/>
              <a:gd name="connsiteY7" fmla="*/ 54629 h 60655"/>
              <a:gd name="connsiteX8" fmla="*/ 52476 w 59855"/>
              <a:gd name="connsiteY8" fmla="*/ 40151 h 60655"/>
              <a:gd name="connsiteX9" fmla="*/ 58191 w 59855"/>
              <a:gd name="connsiteY9" fmla="*/ 42945 h 60655"/>
              <a:gd name="connsiteX10" fmla="*/ 30632 w 59855"/>
              <a:gd name="connsiteY10" fmla="*/ 60598 h 60655"/>
              <a:gd name="connsiteX11" fmla="*/ 56 w 59855"/>
              <a:gd name="connsiteY11" fmla="*/ 33629 h 60655"/>
              <a:gd name="connsiteX12" fmla="*/ 25 w 59855"/>
              <a:gd name="connsiteY12" fmla="*/ 30627 h 60655"/>
              <a:gd name="connsiteX13" fmla="*/ 6502 w 59855"/>
              <a:gd name="connsiteY13" fmla="*/ 26435 h 60655"/>
              <a:gd name="connsiteX14" fmla="*/ 52730 w 59855"/>
              <a:gd name="connsiteY14" fmla="*/ 26435 h 60655"/>
              <a:gd name="connsiteX15" fmla="*/ 29870 w 59855"/>
              <a:gd name="connsiteY15" fmla="*/ 5989 h 60655"/>
              <a:gd name="connsiteX16" fmla="*/ 6502 w 59855"/>
              <a:gd name="connsiteY16" fmla="*/ 26435 h 6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55" h="60655">
                <a:moveTo>
                  <a:pt x="25" y="30626"/>
                </a:moveTo>
                <a:cubicBezTo>
                  <a:pt x="-397" y="14148"/>
                  <a:pt x="12619" y="449"/>
                  <a:pt x="29097" y="27"/>
                </a:cubicBezTo>
                <a:cubicBezTo>
                  <a:pt x="29439" y="18"/>
                  <a:pt x="29781" y="16"/>
                  <a:pt x="30124" y="19"/>
                </a:cubicBezTo>
                <a:cubicBezTo>
                  <a:pt x="45965" y="-550"/>
                  <a:pt x="59268" y="11831"/>
                  <a:pt x="59837" y="27672"/>
                </a:cubicBezTo>
                <a:cubicBezTo>
                  <a:pt x="59861" y="28318"/>
                  <a:pt x="59862" y="28964"/>
                  <a:pt x="59841" y="29610"/>
                </a:cubicBezTo>
                <a:lnTo>
                  <a:pt x="59842" y="32531"/>
                </a:lnTo>
                <a:lnTo>
                  <a:pt x="6248" y="32531"/>
                </a:lnTo>
                <a:cubicBezTo>
                  <a:pt x="6865" y="45322"/>
                  <a:pt x="17713" y="55204"/>
                  <a:pt x="30505" y="54629"/>
                </a:cubicBezTo>
                <a:cubicBezTo>
                  <a:pt x="40161" y="54962"/>
                  <a:pt x="48973" y="49156"/>
                  <a:pt x="52476" y="40151"/>
                </a:cubicBezTo>
                <a:lnTo>
                  <a:pt x="58191" y="42945"/>
                </a:lnTo>
                <a:cubicBezTo>
                  <a:pt x="53679" y="54080"/>
                  <a:pt x="42633" y="61155"/>
                  <a:pt x="30632" y="60598"/>
                </a:cubicBezTo>
                <a:cubicBezTo>
                  <a:pt x="14742" y="61595"/>
                  <a:pt x="1052" y="49519"/>
                  <a:pt x="56" y="33629"/>
                </a:cubicBezTo>
                <a:cubicBezTo>
                  <a:pt x="-6" y="32629"/>
                  <a:pt x="-16" y="31627"/>
                  <a:pt x="25" y="30627"/>
                </a:cubicBezTo>
                <a:close/>
                <a:moveTo>
                  <a:pt x="6502" y="26435"/>
                </a:moveTo>
                <a:lnTo>
                  <a:pt x="52730" y="26435"/>
                </a:lnTo>
                <a:cubicBezTo>
                  <a:pt x="51980" y="14517"/>
                  <a:pt x="41798" y="5410"/>
                  <a:pt x="29870" y="5989"/>
                </a:cubicBezTo>
                <a:cubicBezTo>
                  <a:pt x="18107" y="6117"/>
                  <a:pt x="8191" y="14794"/>
                  <a:pt x="6502" y="26435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0A5F75A7-3046-2F4E-BBA1-5E0FA0869B3D}"/>
              </a:ext>
            </a:extLst>
          </p:cNvPr>
          <p:cNvSpPr/>
          <p:nvPr/>
        </p:nvSpPr>
        <p:spPr>
          <a:xfrm>
            <a:off x="10681461" y="6455917"/>
            <a:ext cx="31495" cy="84963"/>
          </a:xfrm>
          <a:custGeom>
            <a:avLst/>
            <a:gdLst>
              <a:gd name="connsiteX0" fmla="*/ 508 w 31495"/>
              <a:gd name="connsiteY0" fmla="*/ 27051 h 84963"/>
              <a:gd name="connsiteX1" fmla="*/ 10541 w 31495"/>
              <a:gd name="connsiteY1" fmla="*/ 27051 h 84963"/>
              <a:gd name="connsiteX2" fmla="*/ 10541 w 31495"/>
              <a:gd name="connsiteY2" fmla="*/ 21082 h 84963"/>
              <a:gd name="connsiteX3" fmla="*/ 31496 w 31495"/>
              <a:gd name="connsiteY3" fmla="*/ 0 h 84963"/>
              <a:gd name="connsiteX4" fmla="*/ 31496 w 31495"/>
              <a:gd name="connsiteY4" fmla="*/ 0 h 84963"/>
              <a:gd name="connsiteX5" fmla="*/ 31496 w 31495"/>
              <a:gd name="connsiteY5" fmla="*/ 6096 h 84963"/>
              <a:gd name="connsiteX6" fmla="*/ 16637 w 31495"/>
              <a:gd name="connsiteY6" fmla="*/ 21209 h 84963"/>
              <a:gd name="connsiteX7" fmla="*/ 16637 w 31495"/>
              <a:gd name="connsiteY7" fmla="*/ 26670 h 84963"/>
              <a:gd name="connsiteX8" fmla="*/ 31496 w 31495"/>
              <a:gd name="connsiteY8" fmla="*/ 26670 h 84963"/>
              <a:gd name="connsiteX9" fmla="*/ 31496 w 31495"/>
              <a:gd name="connsiteY9" fmla="*/ 32639 h 84963"/>
              <a:gd name="connsiteX10" fmla="*/ 16637 w 31495"/>
              <a:gd name="connsiteY10" fmla="*/ 32639 h 84963"/>
              <a:gd name="connsiteX11" fmla="*/ 16637 w 31495"/>
              <a:gd name="connsiteY11" fmla="*/ 84963 h 84963"/>
              <a:gd name="connsiteX12" fmla="*/ 10033 w 31495"/>
              <a:gd name="connsiteY12" fmla="*/ 84963 h 84963"/>
              <a:gd name="connsiteX13" fmla="*/ 10033 w 31495"/>
              <a:gd name="connsiteY13" fmla="*/ 32639 h 84963"/>
              <a:gd name="connsiteX14" fmla="*/ 0 w 31495"/>
              <a:gd name="connsiteY14" fmla="*/ 32639 h 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95" h="84963">
                <a:moveTo>
                  <a:pt x="508" y="27051"/>
                </a:moveTo>
                <a:lnTo>
                  <a:pt x="10541" y="27051"/>
                </a:lnTo>
                <a:lnTo>
                  <a:pt x="10541" y="21082"/>
                </a:lnTo>
                <a:cubicBezTo>
                  <a:pt x="10541" y="4445"/>
                  <a:pt x="15240" y="0"/>
                  <a:pt x="31496" y="0"/>
                </a:cubicBezTo>
                <a:lnTo>
                  <a:pt x="31496" y="0"/>
                </a:lnTo>
                <a:lnTo>
                  <a:pt x="31496" y="6096"/>
                </a:lnTo>
                <a:cubicBezTo>
                  <a:pt x="18796" y="6096"/>
                  <a:pt x="16637" y="8382"/>
                  <a:pt x="16637" y="21209"/>
                </a:cubicBezTo>
                <a:lnTo>
                  <a:pt x="16637" y="26670"/>
                </a:lnTo>
                <a:lnTo>
                  <a:pt x="31496" y="26670"/>
                </a:lnTo>
                <a:lnTo>
                  <a:pt x="31496" y="32639"/>
                </a:lnTo>
                <a:lnTo>
                  <a:pt x="16637" y="32639"/>
                </a:lnTo>
                <a:lnTo>
                  <a:pt x="16637" y="84963"/>
                </a:lnTo>
                <a:lnTo>
                  <a:pt x="10033" y="84963"/>
                </a:lnTo>
                <a:lnTo>
                  <a:pt x="10033" y="32639"/>
                </a:lnTo>
                <a:lnTo>
                  <a:pt x="0" y="32639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4AC72124-1B4E-344B-A460-78890DB2C679}"/>
              </a:ext>
            </a:extLst>
          </p:cNvPr>
          <p:cNvSpPr/>
          <p:nvPr/>
        </p:nvSpPr>
        <p:spPr>
          <a:xfrm>
            <a:off x="10724768" y="6456298"/>
            <a:ext cx="6731" cy="84963"/>
          </a:xfrm>
          <a:custGeom>
            <a:avLst/>
            <a:gdLst>
              <a:gd name="connsiteX0" fmla="*/ 127 w 6731"/>
              <a:gd name="connsiteY0" fmla="*/ 0 h 84963"/>
              <a:gd name="connsiteX1" fmla="*/ 6731 w 6731"/>
              <a:gd name="connsiteY1" fmla="*/ 0 h 84963"/>
              <a:gd name="connsiteX2" fmla="*/ 6731 w 6731"/>
              <a:gd name="connsiteY2" fmla="*/ 16891 h 84963"/>
              <a:gd name="connsiteX3" fmla="*/ 0 w 6731"/>
              <a:gd name="connsiteY3" fmla="*/ 16891 h 84963"/>
              <a:gd name="connsiteX4" fmla="*/ 127 w 6731"/>
              <a:gd name="connsiteY4" fmla="*/ 26670 h 84963"/>
              <a:gd name="connsiteX5" fmla="*/ 6731 w 6731"/>
              <a:gd name="connsiteY5" fmla="*/ 26670 h 84963"/>
              <a:gd name="connsiteX6" fmla="*/ 6731 w 6731"/>
              <a:gd name="connsiteY6" fmla="*/ 84963 h 84963"/>
              <a:gd name="connsiteX7" fmla="*/ 0 w 6731"/>
              <a:gd name="connsiteY7" fmla="*/ 84963 h 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31" h="84963">
                <a:moveTo>
                  <a:pt x="127" y="0"/>
                </a:moveTo>
                <a:lnTo>
                  <a:pt x="6731" y="0"/>
                </a:lnTo>
                <a:lnTo>
                  <a:pt x="6731" y="16891"/>
                </a:lnTo>
                <a:lnTo>
                  <a:pt x="0" y="16891"/>
                </a:lnTo>
                <a:close/>
                <a:moveTo>
                  <a:pt x="127" y="26670"/>
                </a:moveTo>
                <a:lnTo>
                  <a:pt x="6731" y="26670"/>
                </a:lnTo>
                <a:lnTo>
                  <a:pt x="6731" y="84963"/>
                </a:lnTo>
                <a:lnTo>
                  <a:pt x="0" y="84963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17DBBB75-C7E7-E747-AA16-F89835388DC8}"/>
              </a:ext>
            </a:extLst>
          </p:cNvPr>
          <p:cNvSpPr/>
          <p:nvPr/>
        </p:nvSpPr>
        <p:spPr>
          <a:xfrm>
            <a:off x="10742548" y="6465442"/>
            <a:ext cx="31495" cy="75819"/>
          </a:xfrm>
          <a:custGeom>
            <a:avLst/>
            <a:gdLst>
              <a:gd name="connsiteX0" fmla="*/ 0 w 31495"/>
              <a:gd name="connsiteY0" fmla="*/ 17526 h 75819"/>
              <a:gd name="connsiteX1" fmla="*/ 9906 w 31495"/>
              <a:gd name="connsiteY1" fmla="*/ 17526 h 75819"/>
              <a:gd name="connsiteX2" fmla="*/ 9906 w 31495"/>
              <a:gd name="connsiteY2" fmla="*/ 3937 h 75819"/>
              <a:gd name="connsiteX3" fmla="*/ 16637 w 31495"/>
              <a:gd name="connsiteY3" fmla="*/ 0 h 75819"/>
              <a:gd name="connsiteX4" fmla="*/ 16637 w 31495"/>
              <a:gd name="connsiteY4" fmla="*/ 17526 h 75819"/>
              <a:gd name="connsiteX5" fmla="*/ 31496 w 31495"/>
              <a:gd name="connsiteY5" fmla="*/ 17526 h 75819"/>
              <a:gd name="connsiteX6" fmla="*/ 31496 w 31495"/>
              <a:gd name="connsiteY6" fmla="*/ 23495 h 75819"/>
              <a:gd name="connsiteX7" fmla="*/ 16637 w 31495"/>
              <a:gd name="connsiteY7" fmla="*/ 23495 h 75819"/>
              <a:gd name="connsiteX8" fmla="*/ 16637 w 31495"/>
              <a:gd name="connsiteY8" fmla="*/ 54483 h 75819"/>
              <a:gd name="connsiteX9" fmla="*/ 31496 w 31495"/>
              <a:gd name="connsiteY9" fmla="*/ 69596 h 75819"/>
              <a:gd name="connsiteX10" fmla="*/ 31496 w 31495"/>
              <a:gd name="connsiteY10" fmla="*/ 75819 h 75819"/>
              <a:gd name="connsiteX11" fmla="*/ 30480 w 31495"/>
              <a:gd name="connsiteY11" fmla="*/ 75819 h 75819"/>
              <a:gd name="connsiteX12" fmla="*/ 9906 w 31495"/>
              <a:gd name="connsiteY12" fmla="*/ 54610 h 75819"/>
              <a:gd name="connsiteX13" fmla="*/ 9906 w 31495"/>
              <a:gd name="connsiteY13" fmla="*/ 23495 h 75819"/>
              <a:gd name="connsiteX14" fmla="*/ 0 w 31495"/>
              <a:gd name="connsiteY14" fmla="*/ 23495 h 7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95" h="75819">
                <a:moveTo>
                  <a:pt x="0" y="17526"/>
                </a:moveTo>
                <a:lnTo>
                  <a:pt x="9906" y="17526"/>
                </a:lnTo>
                <a:lnTo>
                  <a:pt x="9906" y="3937"/>
                </a:lnTo>
                <a:lnTo>
                  <a:pt x="16637" y="0"/>
                </a:lnTo>
                <a:lnTo>
                  <a:pt x="16637" y="17526"/>
                </a:lnTo>
                <a:lnTo>
                  <a:pt x="31496" y="17526"/>
                </a:lnTo>
                <a:lnTo>
                  <a:pt x="31496" y="23495"/>
                </a:lnTo>
                <a:lnTo>
                  <a:pt x="16637" y="23495"/>
                </a:lnTo>
                <a:lnTo>
                  <a:pt x="16637" y="54483"/>
                </a:lnTo>
                <a:cubicBezTo>
                  <a:pt x="16637" y="67183"/>
                  <a:pt x="19304" y="69596"/>
                  <a:pt x="31496" y="69596"/>
                </a:cubicBezTo>
                <a:lnTo>
                  <a:pt x="31496" y="75819"/>
                </a:lnTo>
                <a:lnTo>
                  <a:pt x="30480" y="75819"/>
                </a:lnTo>
                <a:cubicBezTo>
                  <a:pt x="14351" y="75819"/>
                  <a:pt x="9906" y="71374"/>
                  <a:pt x="9906" y="54610"/>
                </a:cubicBezTo>
                <a:lnTo>
                  <a:pt x="9906" y="23495"/>
                </a:lnTo>
                <a:lnTo>
                  <a:pt x="0" y="23495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533FA25D-9B60-1D44-9EA4-F33BF18B3590}"/>
              </a:ext>
            </a:extLst>
          </p:cNvPr>
          <p:cNvSpPr/>
          <p:nvPr/>
        </p:nvSpPr>
        <p:spPr>
          <a:xfrm>
            <a:off x="10782300" y="6481687"/>
            <a:ext cx="44957" cy="60724"/>
          </a:xfrm>
          <a:custGeom>
            <a:avLst/>
            <a:gdLst>
              <a:gd name="connsiteX0" fmla="*/ 0 w 44957"/>
              <a:gd name="connsiteY0" fmla="*/ 49795 h 60724"/>
              <a:gd name="connsiteX1" fmla="*/ 5207 w 44957"/>
              <a:gd name="connsiteY1" fmla="*/ 45604 h 60724"/>
              <a:gd name="connsiteX2" fmla="*/ 23495 w 44957"/>
              <a:gd name="connsiteY2" fmla="*/ 54875 h 60724"/>
              <a:gd name="connsiteX3" fmla="*/ 38481 w 44957"/>
              <a:gd name="connsiteY3" fmla="*/ 43191 h 60724"/>
              <a:gd name="connsiteX4" fmla="*/ 21844 w 44957"/>
              <a:gd name="connsiteY4" fmla="*/ 32396 h 60724"/>
              <a:gd name="connsiteX5" fmla="*/ 2794 w 44957"/>
              <a:gd name="connsiteY5" fmla="*/ 16267 h 60724"/>
              <a:gd name="connsiteX6" fmla="*/ 23114 w 44957"/>
              <a:gd name="connsiteY6" fmla="*/ 11 h 60724"/>
              <a:gd name="connsiteX7" fmla="*/ 43942 w 44957"/>
              <a:gd name="connsiteY7" fmla="*/ 8647 h 60724"/>
              <a:gd name="connsiteX8" fmla="*/ 38989 w 44957"/>
              <a:gd name="connsiteY8" fmla="*/ 12711 h 60724"/>
              <a:gd name="connsiteX9" fmla="*/ 23114 w 44957"/>
              <a:gd name="connsiteY9" fmla="*/ 5726 h 60724"/>
              <a:gd name="connsiteX10" fmla="*/ 9271 w 44957"/>
              <a:gd name="connsiteY10" fmla="*/ 16140 h 60724"/>
              <a:gd name="connsiteX11" fmla="*/ 25400 w 44957"/>
              <a:gd name="connsiteY11" fmla="*/ 26808 h 60724"/>
              <a:gd name="connsiteX12" fmla="*/ 44958 w 44957"/>
              <a:gd name="connsiteY12" fmla="*/ 43191 h 60724"/>
              <a:gd name="connsiteX13" fmla="*/ 23241 w 44957"/>
              <a:gd name="connsiteY13" fmla="*/ 60717 h 60724"/>
              <a:gd name="connsiteX14" fmla="*/ 0 w 44957"/>
              <a:gd name="connsiteY14" fmla="*/ 49796 h 6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957" h="60724">
                <a:moveTo>
                  <a:pt x="0" y="49795"/>
                </a:moveTo>
                <a:lnTo>
                  <a:pt x="5207" y="45604"/>
                </a:lnTo>
                <a:cubicBezTo>
                  <a:pt x="9470" y="51441"/>
                  <a:pt x="16267" y="54886"/>
                  <a:pt x="23495" y="54875"/>
                </a:cubicBezTo>
                <a:cubicBezTo>
                  <a:pt x="33528" y="54875"/>
                  <a:pt x="38481" y="49414"/>
                  <a:pt x="38481" y="43191"/>
                </a:cubicBezTo>
                <a:cubicBezTo>
                  <a:pt x="38481" y="36969"/>
                  <a:pt x="30353" y="34556"/>
                  <a:pt x="21844" y="32396"/>
                </a:cubicBezTo>
                <a:cubicBezTo>
                  <a:pt x="13335" y="30237"/>
                  <a:pt x="2794" y="27062"/>
                  <a:pt x="2794" y="16267"/>
                </a:cubicBezTo>
                <a:cubicBezTo>
                  <a:pt x="2794" y="7631"/>
                  <a:pt x="10541" y="11"/>
                  <a:pt x="23114" y="11"/>
                </a:cubicBezTo>
                <a:cubicBezTo>
                  <a:pt x="30971" y="-212"/>
                  <a:pt x="38549" y="2930"/>
                  <a:pt x="43942" y="8647"/>
                </a:cubicBezTo>
                <a:lnTo>
                  <a:pt x="38989" y="12711"/>
                </a:lnTo>
                <a:cubicBezTo>
                  <a:pt x="34996" y="8143"/>
                  <a:pt x="29180" y="5584"/>
                  <a:pt x="23114" y="5726"/>
                </a:cubicBezTo>
                <a:cubicBezTo>
                  <a:pt x="14351" y="5726"/>
                  <a:pt x="9271" y="10298"/>
                  <a:pt x="9271" y="16140"/>
                </a:cubicBezTo>
                <a:cubicBezTo>
                  <a:pt x="9271" y="21982"/>
                  <a:pt x="17145" y="24776"/>
                  <a:pt x="25400" y="26808"/>
                </a:cubicBezTo>
                <a:cubicBezTo>
                  <a:pt x="33655" y="28840"/>
                  <a:pt x="44958" y="32015"/>
                  <a:pt x="44958" y="43191"/>
                </a:cubicBezTo>
                <a:cubicBezTo>
                  <a:pt x="44958" y="51192"/>
                  <a:pt x="38481" y="60717"/>
                  <a:pt x="23241" y="60717"/>
                </a:cubicBezTo>
                <a:cubicBezTo>
                  <a:pt x="14211" y="60919"/>
                  <a:pt x="5608" y="56876"/>
                  <a:pt x="0" y="49796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5C3DBD49-1843-9B45-A01E-0804AFB1D869}"/>
              </a:ext>
            </a:extLst>
          </p:cNvPr>
          <p:cNvSpPr/>
          <p:nvPr/>
        </p:nvSpPr>
        <p:spPr>
          <a:xfrm>
            <a:off x="10871200" y="6456807"/>
            <a:ext cx="58237" cy="86613"/>
          </a:xfrm>
          <a:custGeom>
            <a:avLst/>
            <a:gdLst>
              <a:gd name="connsiteX0" fmla="*/ 6604 w 58237"/>
              <a:gd name="connsiteY0" fmla="*/ 72263 h 86613"/>
              <a:gd name="connsiteX1" fmla="*/ 6604 w 58237"/>
              <a:gd name="connsiteY1" fmla="*/ 84963 h 86613"/>
              <a:gd name="connsiteX2" fmla="*/ 0 w 58237"/>
              <a:gd name="connsiteY2" fmla="*/ 84963 h 86613"/>
              <a:gd name="connsiteX3" fmla="*/ 0 w 58237"/>
              <a:gd name="connsiteY3" fmla="*/ 0 h 86613"/>
              <a:gd name="connsiteX4" fmla="*/ 6477 w 58237"/>
              <a:gd name="connsiteY4" fmla="*/ 0 h 86613"/>
              <a:gd name="connsiteX5" fmla="*/ 6477 w 58237"/>
              <a:gd name="connsiteY5" fmla="*/ 38735 h 86613"/>
              <a:gd name="connsiteX6" fmla="*/ 29845 w 58237"/>
              <a:gd name="connsiteY6" fmla="*/ 26035 h 86613"/>
              <a:gd name="connsiteX7" fmla="*/ 58172 w 58237"/>
              <a:gd name="connsiteY7" fmla="*/ 58287 h 86613"/>
              <a:gd name="connsiteX8" fmla="*/ 29845 w 58237"/>
              <a:gd name="connsiteY8" fmla="*/ 86614 h 86613"/>
              <a:gd name="connsiteX9" fmla="*/ 6604 w 58237"/>
              <a:gd name="connsiteY9" fmla="*/ 72263 h 86613"/>
              <a:gd name="connsiteX10" fmla="*/ 53340 w 58237"/>
              <a:gd name="connsiteY10" fmla="*/ 55372 h 86613"/>
              <a:gd name="connsiteX11" fmla="*/ 29212 w 58237"/>
              <a:gd name="connsiteY11" fmla="*/ 32009 h 86613"/>
              <a:gd name="connsiteX12" fmla="*/ 5848 w 58237"/>
              <a:gd name="connsiteY12" fmla="*/ 56136 h 86613"/>
              <a:gd name="connsiteX13" fmla="*/ 29845 w 58237"/>
              <a:gd name="connsiteY13" fmla="*/ 79502 h 86613"/>
              <a:gd name="connsiteX14" fmla="*/ 53342 w 58237"/>
              <a:gd name="connsiteY14" fmla="*/ 55503 h 86613"/>
              <a:gd name="connsiteX15" fmla="*/ 53341 w 58237"/>
              <a:gd name="connsiteY15" fmla="*/ 55371 h 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237" h="86613">
                <a:moveTo>
                  <a:pt x="6604" y="72263"/>
                </a:moveTo>
                <a:lnTo>
                  <a:pt x="6604" y="84963"/>
                </a:lnTo>
                <a:lnTo>
                  <a:pt x="0" y="84963"/>
                </a:lnTo>
                <a:lnTo>
                  <a:pt x="0" y="0"/>
                </a:lnTo>
                <a:lnTo>
                  <a:pt x="6477" y="0"/>
                </a:lnTo>
                <a:lnTo>
                  <a:pt x="6477" y="38735"/>
                </a:lnTo>
                <a:cubicBezTo>
                  <a:pt x="11573" y="30774"/>
                  <a:pt x="20393" y="25981"/>
                  <a:pt x="29845" y="26035"/>
                </a:cubicBezTo>
                <a:cubicBezTo>
                  <a:pt x="46574" y="27119"/>
                  <a:pt x="59256" y="41558"/>
                  <a:pt x="58172" y="58287"/>
                </a:cubicBezTo>
                <a:cubicBezTo>
                  <a:pt x="57186" y="73504"/>
                  <a:pt x="45063" y="85628"/>
                  <a:pt x="29845" y="86614"/>
                </a:cubicBezTo>
                <a:cubicBezTo>
                  <a:pt x="20106" y="86276"/>
                  <a:pt x="11269" y="80819"/>
                  <a:pt x="6604" y="72263"/>
                </a:cubicBezTo>
                <a:close/>
                <a:moveTo>
                  <a:pt x="53340" y="55372"/>
                </a:moveTo>
                <a:cubicBezTo>
                  <a:pt x="53129" y="42258"/>
                  <a:pt x="42326" y="31797"/>
                  <a:pt x="29212" y="32009"/>
                </a:cubicBezTo>
                <a:cubicBezTo>
                  <a:pt x="16097" y="32220"/>
                  <a:pt x="5638" y="43022"/>
                  <a:pt x="5848" y="56136"/>
                </a:cubicBezTo>
                <a:cubicBezTo>
                  <a:pt x="6059" y="69200"/>
                  <a:pt x="16781" y="79640"/>
                  <a:pt x="29845" y="79502"/>
                </a:cubicBezTo>
                <a:cubicBezTo>
                  <a:pt x="42961" y="79363"/>
                  <a:pt x="53480" y="68619"/>
                  <a:pt x="53342" y="55503"/>
                </a:cubicBezTo>
                <a:cubicBezTo>
                  <a:pt x="53342" y="55459"/>
                  <a:pt x="53342" y="55416"/>
                  <a:pt x="53341" y="55371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C3491F1-EC57-8D4F-B0CD-4F2BF3A5019D}"/>
              </a:ext>
            </a:extLst>
          </p:cNvPr>
          <p:cNvSpPr/>
          <p:nvPr/>
        </p:nvSpPr>
        <p:spPr>
          <a:xfrm>
            <a:off x="10942560" y="6481801"/>
            <a:ext cx="59844" cy="60689"/>
          </a:xfrm>
          <a:custGeom>
            <a:avLst/>
            <a:gdLst>
              <a:gd name="connsiteX0" fmla="*/ 14 w 59844"/>
              <a:gd name="connsiteY0" fmla="*/ 30631 h 60689"/>
              <a:gd name="connsiteX1" fmla="*/ 28828 w 59844"/>
              <a:gd name="connsiteY1" fmla="*/ 36 h 60689"/>
              <a:gd name="connsiteX2" fmla="*/ 29985 w 59844"/>
              <a:gd name="connsiteY2" fmla="*/ 24 h 60689"/>
              <a:gd name="connsiteX3" fmla="*/ 59822 w 59844"/>
              <a:gd name="connsiteY3" fmla="*/ 27545 h 60689"/>
              <a:gd name="connsiteX4" fmla="*/ 59830 w 59844"/>
              <a:gd name="connsiteY4" fmla="*/ 29615 h 60689"/>
              <a:gd name="connsiteX5" fmla="*/ 59831 w 59844"/>
              <a:gd name="connsiteY5" fmla="*/ 32536 h 60689"/>
              <a:gd name="connsiteX6" fmla="*/ 6236 w 59844"/>
              <a:gd name="connsiteY6" fmla="*/ 32536 h 60689"/>
              <a:gd name="connsiteX7" fmla="*/ 30322 w 59844"/>
              <a:gd name="connsiteY7" fmla="*/ 54636 h 60689"/>
              <a:gd name="connsiteX8" fmla="*/ 30367 w 59844"/>
              <a:gd name="connsiteY8" fmla="*/ 54634 h 60689"/>
              <a:gd name="connsiteX9" fmla="*/ 52338 w 59844"/>
              <a:gd name="connsiteY9" fmla="*/ 40156 h 60689"/>
              <a:gd name="connsiteX10" fmla="*/ 58180 w 59844"/>
              <a:gd name="connsiteY10" fmla="*/ 42950 h 60689"/>
              <a:gd name="connsiteX11" fmla="*/ 17746 w 59844"/>
              <a:gd name="connsiteY11" fmla="*/ 57888 h 60689"/>
              <a:gd name="connsiteX12" fmla="*/ 14 w 59844"/>
              <a:gd name="connsiteY12" fmla="*/ 30250 h 60689"/>
              <a:gd name="connsiteX13" fmla="*/ 6491 w 59844"/>
              <a:gd name="connsiteY13" fmla="*/ 26440 h 60689"/>
              <a:gd name="connsiteX14" fmla="*/ 52972 w 59844"/>
              <a:gd name="connsiteY14" fmla="*/ 26440 h 60689"/>
              <a:gd name="connsiteX15" fmla="*/ 29985 w 59844"/>
              <a:gd name="connsiteY15" fmla="*/ 5994 h 60689"/>
              <a:gd name="connsiteX16" fmla="*/ 6491 w 59844"/>
              <a:gd name="connsiteY16" fmla="*/ 26440 h 6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4" h="60689">
                <a:moveTo>
                  <a:pt x="14" y="30631"/>
                </a:moveTo>
                <a:cubicBezTo>
                  <a:pt x="-478" y="14225"/>
                  <a:pt x="12423" y="528"/>
                  <a:pt x="28828" y="36"/>
                </a:cubicBezTo>
                <a:cubicBezTo>
                  <a:pt x="29214" y="24"/>
                  <a:pt x="29599" y="20"/>
                  <a:pt x="29985" y="24"/>
                </a:cubicBezTo>
                <a:cubicBezTo>
                  <a:pt x="45824" y="-615"/>
                  <a:pt x="59182" y="11706"/>
                  <a:pt x="59822" y="27545"/>
                </a:cubicBezTo>
                <a:cubicBezTo>
                  <a:pt x="59849" y="28235"/>
                  <a:pt x="59853" y="28925"/>
                  <a:pt x="59830" y="29615"/>
                </a:cubicBezTo>
                <a:lnTo>
                  <a:pt x="59831" y="32536"/>
                </a:lnTo>
                <a:lnTo>
                  <a:pt x="6236" y="32536"/>
                </a:lnTo>
                <a:cubicBezTo>
                  <a:pt x="6784" y="45290"/>
                  <a:pt x="17568" y="55184"/>
                  <a:pt x="30322" y="54636"/>
                </a:cubicBezTo>
                <a:cubicBezTo>
                  <a:pt x="30337" y="54636"/>
                  <a:pt x="30351" y="54635"/>
                  <a:pt x="30367" y="54634"/>
                </a:cubicBezTo>
                <a:cubicBezTo>
                  <a:pt x="40034" y="55006"/>
                  <a:pt x="48866" y="49186"/>
                  <a:pt x="52338" y="40156"/>
                </a:cubicBezTo>
                <a:lnTo>
                  <a:pt x="58180" y="42950"/>
                </a:lnTo>
                <a:cubicBezTo>
                  <a:pt x="51139" y="58241"/>
                  <a:pt x="33036" y="64929"/>
                  <a:pt x="17746" y="57888"/>
                </a:cubicBezTo>
                <a:cubicBezTo>
                  <a:pt x="6953" y="52919"/>
                  <a:pt x="33" y="42132"/>
                  <a:pt x="14" y="30250"/>
                </a:cubicBezTo>
                <a:close/>
                <a:moveTo>
                  <a:pt x="6491" y="26440"/>
                </a:moveTo>
                <a:lnTo>
                  <a:pt x="52972" y="26440"/>
                </a:lnTo>
                <a:cubicBezTo>
                  <a:pt x="52223" y="14470"/>
                  <a:pt x="41961" y="5342"/>
                  <a:pt x="29985" y="5994"/>
                </a:cubicBezTo>
                <a:cubicBezTo>
                  <a:pt x="18133" y="5950"/>
                  <a:pt x="8084" y="14696"/>
                  <a:pt x="6491" y="26440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607158E-F541-FD48-A9F7-9CA2BB51F954}"/>
              </a:ext>
            </a:extLst>
          </p:cNvPr>
          <p:cNvSpPr/>
          <p:nvPr/>
        </p:nvSpPr>
        <p:spPr>
          <a:xfrm>
            <a:off x="11008232" y="6482969"/>
            <a:ext cx="56896" cy="85089"/>
          </a:xfrm>
          <a:custGeom>
            <a:avLst/>
            <a:gdLst>
              <a:gd name="connsiteX0" fmla="*/ 25400 w 56896"/>
              <a:gd name="connsiteY0" fmla="*/ 54991 h 85089"/>
              <a:gd name="connsiteX1" fmla="*/ 0 w 56896"/>
              <a:gd name="connsiteY1" fmla="*/ 0 h 85089"/>
              <a:gd name="connsiteX2" fmla="*/ 7239 w 56896"/>
              <a:gd name="connsiteY2" fmla="*/ 0 h 85089"/>
              <a:gd name="connsiteX3" fmla="*/ 29211 w 56896"/>
              <a:gd name="connsiteY3" fmla="*/ 47371 h 85089"/>
              <a:gd name="connsiteX4" fmla="*/ 49657 w 56896"/>
              <a:gd name="connsiteY4" fmla="*/ 0 h 85089"/>
              <a:gd name="connsiteX5" fmla="*/ 56897 w 56896"/>
              <a:gd name="connsiteY5" fmla="*/ 0 h 85089"/>
              <a:gd name="connsiteX6" fmla="*/ 18797 w 56896"/>
              <a:gd name="connsiteY6" fmla="*/ 85090 h 85089"/>
              <a:gd name="connsiteX7" fmla="*/ 11811 w 56896"/>
              <a:gd name="connsiteY7" fmla="*/ 85090 h 8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96" h="85089">
                <a:moveTo>
                  <a:pt x="25400" y="54991"/>
                </a:moveTo>
                <a:lnTo>
                  <a:pt x="0" y="0"/>
                </a:lnTo>
                <a:lnTo>
                  <a:pt x="7239" y="0"/>
                </a:lnTo>
                <a:lnTo>
                  <a:pt x="29211" y="47371"/>
                </a:lnTo>
                <a:lnTo>
                  <a:pt x="49657" y="0"/>
                </a:lnTo>
                <a:lnTo>
                  <a:pt x="56897" y="0"/>
                </a:lnTo>
                <a:lnTo>
                  <a:pt x="18797" y="85090"/>
                </a:lnTo>
                <a:lnTo>
                  <a:pt x="11811" y="85090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AD75C99-0A89-2C4C-80D7-2175FADE6216}"/>
              </a:ext>
            </a:extLst>
          </p:cNvPr>
          <p:cNvSpPr/>
          <p:nvPr/>
        </p:nvSpPr>
        <p:spPr>
          <a:xfrm>
            <a:off x="11070335" y="6481953"/>
            <a:ext cx="60452" cy="60452"/>
          </a:xfrm>
          <a:custGeom>
            <a:avLst/>
            <a:gdLst>
              <a:gd name="connsiteX0" fmla="*/ 0 w 60452"/>
              <a:gd name="connsiteY0" fmla="*/ 30226 h 60452"/>
              <a:gd name="connsiteX1" fmla="*/ 30226 w 60452"/>
              <a:gd name="connsiteY1" fmla="*/ 0 h 60452"/>
              <a:gd name="connsiteX2" fmla="*/ 60452 w 60452"/>
              <a:gd name="connsiteY2" fmla="*/ 30226 h 60452"/>
              <a:gd name="connsiteX3" fmla="*/ 30226 w 60452"/>
              <a:gd name="connsiteY3" fmla="*/ 60453 h 60452"/>
              <a:gd name="connsiteX4" fmla="*/ 30100 w 60452"/>
              <a:gd name="connsiteY4" fmla="*/ 60453 h 60452"/>
              <a:gd name="connsiteX5" fmla="*/ 1 w 60452"/>
              <a:gd name="connsiteY5" fmla="*/ 30354 h 60452"/>
              <a:gd name="connsiteX6" fmla="*/ 1 w 60452"/>
              <a:gd name="connsiteY6" fmla="*/ 30226 h 60452"/>
              <a:gd name="connsiteX7" fmla="*/ 53594 w 60452"/>
              <a:gd name="connsiteY7" fmla="*/ 30226 h 60452"/>
              <a:gd name="connsiteX8" fmla="*/ 29473 w 60452"/>
              <a:gd name="connsiteY8" fmla="*/ 7374 h 60452"/>
              <a:gd name="connsiteX9" fmla="*/ 6621 w 60452"/>
              <a:gd name="connsiteY9" fmla="*/ 31496 h 60452"/>
              <a:gd name="connsiteX10" fmla="*/ 30099 w 60452"/>
              <a:gd name="connsiteY10" fmla="*/ 54356 h 60452"/>
              <a:gd name="connsiteX11" fmla="*/ 53596 w 60452"/>
              <a:gd name="connsiteY11" fmla="*/ 30357 h 60452"/>
              <a:gd name="connsiteX12" fmla="*/ 53594 w 60452"/>
              <a:gd name="connsiteY12" fmla="*/ 30226 h 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452" h="60452">
                <a:moveTo>
                  <a:pt x="0" y="30226"/>
                </a:moveTo>
                <a:cubicBezTo>
                  <a:pt x="0" y="13533"/>
                  <a:pt x="13533" y="0"/>
                  <a:pt x="30226" y="0"/>
                </a:cubicBezTo>
                <a:cubicBezTo>
                  <a:pt x="46920" y="0"/>
                  <a:pt x="60452" y="13533"/>
                  <a:pt x="60452" y="30226"/>
                </a:cubicBezTo>
                <a:cubicBezTo>
                  <a:pt x="60452" y="46920"/>
                  <a:pt x="46919" y="60453"/>
                  <a:pt x="30226" y="60453"/>
                </a:cubicBezTo>
                <a:cubicBezTo>
                  <a:pt x="30184" y="60453"/>
                  <a:pt x="30142" y="60453"/>
                  <a:pt x="30100" y="60453"/>
                </a:cubicBezTo>
                <a:cubicBezTo>
                  <a:pt x="13477" y="60453"/>
                  <a:pt x="1" y="46977"/>
                  <a:pt x="1" y="30354"/>
                </a:cubicBezTo>
                <a:cubicBezTo>
                  <a:pt x="1" y="30311"/>
                  <a:pt x="1" y="30269"/>
                  <a:pt x="1" y="30226"/>
                </a:cubicBezTo>
                <a:close/>
                <a:moveTo>
                  <a:pt x="53594" y="30226"/>
                </a:moveTo>
                <a:cubicBezTo>
                  <a:pt x="53244" y="17254"/>
                  <a:pt x="42444" y="7024"/>
                  <a:pt x="29473" y="7374"/>
                </a:cubicBezTo>
                <a:cubicBezTo>
                  <a:pt x="16501" y="7725"/>
                  <a:pt x="6270" y="18524"/>
                  <a:pt x="6621" y="31496"/>
                </a:cubicBezTo>
                <a:cubicBezTo>
                  <a:pt x="6965" y="44217"/>
                  <a:pt x="17374" y="54351"/>
                  <a:pt x="30099" y="54356"/>
                </a:cubicBezTo>
                <a:cubicBezTo>
                  <a:pt x="43214" y="54217"/>
                  <a:pt x="53734" y="43473"/>
                  <a:pt x="53596" y="30357"/>
                </a:cubicBezTo>
                <a:cubicBezTo>
                  <a:pt x="53595" y="30313"/>
                  <a:pt x="53595" y="30270"/>
                  <a:pt x="53594" y="30226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0DD567DD-7E2C-FC48-B95C-0A97A8D6577D}"/>
              </a:ext>
            </a:extLst>
          </p:cNvPr>
          <p:cNvSpPr/>
          <p:nvPr/>
        </p:nvSpPr>
        <p:spPr>
          <a:xfrm>
            <a:off x="11144884" y="6481222"/>
            <a:ext cx="53800" cy="60039"/>
          </a:xfrm>
          <a:custGeom>
            <a:avLst/>
            <a:gdLst>
              <a:gd name="connsiteX0" fmla="*/ 0 w 53800"/>
              <a:gd name="connsiteY0" fmla="*/ 1747 h 60039"/>
              <a:gd name="connsiteX1" fmla="*/ 6350 w 53800"/>
              <a:gd name="connsiteY1" fmla="*/ 1747 h 60039"/>
              <a:gd name="connsiteX2" fmla="*/ 6350 w 53800"/>
              <a:gd name="connsiteY2" fmla="*/ 12796 h 60039"/>
              <a:gd name="connsiteX3" fmla="*/ 41008 w 53800"/>
              <a:gd name="connsiteY3" fmla="*/ 3355 h 60039"/>
              <a:gd name="connsiteX4" fmla="*/ 53722 w 53800"/>
              <a:gd name="connsiteY4" fmla="*/ 27401 h 60039"/>
              <a:gd name="connsiteX5" fmla="*/ 53722 w 53800"/>
              <a:gd name="connsiteY5" fmla="*/ 60040 h 60039"/>
              <a:gd name="connsiteX6" fmla="*/ 46990 w 53800"/>
              <a:gd name="connsiteY6" fmla="*/ 60040 h 60039"/>
              <a:gd name="connsiteX7" fmla="*/ 46990 w 53800"/>
              <a:gd name="connsiteY7" fmla="*/ 27401 h 60039"/>
              <a:gd name="connsiteX8" fmla="*/ 30511 w 53800"/>
              <a:gd name="connsiteY8" fmla="*/ 6773 h 60039"/>
              <a:gd name="connsiteX9" fmla="*/ 27178 w 53800"/>
              <a:gd name="connsiteY9" fmla="*/ 6700 h 60039"/>
              <a:gd name="connsiteX10" fmla="*/ 6476 w 53800"/>
              <a:gd name="connsiteY10" fmla="*/ 26887 h 60039"/>
              <a:gd name="connsiteX11" fmla="*/ 6478 w 53800"/>
              <a:gd name="connsiteY11" fmla="*/ 27528 h 60039"/>
              <a:gd name="connsiteX12" fmla="*/ 6477 w 53800"/>
              <a:gd name="connsiteY12" fmla="*/ 60040 h 60039"/>
              <a:gd name="connsiteX13" fmla="*/ 0 w 53800"/>
              <a:gd name="connsiteY13" fmla="*/ 60040 h 60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800" h="60039">
                <a:moveTo>
                  <a:pt x="0" y="1747"/>
                </a:moveTo>
                <a:lnTo>
                  <a:pt x="6350" y="1747"/>
                </a:lnTo>
                <a:lnTo>
                  <a:pt x="6350" y="12796"/>
                </a:lnTo>
                <a:cubicBezTo>
                  <a:pt x="13313" y="618"/>
                  <a:pt x="28831" y="-3609"/>
                  <a:pt x="41008" y="3355"/>
                </a:cubicBezTo>
                <a:cubicBezTo>
                  <a:pt x="49542" y="8235"/>
                  <a:pt x="54494" y="17601"/>
                  <a:pt x="53722" y="27401"/>
                </a:cubicBezTo>
                <a:lnTo>
                  <a:pt x="53722" y="60040"/>
                </a:lnTo>
                <a:lnTo>
                  <a:pt x="46990" y="60040"/>
                </a:lnTo>
                <a:lnTo>
                  <a:pt x="46990" y="27401"/>
                </a:lnTo>
                <a:cubicBezTo>
                  <a:pt x="48136" y="17154"/>
                  <a:pt x="40758" y="7918"/>
                  <a:pt x="30511" y="6773"/>
                </a:cubicBezTo>
                <a:cubicBezTo>
                  <a:pt x="29404" y="6649"/>
                  <a:pt x="28289" y="6625"/>
                  <a:pt x="27178" y="6700"/>
                </a:cubicBezTo>
                <a:cubicBezTo>
                  <a:pt x="15887" y="6557"/>
                  <a:pt x="6617" y="15595"/>
                  <a:pt x="6476" y="26887"/>
                </a:cubicBezTo>
                <a:cubicBezTo>
                  <a:pt x="6473" y="27101"/>
                  <a:pt x="6473" y="27315"/>
                  <a:pt x="6478" y="27528"/>
                </a:cubicBezTo>
                <a:lnTo>
                  <a:pt x="6477" y="60040"/>
                </a:lnTo>
                <a:lnTo>
                  <a:pt x="0" y="60040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9770DCDC-6221-114E-A660-99B2FD353BCA}"/>
              </a:ext>
            </a:extLst>
          </p:cNvPr>
          <p:cNvSpPr/>
          <p:nvPr/>
        </p:nvSpPr>
        <p:spPr>
          <a:xfrm>
            <a:off x="11212187" y="6456298"/>
            <a:ext cx="59697" cy="84963"/>
          </a:xfrm>
          <a:custGeom>
            <a:avLst/>
            <a:gdLst>
              <a:gd name="connsiteX0" fmla="*/ 7 w 59697"/>
              <a:gd name="connsiteY0" fmla="*/ 55880 h 84963"/>
              <a:gd name="connsiteX1" fmla="*/ 29083 w 59697"/>
              <a:gd name="connsiteY1" fmla="*/ 25534 h 84963"/>
              <a:gd name="connsiteX2" fmla="*/ 29852 w 59697"/>
              <a:gd name="connsiteY2" fmla="*/ 25527 h 84963"/>
              <a:gd name="connsiteX3" fmla="*/ 53220 w 59697"/>
              <a:gd name="connsiteY3" fmla="*/ 38862 h 84963"/>
              <a:gd name="connsiteX4" fmla="*/ 53220 w 59697"/>
              <a:gd name="connsiteY4" fmla="*/ 0 h 84963"/>
              <a:gd name="connsiteX5" fmla="*/ 59697 w 59697"/>
              <a:gd name="connsiteY5" fmla="*/ 0 h 84963"/>
              <a:gd name="connsiteX6" fmla="*/ 59697 w 59697"/>
              <a:gd name="connsiteY6" fmla="*/ 84963 h 84963"/>
              <a:gd name="connsiteX7" fmla="*/ 52712 w 59697"/>
              <a:gd name="connsiteY7" fmla="*/ 84963 h 84963"/>
              <a:gd name="connsiteX8" fmla="*/ 52712 w 59697"/>
              <a:gd name="connsiteY8" fmla="*/ 72263 h 84963"/>
              <a:gd name="connsiteX9" fmla="*/ 29344 w 59697"/>
              <a:gd name="connsiteY9" fmla="*/ 84963 h 84963"/>
              <a:gd name="connsiteX10" fmla="*/ 7 w 59697"/>
              <a:gd name="connsiteY10" fmla="*/ 55880 h 84963"/>
              <a:gd name="connsiteX11" fmla="*/ 53982 w 59697"/>
              <a:gd name="connsiteY11" fmla="*/ 55880 h 84963"/>
              <a:gd name="connsiteX12" fmla="*/ 29855 w 59697"/>
              <a:gd name="connsiteY12" fmla="*/ 32516 h 84963"/>
              <a:gd name="connsiteX13" fmla="*/ 6490 w 59697"/>
              <a:gd name="connsiteY13" fmla="*/ 56643 h 84963"/>
              <a:gd name="connsiteX14" fmla="*/ 30106 w 59697"/>
              <a:gd name="connsiteY14" fmla="*/ 80011 h 84963"/>
              <a:gd name="connsiteX15" fmla="*/ 53983 w 59697"/>
              <a:gd name="connsiteY15" fmla="*/ 56136 h 84963"/>
              <a:gd name="connsiteX16" fmla="*/ 53982 w 59697"/>
              <a:gd name="connsiteY16" fmla="*/ 55881 h 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97" h="84963">
                <a:moveTo>
                  <a:pt x="7" y="55880"/>
                </a:moveTo>
                <a:cubicBezTo>
                  <a:pt x="-344" y="39471"/>
                  <a:pt x="12674" y="25885"/>
                  <a:pt x="29083" y="25534"/>
                </a:cubicBezTo>
                <a:cubicBezTo>
                  <a:pt x="29339" y="25528"/>
                  <a:pt x="29595" y="25526"/>
                  <a:pt x="29852" y="25527"/>
                </a:cubicBezTo>
                <a:cubicBezTo>
                  <a:pt x="39436" y="25585"/>
                  <a:pt x="48295" y="30640"/>
                  <a:pt x="53220" y="38862"/>
                </a:cubicBezTo>
                <a:lnTo>
                  <a:pt x="53220" y="0"/>
                </a:lnTo>
                <a:lnTo>
                  <a:pt x="59697" y="0"/>
                </a:lnTo>
                <a:lnTo>
                  <a:pt x="59697" y="84963"/>
                </a:lnTo>
                <a:lnTo>
                  <a:pt x="52712" y="84963"/>
                </a:lnTo>
                <a:lnTo>
                  <a:pt x="52712" y="72263"/>
                </a:lnTo>
                <a:cubicBezTo>
                  <a:pt x="47633" y="80242"/>
                  <a:pt x="38802" y="85041"/>
                  <a:pt x="29344" y="84963"/>
                </a:cubicBezTo>
                <a:cubicBezTo>
                  <a:pt x="13324" y="84761"/>
                  <a:pt x="348" y="71897"/>
                  <a:pt x="7" y="55880"/>
                </a:cubicBezTo>
                <a:close/>
                <a:moveTo>
                  <a:pt x="53982" y="55880"/>
                </a:moveTo>
                <a:cubicBezTo>
                  <a:pt x="53771" y="42766"/>
                  <a:pt x="42969" y="32305"/>
                  <a:pt x="29855" y="32516"/>
                </a:cubicBezTo>
                <a:cubicBezTo>
                  <a:pt x="16740" y="32726"/>
                  <a:pt x="6279" y="43529"/>
                  <a:pt x="6490" y="56643"/>
                </a:cubicBezTo>
                <a:cubicBezTo>
                  <a:pt x="6698" y="69559"/>
                  <a:pt x="17190" y="79939"/>
                  <a:pt x="30106" y="80011"/>
                </a:cubicBezTo>
                <a:cubicBezTo>
                  <a:pt x="43292" y="80011"/>
                  <a:pt x="53983" y="69322"/>
                  <a:pt x="53983" y="56136"/>
                </a:cubicBezTo>
                <a:cubicBezTo>
                  <a:pt x="53983" y="56051"/>
                  <a:pt x="53983" y="55966"/>
                  <a:pt x="53982" y="55881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A5F2F9A7-0CDF-7049-8329-E3D49AAA284E}"/>
              </a:ext>
            </a:extLst>
          </p:cNvPr>
          <p:cNvSpPr/>
          <p:nvPr/>
        </p:nvSpPr>
        <p:spPr>
          <a:xfrm>
            <a:off x="11318113" y="6456807"/>
            <a:ext cx="58237" cy="86613"/>
          </a:xfrm>
          <a:custGeom>
            <a:avLst/>
            <a:gdLst>
              <a:gd name="connsiteX0" fmla="*/ 6350 w 58237"/>
              <a:gd name="connsiteY0" fmla="*/ 72263 h 86613"/>
              <a:gd name="connsiteX1" fmla="*/ 6350 w 58237"/>
              <a:gd name="connsiteY1" fmla="*/ 84963 h 86613"/>
              <a:gd name="connsiteX2" fmla="*/ 0 w 58237"/>
              <a:gd name="connsiteY2" fmla="*/ 84963 h 86613"/>
              <a:gd name="connsiteX3" fmla="*/ 0 w 58237"/>
              <a:gd name="connsiteY3" fmla="*/ 0 h 86613"/>
              <a:gd name="connsiteX4" fmla="*/ 6477 w 58237"/>
              <a:gd name="connsiteY4" fmla="*/ 0 h 86613"/>
              <a:gd name="connsiteX5" fmla="*/ 6477 w 58237"/>
              <a:gd name="connsiteY5" fmla="*/ 38735 h 86613"/>
              <a:gd name="connsiteX6" fmla="*/ 29845 w 58237"/>
              <a:gd name="connsiteY6" fmla="*/ 26035 h 86613"/>
              <a:gd name="connsiteX7" fmla="*/ 58172 w 58237"/>
              <a:gd name="connsiteY7" fmla="*/ 58287 h 86613"/>
              <a:gd name="connsiteX8" fmla="*/ 29845 w 58237"/>
              <a:gd name="connsiteY8" fmla="*/ 86614 h 86613"/>
              <a:gd name="connsiteX9" fmla="*/ 6351 w 58237"/>
              <a:gd name="connsiteY9" fmla="*/ 72263 h 86613"/>
              <a:gd name="connsiteX10" fmla="*/ 53086 w 58237"/>
              <a:gd name="connsiteY10" fmla="*/ 55372 h 86613"/>
              <a:gd name="connsiteX11" fmla="*/ 28958 w 58237"/>
              <a:gd name="connsiteY11" fmla="*/ 32009 h 86613"/>
              <a:gd name="connsiteX12" fmla="*/ 5594 w 58237"/>
              <a:gd name="connsiteY12" fmla="*/ 56136 h 86613"/>
              <a:gd name="connsiteX13" fmla="*/ 29591 w 58237"/>
              <a:gd name="connsiteY13" fmla="*/ 79502 h 86613"/>
              <a:gd name="connsiteX14" fmla="*/ 53088 w 58237"/>
              <a:gd name="connsiteY14" fmla="*/ 55503 h 86613"/>
              <a:gd name="connsiteX15" fmla="*/ 53087 w 58237"/>
              <a:gd name="connsiteY15" fmla="*/ 55371 h 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237" h="86613">
                <a:moveTo>
                  <a:pt x="6350" y="72263"/>
                </a:moveTo>
                <a:lnTo>
                  <a:pt x="6350" y="84963"/>
                </a:lnTo>
                <a:lnTo>
                  <a:pt x="0" y="84963"/>
                </a:lnTo>
                <a:lnTo>
                  <a:pt x="0" y="0"/>
                </a:lnTo>
                <a:lnTo>
                  <a:pt x="6477" y="0"/>
                </a:lnTo>
                <a:lnTo>
                  <a:pt x="6477" y="38735"/>
                </a:lnTo>
                <a:cubicBezTo>
                  <a:pt x="11556" y="30756"/>
                  <a:pt x="20387" y="25957"/>
                  <a:pt x="29845" y="26035"/>
                </a:cubicBezTo>
                <a:cubicBezTo>
                  <a:pt x="46574" y="27119"/>
                  <a:pt x="59256" y="41558"/>
                  <a:pt x="58172" y="58287"/>
                </a:cubicBezTo>
                <a:cubicBezTo>
                  <a:pt x="57186" y="73504"/>
                  <a:pt x="45063" y="85628"/>
                  <a:pt x="29845" y="86614"/>
                </a:cubicBezTo>
                <a:cubicBezTo>
                  <a:pt x="20007" y="86391"/>
                  <a:pt x="11041" y="80915"/>
                  <a:pt x="6351" y="72263"/>
                </a:cubicBezTo>
                <a:close/>
                <a:moveTo>
                  <a:pt x="53086" y="55372"/>
                </a:moveTo>
                <a:cubicBezTo>
                  <a:pt x="52875" y="42258"/>
                  <a:pt x="42072" y="31797"/>
                  <a:pt x="28958" y="32009"/>
                </a:cubicBezTo>
                <a:cubicBezTo>
                  <a:pt x="15843" y="32220"/>
                  <a:pt x="5383" y="43022"/>
                  <a:pt x="5594" y="56136"/>
                </a:cubicBezTo>
                <a:cubicBezTo>
                  <a:pt x="5804" y="69200"/>
                  <a:pt x="16527" y="79640"/>
                  <a:pt x="29591" y="79502"/>
                </a:cubicBezTo>
                <a:cubicBezTo>
                  <a:pt x="42707" y="79363"/>
                  <a:pt x="53226" y="68619"/>
                  <a:pt x="53088" y="55503"/>
                </a:cubicBezTo>
                <a:cubicBezTo>
                  <a:pt x="53087" y="55459"/>
                  <a:pt x="53087" y="55416"/>
                  <a:pt x="53087" y="55371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4728F8A-C602-9340-9EF5-5BDF2A9B01C1}"/>
              </a:ext>
            </a:extLst>
          </p:cNvPr>
          <p:cNvSpPr/>
          <p:nvPr/>
        </p:nvSpPr>
        <p:spPr>
          <a:xfrm>
            <a:off x="11389096" y="6481806"/>
            <a:ext cx="59841" cy="60514"/>
          </a:xfrm>
          <a:custGeom>
            <a:avLst/>
            <a:gdLst>
              <a:gd name="connsiteX0" fmla="*/ 10 w 59841"/>
              <a:gd name="connsiteY0" fmla="*/ 30626 h 60514"/>
              <a:gd name="connsiteX1" fmla="*/ 29082 w 59841"/>
              <a:gd name="connsiteY1" fmla="*/ 27 h 60514"/>
              <a:gd name="connsiteX2" fmla="*/ 30109 w 59841"/>
              <a:gd name="connsiteY2" fmla="*/ 19 h 60514"/>
              <a:gd name="connsiteX3" fmla="*/ 59823 w 59841"/>
              <a:gd name="connsiteY3" fmla="*/ 27672 h 60514"/>
              <a:gd name="connsiteX4" fmla="*/ 59826 w 59841"/>
              <a:gd name="connsiteY4" fmla="*/ 29610 h 60514"/>
              <a:gd name="connsiteX5" fmla="*/ 59826 w 59841"/>
              <a:gd name="connsiteY5" fmla="*/ 32531 h 60514"/>
              <a:gd name="connsiteX6" fmla="*/ 6360 w 59841"/>
              <a:gd name="connsiteY6" fmla="*/ 32531 h 60514"/>
              <a:gd name="connsiteX7" fmla="*/ 30445 w 59841"/>
              <a:gd name="connsiteY7" fmla="*/ 54631 h 60514"/>
              <a:gd name="connsiteX8" fmla="*/ 30490 w 59841"/>
              <a:gd name="connsiteY8" fmla="*/ 54629 h 60514"/>
              <a:gd name="connsiteX9" fmla="*/ 52461 w 59841"/>
              <a:gd name="connsiteY9" fmla="*/ 40151 h 60514"/>
              <a:gd name="connsiteX10" fmla="*/ 58303 w 59841"/>
              <a:gd name="connsiteY10" fmla="*/ 42945 h 60514"/>
              <a:gd name="connsiteX11" fmla="*/ 17570 w 59841"/>
              <a:gd name="connsiteY11" fmla="*/ 57589 h 60514"/>
              <a:gd name="connsiteX12" fmla="*/ 10 w 59841"/>
              <a:gd name="connsiteY12" fmla="*/ 30245 h 60514"/>
              <a:gd name="connsiteX13" fmla="*/ 6613 w 59841"/>
              <a:gd name="connsiteY13" fmla="*/ 26435 h 60514"/>
              <a:gd name="connsiteX14" fmla="*/ 53604 w 59841"/>
              <a:gd name="connsiteY14" fmla="*/ 26435 h 60514"/>
              <a:gd name="connsiteX15" fmla="*/ 30744 w 59841"/>
              <a:gd name="connsiteY15" fmla="*/ 5989 h 60514"/>
              <a:gd name="connsiteX16" fmla="*/ 6613 w 59841"/>
              <a:gd name="connsiteY16" fmla="*/ 26435 h 6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1" h="60514">
                <a:moveTo>
                  <a:pt x="10" y="30626"/>
                </a:moveTo>
                <a:cubicBezTo>
                  <a:pt x="-412" y="14148"/>
                  <a:pt x="12605" y="449"/>
                  <a:pt x="29082" y="27"/>
                </a:cubicBezTo>
                <a:cubicBezTo>
                  <a:pt x="29424" y="18"/>
                  <a:pt x="29766" y="16"/>
                  <a:pt x="30109" y="19"/>
                </a:cubicBezTo>
                <a:cubicBezTo>
                  <a:pt x="45951" y="-550"/>
                  <a:pt x="59254" y="11831"/>
                  <a:pt x="59823" y="27672"/>
                </a:cubicBezTo>
                <a:cubicBezTo>
                  <a:pt x="59846" y="28318"/>
                  <a:pt x="59847" y="28964"/>
                  <a:pt x="59826" y="29610"/>
                </a:cubicBezTo>
                <a:lnTo>
                  <a:pt x="59826" y="32531"/>
                </a:lnTo>
                <a:lnTo>
                  <a:pt x="6360" y="32531"/>
                </a:lnTo>
                <a:cubicBezTo>
                  <a:pt x="6908" y="45285"/>
                  <a:pt x="17692" y="55179"/>
                  <a:pt x="30445" y="54631"/>
                </a:cubicBezTo>
                <a:cubicBezTo>
                  <a:pt x="30460" y="54631"/>
                  <a:pt x="30475" y="54630"/>
                  <a:pt x="30490" y="54629"/>
                </a:cubicBezTo>
                <a:cubicBezTo>
                  <a:pt x="40157" y="55001"/>
                  <a:pt x="48990" y="49181"/>
                  <a:pt x="52461" y="40151"/>
                </a:cubicBezTo>
                <a:lnTo>
                  <a:pt x="58303" y="42945"/>
                </a:lnTo>
                <a:cubicBezTo>
                  <a:pt x="51098" y="58237"/>
                  <a:pt x="32861" y="64793"/>
                  <a:pt x="17570" y="57589"/>
                </a:cubicBezTo>
                <a:cubicBezTo>
                  <a:pt x="6962" y="52590"/>
                  <a:pt x="142" y="41971"/>
                  <a:pt x="10" y="30245"/>
                </a:cubicBezTo>
                <a:close/>
                <a:moveTo>
                  <a:pt x="6613" y="26435"/>
                </a:moveTo>
                <a:lnTo>
                  <a:pt x="53604" y="26435"/>
                </a:lnTo>
                <a:cubicBezTo>
                  <a:pt x="52921" y="14484"/>
                  <a:pt x="42697" y="5339"/>
                  <a:pt x="30744" y="5989"/>
                </a:cubicBezTo>
                <a:cubicBezTo>
                  <a:pt x="18651" y="5619"/>
                  <a:pt x="8234" y="14446"/>
                  <a:pt x="6613" y="26435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EEC97CB-3FFB-9F4E-9050-AFEF9AA47E05}"/>
              </a:ext>
            </a:extLst>
          </p:cNvPr>
          <p:cNvSpPr/>
          <p:nvPr/>
        </p:nvSpPr>
        <p:spPr>
          <a:xfrm>
            <a:off x="11462766" y="6481290"/>
            <a:ext cx="53716" cy="59463"/>
          </a:xfrm>
          <a:custGeom>
            <a:avLst/>
            <a:gdLst>
              <a:gd name="connsiteX0" fmla="*/ 253 w 53716"/>
              <a:gd name="connsiteY0" fmla="*/ 1678 h 59463"/>
              <a:gd name="connsiteX1" fmla="*/ 6603 w 53716"/>
              <a:gd name="connsiteY1" fmla="*/ 1678 h 59463"/>
              <a:gd name="connsiteX2" fmla="*/ 6603 w 53716"/>
              <a:gd name="connsiteY2" fmla="*/ 12727 h 59463"/>
              <a:gd name="connsiteX3" fmla="*/ 28194 w 53716"/>
              <a:gd name="connsiteY3" fmla="*/ 27 h 59463"/>
              <a:gd name="connsiteX4" fmla="*/ 53690 w 53716"/>
              <a:gd name="connsiteY4" fmla="*/ 23246 h 59463"/>
              <a:gd name="connsiteX5" fmla="*/ 53594 w 53716"/>
              <a:gd name="connsiteY5" fmla="*/ 26824 h 59463"/>
              <a:gd name="connsiteX6" fmla="*/ 53594 w 53716"/>
              <a:gd name="connsiteY6" fmla="*/ 59463 h 59463"/>
              <a:gd name="connsiteX7" fmla="*/ 46990 w 53716"/>
              <a:gd name="connsiteY7" fmla="*/ 59463 h 59463"/>
              <a:gd name="connsiteX8" fmla="*/ 46990 w 53716"/>
              <a:gd name="connsiteY8" fmla="*/ 26824 h 59463"/>
              <a:gd name="connsiteX9" fmla="*/ 30232 w 53716"/>
              <a:gd name="connsiteY9" fmla="*/ 6190 h 59463"/>
              <a:gd name="connsiteX10" fmla="*/ 27178 w 53716"/>
              <a:gd name="connsiteY10" fmla="*/ 6123 h 59463"/>
              <a:gd name="connsiteX11" fmla="*/ 6475 w 53716"/>
              <a:gd name="connsiteY11" fmla="*/ 26052 h 59463"/>
              <a:gd name="connsiteX12" fmla="*/ 6478 w 53716"/>
              <a:gd name="connsiteY12" fmla="*/ 26951 h 59463"/>
              <a:gd name="connsiteX13" fmla="*/ 6477 w 53716"/>
              <a:gd name="connsiteY13" fmla="*/ 59463 h 59463"/>
              <a:gd name="connsiteX14" fmla="*/ 0 w 53716"/>
              <a:gd name="connsiteY14" fmla="*/ 59463 h 5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716" h="59463">
                <a:moveTo>
                  <a:pt x="253" y="1678"/>
                </a:moveTo>
                <a:lnTo>
                  <a:pt x="6603" y="1678"/>
                </a:lnTo>
                <a:lnTo>
                  <a:pt x="6603" y="12727"/>
                </a:lnTo>
                <a:cubicBezTo>
                  <a:pt x="10868" y="4797"/>
                  <a:pt x="19191" y="-99"/>
                  <a:pt x="28194" y="27"/>
                </a:cubicBezTo>
                <a:cubicBezTo>
                  <a:pt x="41646" y="-602"/>
                  <a:pt x="53060" y="9794"/>
                  <a:pt x="53690" y="23246"/>
                </a:cubicBezTo>
                <a:cubicBezTo>
                  <a:pt x="53746" y="24440"/>
                  <a:pt x="53714" y="25635"/>
                  <a:pt x="53594" y="26824"/>
                </a:cubicBezTo>
                <a:lnTo>
                  <a:pt x="53594" y="59463"/>
                </a:lnTo>
                <a:lnTo>
                  <a:pt x="46990" y="59463"/>
                </a:lnTo>
                <a:lnTo>
                  <a:pt x="46990" y="26824"/>
                </a:lnTo>
                <a:cubicBezTo>
                  <a:pt x="48061" y="16499"/>
                  <a:pt x="40558" y="7261"/>
                  <a:pt x="30232" y="6190"/>
                </a:cubicBezTo>
                <a:cubicBezTo>
                  <a:pt x="29218" y="6085"/>
                  <a:pt x="28196" y="6063"/>
                  <a:pt x="27178" y="6123"/>
                </a:cubicBezTo>
                <a:cubicBezTo>
                  <a:pt x="15958" y="5909"/>
                  <a:pt x="6689" y="14832"/>
                  <a:pt x="6475" y="26052"/>
                </a:cubicBezTo>
                <a:cubicBezTo>
                  <a:pt x="6469" y="26352"/>
                  <a:pt x="6470" y="26651"/>
                  <a:pt x="6478" y="26951"/>
                </a:cubicBezTo>
                <a:lnTo>
                  <a:pt x="6477" y="59463"/>
                </a:lnTo>
                <a:lnTo>
                  <a:pt x="0" y="59463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14A85289-4CAB-4046-90CB-367E563C5421}"/>
              </a:ext>
            </a:extLst>
          </p:cNvPr>
          <p:cNvSpPr/>
          <p:nvPr/>
        </p:nvSpPr>
        <p:spPr>
          <a:xfrm>
            <a:off x="11530193" y="6481806"/>
            <a:ext cx="59841" cy="60514"/>
          </a:xfrm>
          <a:custGeom>
            <a:avLst/>
            <a:gdLst>
              <a:gd name="connsiteX0" fmla="*/ 10 w 59841"/>
              <a:gd name="connsiteY0" fmla="*/ 30626 h 60514"/>
              <a:gd name="connsiteX1" fmla="*/ 29082 w 59841"/>
              <a:gd name="connsiteY1" fmla="*/ 27 h 60514"/>
              <a:gd name="connsiteX2" fmla="*/ 30109 w 59841"/>
              <a:gd name="connsiteY2" fmla="*/ 19 h 60514"/>
              <a:gd name="connsiteX3" fmla="*/ 59823 w 59841"/>
              <a:gd name="connsiteY3" fmla="*/ 27672 h 60514"/>
              <a:gd name="connsiteX4" fmla="*/ 59826 w 59841"/>
              <a:gd name="connsiteY4" fmla="*/ 29610 h 60514"/>
              <a:gd name="connsiteX5" fmla="*/ 59826 w 59841"/>
              <a:gd name="connsiteY5" fmla="*/ 32531 h 60514"/>
              <a:gd name="connsiteX6" fmla="*/ 6360 w 59841"/>
              <a:gd name="connsiteY6" fmla="*/ 32531 h 60514"/>
              <a:gd name="connsiteX7" fmla="*/ 30445 w 59841"/>
              <a:gd name="connsiteY7" fmla="*/ 54631 h 60514"/>
              <a:gd name="connsiteX8" fmla="*/ 30490 w 59841"/>
              <a:gd name="connsiteY8" fmla="*/ 54629 h 60514"/>
              <a:gd name="connsiteX9" fmla="*/ 52461 w 59841"/>
              <a:gd name="connsiteY9" fmla="*/ 40151 h 60514"/>
              <a:gd name="connsiteX10" fmla="*/ 58303 w 59841"/>
              <a:gd name="connsiteY10" fmla="*/ 42945 h 60514"/>
              <a:gd name="connsiteX11" fmla="*/ 17570 w 59841"/>
              <a:gd name="connsiteY11" fmla="*/ 57589 h 60514"/>
              <a:gd name="connsiteX12" fmla="*/ 10 w 59841"/>
              <a:gd name="connsiteY12" fmla="*/ 30245 h 60514"/>
              <a:gd name="connsiteX13" fmla="*/ 6613 w 59841"/>
              <a:gd name="connsiteY13" fmla="*/ 26435 h 60514"/>
              <a:gd name="connsiteX14" fmla="*/ 52969 w 59841"/>
              <a:gd name="connsiteY14" fmla="*/ 26435 h 60514"/>
              <a:gd name="connsiteX15" fmla="*/ 30109 w 59841"/>
              <a:gd name="connsiteY15" fmla="*/ 5989 h 60514"/>
              <a:gd name="connsiteX16" fmla="*/ 6614 w 59841"/>
              <a:gd name="connsiteY16" fmla="*/ 26435 h 6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1" h="60514">
                <a:moveTo>
                  <a:pt x="10" y="30626"/>
                </a:moveTo>
                <a:cubicBezTo>
                  <a:pt x="-412" y="14148"/>
                  <a:pt x="12605" y="449"/>
                  <a:pt x="29082" y="27"/>
                </a:cubicBezTo>
                <a:cubicBezTo>
                  <a:pt x="29424" y="18"/>
                  <a:pt x="29766" y="16"/>
                  <a:pt x="30109" y="19"/>
                </a:cubicBezTo>
                <a:cubicBezTo>
                  <a:pt x="45951" y="-550"/>
                  <a:pt x="59254" y="11831"/>
                  <a:pt x="59823" y="27672"/>
                </a:cubicBezTo>
                <a:cubicBezTo>
                  <a:pt x="59846" y="28318"/>
                  <a:pt x="59847" y="28964"/>
                  <a:pt x="59826" y="29610"/>
                </a:cubicBezTo>
                <a:lnTo>
                  <a:pt x="59826" y="32531"/>
                </a:lnTo>
                <a:lnTo>
                  <a:pt x="6360" y="32531"/>
                </a:lnTo>
                <a:cubicBezTo>
                  <a:pt x="6908" y="45285"/>
                  <a:pt x="17692" y="55179"/>
                  <a:pt x="30445" y="54631"/>
                </a:cubicBezTo>
                <a:cubicBezTo>
                  <a:pt x="30460" y="54631"/>
                  <a:pt x="30475" y="54630"/>
                  <a:pt x="30490" y="54629"/>
                </a:cubicBezTo>
                <a:cubicBezTo>
                  <a:pt x="40157" y="55001"/>
                  <a:pt x="48990" y="49181"/>
                  <a:pt x="52461" y="40151"/>
                </a:cubicBezTo>
                <a:lnTo>
                  <a:pt x="58303" y="42945"/>
                </a:lnTo>
                <a:cubicBezTo>
                  <a:pt x="51098" y="58237"/>
                  <a:pt x="32861" y="64793"/>
                  <a:pt x="17570" y="57589"/>
                </a:cubicBezTo>
                <a:cubicBezTo>
                  <a:pt x="6962" y="52590"/>
                  <a:pt x="142" y="41971"/>
                  <a:pt x="10" y="30245"/>
                </a:cubicBezTo>
                <a:close/>
                <a:moveTo>
                  <a:pt x="6613" y="26435"/>
                </a:moveTo>
                <a:lnTo>
                  <a:pt x="52969" y="26435"/>
                </a:lnTo>
                <a:cubicBezTo>
                  <a:pt x="52287" y="14484"/>
                  <a:pt x="42062" y="5339"/>
                  <a:pt x="30109" y="5989"/>
                </a:cubicBezTo>
                <a:cubicBezTo>
                  <a:pt x="18257" y="5945"/>
                  <a:pt x="8207" y="14691"/>
                  <a:pt x="6614" y="26435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EF71B5CA-473E-2A4E-A175-0AC110DFE93D}"/>
              </a:ext>
            </a:extLst>
          </p:cNvPr>
          <p:cNvSpPr/>
          <p:nvPr/>
        </p:nvSpPr>
        <p:spPr>
          <a:xfrm>
            <a:off x="11596369" y="6455917"/>
            <a:ext cx="31496" cy="84963"/>
          </a:xfrm>
          <a:custGeom>
            <a:avLst/>
            <a:gdLst>
              <a:gd name="connsiteX0" fmla="*/ 636 w 31496"/>
              <a:gd name="connsiteY0" fmla="*/ 27051 h 84963"/>
              <a:gd name="connsiteX1" fmla="*/ 10541 w 31496"/>
              <a:gd name="connsiteY1" fmla="*/ 27051 h 84963"/>
              <a:gd name="connsiteX2" fmla="*/ 10541 w 31496"/>
              <a:gd name="connsiteY2" fmla="*/ 21082 h 84963"/>
              <a:gd name="connsiteX3" fmla="*/ 31497 w 31496"/>
              <a:gd name="connsiteY3" fmla="*/ 0 h 84963"/>
              <a:gd name="connsiteX4" fmla="*/ 31497 w 31496"/>
              <a:gd name="connsiteY4" fmla="*/ 0 h 84963"/>
              <a:gd name="connsiteX5" fmla="*/ 31497 w 31496"/>
              <a:gd name="connsiteY5" fmla="*/ 6096 h 84963"/>
              <a:gd name="connsiteX6" fmla="*/ 16511 w 31496"/>
              <a:gd name="connsiteY6" fmla="*/ 21209 h 84963"/>
              <a:gd name="connsiteX7" fmla="*/ 16511 w 31496"/>
              <a:gd name="connsiteY7" fmla="*/ 26670 h 84963"/>
              <a:gd name="connsiteX8" fmla="*/ 31497 w 31496"/>
              <a:gd name="connsiteY8" fmla="*/ 26670 h 84963"/>
              <a:gd name="connsiteX9" fmla="*/ 31497 w 31496"/>
              <a:gd name="connsiteY9" fmla="*/ 32639 h 84963"/>
              <a:gd name="connsiteX10" fmla="*/ 16511 w 31496"/>
              <a:gd name="connsiteY10" fmla="*/ 32639 h 84963"/>
              <a:gd name="connsiteX11" fmla="*/ 16511 w 31496"/>
              <a:gd name="connsiteY11" fmla="*/ 84963 h 84963"/>
              <a:gd name="connsiteX12" fmla="*/ 9906 w 31496"/>
              <a:gd name="connsiteY12" fmla="*/ 84963 h 84963"/>
              <a:gd name="connsiteX13" fmla="*/ 9906 w 31496"/>
              <a:gd name="connsiteY13" fmla="*/ 32639 h 84963"/>
              <a:gd name="connsiteX14" fmla="*/ 0 w 31496"/>
              <a:gd name="connsiteY14" fmla="*/ 32639 h 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96" h="84963">
                <a:moveTo>
                  <a:pt x="636" y="27051"/>
                </a:moveTo>
                <a:lnTo>
                  <a:pt x="10541" y="27051"/>
                </a:lnTo>
                <a:lnTo>
                  <a:pt x="10541" y="21082"/>
                </a:lnTo>
                <a:cubicBezTo>
                  <a:pt x="10541" y="4445"/>
                  <a:pt x="15240" y="0"/>
                  <a:pt x="31497" y="0"/>
                </a:cubicBezTo>
                <a:lnTo>
                  <a:pt x="31497" y="0"/>
                </a:lnTo>
                <a:lnTo>
                  <a:pt x="31497" y="6096"/>
                </a:lnTo>
                <a:cubicBezTo>
                  <a:pt x="18797" y="6096"/>
                  <a:pt x="16511" y="8382"/>
                  <a:pt x="16511" y="21209"/>
                </a:cubicBezTo>
                <a:lnTo>
                  <a:pt x="16511" y="26670"/>
                </a:lnTo>
                <a:lnTo>
                  <a:pt x="31497" y="26670"/>
                </a:lnTo>
                <a:lnTo>
                  <a:pt x="31497" y="32639"/>
                </a:lnTo>
                <a:lnTo>
                  <a:pt x="16511" y="32639"/>
                </a:lnTo>
                <a:lnTo>
                  <a:pt x="16511" y="84963"/>
                </a:lnTo>
                <a:lnTo>
                  <a:pt x="9906" y="84963"/>
                </a:lnTo>
                <a:lnTo>
                  <a:pt x="9906" y="32639"/>
                </a:lnTo>
                <a:lnTo>
                  <a:pt x="0" y="32639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2261146-F95F-2741-81ED-F298EFE1FA58}"/>
              </a:ext>
            </a:extLst>
          </p:cNvPr>
          <p:cNvSpPr/>
          <p:nvPr/>
        </p:nvSpPr>
        <p:spPr>
          <a:xfrm>
            <a:off x="11639931" y="6456298"/>
            <a:ext cx="6603" cy="84963"/>
          </a:xfrm>
          <a:custGeom>
            <a:avLst/>
            <a:gdLst>
              <a:gd name="connsiteX0" fmla="*/ 0 w 6603"/>
              <a:gd name="connsiteY0" fmla="*/ 0 h 84963"/>
              <a:gd name="connsiteX1" fmla="*/ 6603 w 6603"/>
              <a:gd name="connsiteY1" fmla="*/ 0 h 84963"/>
              <a:gd name="connsiteX2" fmla="*/ 6603 w 6603"/>
              <a:gd name="connsiteY2" fmla="*/ 16891 h 84963"/>
              <a:gd name="connsiteX3" fmla="*/ 0 w 6603"/>
              <a:gd name="connsiteY3" fmla="*/ 16891 h 84963"/>
              <a:gd name="connsiteX4" fmla="*/ 0 w 6603"/>
              <a:gd name="connsiteY4" fmla="*/ 26670 h 84963"/>
              <a:gd name="connsiteX5" fmla="*/ 6603 w 6603"/>
              <a:gd name="connsiteY5" fmla="*/ 26670 h 84963"/>
              <a:gd name="connsiteX6" fmla="*/ 6603 w 6603"/>
              <a:gd name="connsiteY6" fmla="*/ 84963 h 84963"/>
              <a:gd name="connsiteX7" fmla="*/ 0 w 6603"/>
              <a:gd name="connsiteY7" fmla="*/ 84963 h 8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3" h="84963">
                <a:moveTo>
                  <a:pt x="0" y="0"/>
                </a:moveTo>
                <a:lnTo>
                  <a:pt x="6603" y="0"/>
                </a:lnTo>
                <a:lnTo>
                  <a:pt x="6603" y="16891"/>
                </a:lnTo>
                <a:lnTo>
                  <a:pt x="0" y="16891"/>
                </a:lnTo>
                <a:close/>
                <a:moveTo>
                  <a:pt x="0" y="26670"/>
                </a:moveTo>
                <a:lnTo>
                  <a:pt x="6603" y="26670"/>
                </a:lnTo>
                <a:lnTo>
                  <a:pt x="6603" y="84963"/>
                </a:lnTo>
                <a:lnTo>
                  <a:pt x="0" y="84963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EE6497DA-97EF-3744-877B-D4BC440E1094}"/>
              </a:ext>
            </a:extLst>
          </p:cNvPr>
          <p:cNvSpPr/>
          <p:nvPr/>
        </p:nvSpPr>
        <p:spPr>
          <a:xfrm>
            <a:off x="11657456" y="6465442"/>
            <a:ext cx="31496" cy="75819"/>
          </a:xfrm>
          <a:custGeom>
            <a:avLst/>
            <a:gdLst>
              <a:gd name="connsiteX0" fmla="*/ 0 w 31496"/>
              <a:gd name="connsiteY0" fmla="*/ 17526 h 75819"/>
              <a:gd name="connsiteX1" fmla="*/ 10033 w 31496"/>
              <a:gd name="connsiteY1" fmla="*/ 17526 h 75819"/>
              <a:gd name="connsiteX2" fmla="*/ 10033 w 31496"/>
              <a:gd name="connsiteY2" fmla="*/ 3937 h 75819"/>
              <a:gd name="connsiteX3" fmla="*/ 16764 w 31496"/>
              <a:gd name="connsiteY3" fmla="*/ 0 h 75819"/>
              <a:gd name="connsiteX4" fmla="*/ 16764 w 31496"/>
              <a:gd name="connsiteY4" fmla="*/ 17526 h 75819"/>
              <a:gd name="connsiteX5" fmla="*/ 31497 w 31496"/>
              <a:gd name="connsiteY5" fmla="*/ 17526 h 75819"/>
              <a:gd name="connsiteX6" fmla="*/ 31497 w 31496"/>
              <a:gd name="connsiteY6" fmla="*/ 23495 h 75819"/>
              <a:gd name="connsiteX7" fmla="*/ 16764 w 31496"/>
              <a:gd name="connsiteY7" fmla="*/ 23495 h 75819"/>
              <a:gd name="connsiteX8" fmla="*/ 16764 w 31496"/>
              <a:gd name="connsiteY8" fmla="*/ 54483 h 75819"/>
              <a:gd name="connsiteX9" fmla="*/ 31497 w 31496"/>
              <a:gd name="connsiteY9" fmla="*/ 69596 h 75819"/>
              <a:gd name="connsiteX10" fmla="*/ 31497 w 31496"/>
              <a:gd name="connsiteY10" fmla="*/ 75819 h 75819"/>
              <a:gd name="connsiteX11" fmla="*/ 30607 w 31496"/>
              <a:gd name="connsiteY11" fmla="*/ 75819 h 75819"/>
              <a:gd name="connsiteX12" fmla="*/ 10033 w 31496"/>
              <a:gd name="connsiteY12" fmla="*/ 54610 h 75819"/>
              <a:gd name="connsiteX13" fmla="*/ 10033 w 31496"/>
              <a:gd name="connsiteY13" fmla="*/ 23495 h 75819"/>
              <a:gd name="connsiteX14" fmla="*/ 0 w 31496"/>
              <a:gd name="connsiteY14" fmla="*/ 23495 h 7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96" h="75819">
                <a:moveTo>
                  <a:pt x="0" y="17526"/>
                </a:moveTo>
                <a:lnTo>
                  <a:pt x="10033" y="17526"/>
                </a:lnTo>
                <a:lnTo>
                  <a:pt x="10033" y="3937"/>
                </a:lnTo>
                <a:lnTo>
                  <a:pt x="16764" y="0"/>
                </a:lnTo>
                <a:lnTo>
                  <a:pt x="16764" y="17526"/>
                </a:lnTo>
                <a:lnTo>
                  <a:pt x="31497" y="17526"/>
                </a:lnTo>
                <a:lnTo>
                  <a:pt x="31497" y="23495"/>
                </a:lnTo>
                <a:lnTo>
                  <a:pt x="16764" y="23495"/>
                </a:lnTo>
                <a:lnTo>
                  <a:pt x="16764" y="54483"/>
                </a:lnTo>
                <a:cubicBezTo>
                  <a:pt x="16764" y="67183"/>
                  <a:pt x="19304" y="69596"/>
                  <a:pt x="31497" y="69596"/>
                </a:cubicBezTo>
                <a:lnTo>
                  <a:pt x="31497" y="75819"/>
                </a:lnTo>
                <a:lnTo>
                  <a:pt x="30607" y="75819"/>
                </a:lnTo>
                <a:cubicBezTo>
                  <a:pt x="14351" y="75819"/>
                  <a:pt x="10033" y="71374"/>
                  <a:pt x="10033" y="54610"/>
                </a:cubicBezTo>
                <a:lnTo>
                  <a:pt x="10033" y="23495"/>
                </a:lnTo>
                <a:lnTo>
                  <a:pt x="0" y="23495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BB6AFE72-8658-9B4B-B4D9-19C15316834D}"/>
              </a:ext>
            </a:extLst>
          </p:cNvPr>
          <p:cNvSpPr/>
          <p:nvPr/>
        </p:nvSpPr>
        <p:spPr>
          <a:xfrm>
            <a:off x="11697715" y="6481558"/>
            <a:ext cx="44958" cy="60852"/>
          </a:xfrm>
          <a:custGeom>
            <a:avLst/>
            <a:gdLst>
              <a:gd name="connsiteX0" fmla="*/ 1 w 44958"/>
              <a:gd name="connsiteY0" fmla="*/ 49924 h 60852"/>
              <a:gd name="connsiteX1" fmla="*/ 5335 w 44958"/>
              <a:gd name="connsiteY1" fmla="*/ 45734 h 60852"/>
              <a:gd name="connsiteX2" fmla="*/ 23495 w 44958"/>
              <a:gd name="connsiteY2" fmla="*/ 55005 h 60852"/>
              <a:gd name="connsiteX3" fmla="*/ 38481 w 44958"/>
              <a:gd name="connsiteY3" fmla="*/ 43321 h 60852"/>
              <a:gd name="connsiteX4" fmla="*/ 21844 w 44958"/>
              <a:gd name="connsiteY4" fmla="*/ 32525 h 60852"/>
              <a:gd name="connsiteX5" fmla="*/ 2794 w 44958"/>
              <a:gd name="connsiteY5" fmla="*/ 16396 h 60852"/>
              <a:gd name="connsiteX6" fmla="*/ 22635 w 44958"/>
              <a:gd name="connsiteY6" fmla="*/ 87 h 60852"/>
              <a:gd name="connsiteX7" fmla="*/ 23114 w 44958"/>
              <a:gd name="connsiteY7" fmla="*/ 141 h 60852"/>
              <a:gd name="connsiteX8" fmla="*/ 43942 w 44958"/>
              <a:gd name="connsiteY8" fmla="*/ 8776 h 60852"/>
              <a:gd name="connsiteX9" fmla="*/ 38990 w 44958"/>
              <a:gd name="connsiteY9" fmla="*/ 12841 h 60852"/>
              <a:gd name="connsiteX10" fmla="*/ 23115 w 44958"/>
              <a:gd name="connsiteY10" fmla="*/ 5856 h 60852"/>
              <a:gd name="connsiteX11" fmla="*/ 9399 w 44958"/>
              <a:gd name="connsiteY11" fmla="*/ 16270 h 60852"/>
              <a:gd name="connsiteX12" fmla="*/ 25528 w 44958"/>
              <a:gd name="connsiteY12" fmla="*/ 26937 h 60852"/>
              <a:gd name="connsiteX13" fmla="*/ 44958 w 44958"/>
              <a:gd name="connsiteY13" fmla="*/ 43321 h 60852"/>
              <a:gd name="connsiteX14" fmla="*/ 23241 w 44958"/>
              <a:gd name="connsiteY14" fmla="*/ 60847 h 60852"/>
              <a:gd name="connsiteX15" fmla="*/ 0 w 44958"/>
              <a:gd name="connsiteY15" fmla="*/ 49925 h 6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958" h="60852">
                <a:moveTo>
                  <a:pt x="1" y="49924"/>
                </a:moveTo>
                <a:lnTo>
                  <a:pt x="5335" y="45734"/>
                </a:lnTo>
                <a:cubicBezTo>
                  <a:pt x="9544" y="51566"/>
                  <a:pt x="16303" y="55016"/>
                  <a:pt x="23495" y="55005"/>
                </a:cubicBezTo>
                <a:cubicBezTo>
                  <a:pt x="33528" y="55005"/>
                  <a:pt x="38481" y="49544"/>
                  <a:pt x="38481" y="43321"/>
                </a:cubicBezTo>
                <a:cubicBezTo>
                  <a:pt x="38481" y="37098"/>
                  <a:pt x="30353" y="34685"/>
                  <a:pt x="21844" y="32525"/>
                </a:cubicBezTo>
                <a:cubicBezTo>
                  <a:pt x="13336" y="30367"/>
                  <a:pt x="2794" y="27192"/>
                  <a:pt x="2794" y="16396"/>
                </a:cubicBezTo>
                <a:cubicBezTo>
                  <a:pt x="3770" y="6414"/>
                  <a:pt x="12653" y="-888"/>
                  <a:pt x="22635" y="87"/>
                </a:cubicBezTo>
                <a:cubicBezTo>
                  <a:pt x="22795" y="103"/>
                  <a:pt x="22955" y="121"/>
                  <a:pt x="23114" y="141"/>
                </a:cubicBezTo>
                <a:cubicBezTo>
                  <a:pt x="30973" y="-99"/>
                  <a:pt x="38558" y="3046"/>
                  <a:pt x="43942" y="8776"/>
                </a:cubicBezTo>
                <a:lnTo>
                  <a:pt x="38990" y="12841"/>
                </a:lnTo>
                <a:cubicBezTo>
                  <a:pt x="35007" y="8257"/>
                  <a:pt x="29184" y="5695"/>
                  <a:pt x="23115" y="5856"/>
                </a:cubicBezTo>
                <a:cubicBezTo>
                  <a:pt x="14352" y="5856"/>
                  <a:pt x="9399" y="10427"/>
                  <a:pt x="9399" y="16270"/>
                </a:cubicBezTo>
                <a:cubicBezTo>
                  <a:pt x="9399" y="22111"/>
                  <a:pt x="17145" y="24906"/>
                  <a:pt x="25528" y="26937"/>
                </a:cubicBezTo>
                <a:cubicBezTo>
                  <a:pt x="33910" y="28970"/>
                  <a:pt x="44958" y="32145"/>
                  <a:pt x="44958" y="43321"/>
                </a:cubicBezTo>
                <a:cubicBezTo>
                  <a:pt x="44958" y="51322"/>
                  <a:pt x="38481" y="60847"/>
                  <a:pt x="23241" y="60847"/>
                </a:cubicBezTo>
                <a:cubicBezTo>
                  <a:pt x="14215" y="61028"/>
                  <a:pt x="5621" y="56990"/>
                  <a:pt x="0" y="49925"/>
                </a:cubicBez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399B17F0-5FE9-4544-9ED6-2F4DFEB90F8C}"/>
              </a:ext>
            </a:extLst>
          </p:cNvPr>
          <p:cNvSpPr/>
          <p:nvPr/>
        </p:nvSpPr>
        <p:spPr>
          <a:xfrm>
            <a:off x="11749150" y="6229731"/>
            <a:ext cx="23621" cy="23622"/>
          </a:xfrm>
          <a:custGeom>
            <a:avLst/>
            <a:gdLst>
              <a:gd name="connsiteX0" fmla="*/ 1 w 23621"/>
              <a:gd name="connsiteY0" fmla="*/ 11938 h 23622"/>
              <a:gd name="connsiteX1" fmla="*/ 11684 w 23621"/>
              <a:gd name="connsiteY1" fmla="*/ 1 h 23622"/>
              <a:gd name="connsiteX2" fmla="*/ 23621 w 23621"/>
              <a:gd name="connsiteY2" fmla="*/ 11684 h 23622"/>
              <a:gd name="connsiteX3" fmla="*/ 11938 w 23621"/>
              <a:gd name="connsiteY3" fmla="*/ 23621 h 23622"/>
              <a:gd name="connsiteX4" fmla="*/ 11812 w 23621"/>
              <a:gd name="connsiteY4" fmla="*/ 23622 h 23622"/>
              <a:gd name="connsiteX5" fmla="*/ 1 w 23621"/>
              <a:gd name="connsiteY5" fmla="*/ 11938 h 23622"/>
              <a:gd name="connsiteX6" fmla="*/ 20956 w 23621"/>
              <a:gd name="connsiteY6" fmla="*/ 11938 h 23622"/>
              <a:gd name="connsiteX7" fmla="*/ 12070 w 23621"/>
              <a:gd name="connsiteY7" fmla="*/ 2544 h 23622"/>
              <a:gd name="connsiteX8" fmla="*/ 11812 w 23621"/>
              <a:gd name="connsiteY8" fmla="*/ 2540 h 23622"/>
              <a:gd name="connsiteX9" fmla="*/ 2414 w 23621"/>
              <a:gd name="connsiteY9" fmla="*/ 11938 h 23622"/>
              <a:gd name="connsiteX10" fmla="*/ 11812 w 23621"/>
              <a:gd name="connsiteY10" fmla="*/ 21336 h 23622"/>
              <a:gd name="connsiteX11" fmla="*/ 20957 w 23621"/>
              <a:gd name="connsiteY11" fmla="*/ 11940 h 23622"/>
              <a:gd name="connsiteX12" fmla="*/ 20957 w 23621"/>
              <a:gd name="connsiteY12" fmla="*/ 11938 h 23622"/>
              <a:gd name="connsiteX13" fmla="*/ 7493 w 23621"/>
              <a:gd name="connsiteY13" fmla="*/ 5842 h 23622"/>
              <a:gd name="connsiteX14" fmla="*/ 13081 w 23621"/>
              <a:gd name="connsiteY14" fmla="*/ 5842 h 23622"/>
              <a:gd name="connsiteX15" fmla="*/ 17139 w 23621"/>
              <a:gd name="connsiteY15" fmla="*/ 9387 h 23622"/>
              <a:gd name="connsiteX16" fmla="*/ 17145 w 23621"/>
              <a:gd name="connsiteY16" fmla="*/ 9779 h 23622"/>
              <a:gd name="connsiteX17" fmla="*/ 13843 w 23621"/>
              <a:gd name="connsiteY17" fmla="*/ 13462 h 23622"/>
              <a:gd name="connsiteX18" fmla="*/ 16765 w 23621"/>
              <a:gd name="connsiteY18" fmla="*/ 17653 h 23622"/>
              <a:gd name="connsiteX19" fmla="*/ 13970 w 23621"/>
              <a:gd name="connsiteY19" fmla="*/ 17653 h 23622"/>
              <a:gd name="connsiteX20" fmla="*/ 10161 w 23621"/>
              <a:gd name="connsiteY20" fmla="*/ 11557 h 23622"/>
              <a:gd name="connsiteX21" fmla="*/ 11684 w 23621"/>
              <a:gd name="connsiteY21" fmla="*/ 11557 h 23622"/>
              <a:gd name="connsiteX22" fmla="*/ 14606 w 23621"/>
              <a:gd name="connsiteY22" fmla="*/ 9779 h 23622"/>
              <a:gd name="connsiteX23" fmla="*/ 11812 w 23621"/>
              <a:gd name="connsiteY23" fmla="*/ 8128 h 23622"/>
              <a:gd name="connsiteX24" fmla="*/ 9906 w 23621"/>
              <a:gd name="connsiteY24" fmla="*/ 8128 h 23622"/>
              <a:gd name="connsiteX25" fmla="*/ 9906 w 23621"/>
              <a:gd name="connsiteY25" fmla="*/ 17653 h 23622"/>
              <a:gd name="connsiteX26" fmla="*/ 7493 w 23621"/>
              <a:gd name="connsiteY26" fmla="*/ 17653 h 2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621" h="23622">
                <a:moveTo>
                  <a:pt x="1" y="11938"/>
                </a:moveTo>
                <a:cubicBezTo>
                  <a:pt x="-69" y="5415"/>
                  <a:pt x="5162" y="71"/>
                  <a:pt x="11684" y="1"/>
                </a:cubicBezTo>
                <a:cubicBezTo>
                  <a:pt x="18207" y="-69"/>
                  <a:pt x="23551" y="5161"/>
                  <a:pt x="23621" y="11684"/>
                </a:cubicBezTo>
                <a:cubicBezTo>
                  <a:pt x="23691" y="18207"/>
                  <a:pt x="18460" y="23551"/>
                  <a:pt x="11938" y="23621"/>
                </a:cubicBezTo>
                <a:cubicBezTo>
                  <a:pt x="11896" y="23622"/>
                  <a:pt x="11853" y="23622"/>
                  <a:pt x="11812" y="23622"/>
                </a:cubicBezTo>
                <a:cubicBezTo>
                  <a:pt x="5338" y="23623"/>
                  <a:pt x="70" y="18412"/>
                  <a:pt x="1" y="11938"/>
                </a:cubicBezTo>
                <a:close/>
                <a:moveTo>
                  <a:pt x="20956" y="11938"/>
                </a:moveTo>
                <a:cubicBezTo>
                  <a:pt x="21096" y="6890"/>
                  <a:pt x="17117" y="2684"/>
                  <a:pt x="12070" y="2544"/>
                </a:cubicBezTo>
                <a:cubicBezTo>
                  <a:pt x="11984" y="2541"/>
                  <a:pt x="11898" y="2540"/>
                  <a:pt x="11812" y="2540"/>
                </a:cubicBezTo>
                <a:cubicBezTo>
                  <a:pt x="6622" y="2540"/>
                  <a:pt x="2414" y="6748"/>
                  <a:pt x="2414" y="11938"/>
                </a:cubicBezTo>
                <a:cubicBezTo>
                  <a:pt x="2414" y="17128"/>
                  <a:pt x="6622" y="21336"/>
                  <a:pt x="11812" y="21336"/>
                </a:cubicBezTo>
                <a:cubicBezTo>
                  <a:pt x="16932" y="21266"/>
                  <a:pt x="21026" y="17059"/>
                  <a:pt x="20957" y="11940"/>
                </a:cubicBezTo>
                <a:cubicBezTo>
                  <a:pt x="20957" y="11939"/>
                  <a:pt x="20957" y="11938"/>
                  <a:pt x="20957" y="11938"/>
                </a:cubicBezTo>
                <a:close/>
                <a:moveTo>
                  <a:pt x="7493" y="5842"/>
                </a:moveTo>
                <a:lnTo>
                  <a:pt x="13081" y="5842"/>
                </a:lnTo>
                <a:cubicBezTo>
                  <a:pt x="15180" y="5700"/>
                  <a:pt x="16997" y="7287"/>
                  <a:pt x="17139" y="9387"/>
                </a:cubicBezTo>
                <a:cubicBezTo>
                  <a:pt x="17148" y="9518"/>
                  <a:pt x="17150" y="9648"/>
                  <a:pt x="17145" y="9779"/>
                </a:cubicBezTo>
                <a:cubicBezTo>
                  <a:pt x="17219" y="11696"/>
                  <a:pt x="15757" y="13327"/>
                  <a:pt x="13843" y="13462"/>
                </a:cubicBezTo>
                <a:lnTo>
                  <a:pt x="16765" y="17653"/>
                </a:lnTo>
                <a:lnTo>
                  <a:pt x="13970" y="17653"/>
                </a:lnTo>
                <a:lnTo>
                  <a:pt x="10161" y="11557"/>
                </a:lnTo>
                <a:lnTo>
                  <a:pt x="11684" y="11557"/>
                </a:lnTo>
                <a:cubicBezTo>
                  <a:pt x="13463" y="11557"/>
                  <a:pt x="14606" y="11557"/>
                  <a:pt x="14606" y="9779"/>
                </a:cubicBezTo>
                <a:cubicBezTo>
                  <a:pt x="14606" y="8001"/>
                  <a:pt x="13463" y="8128"/>
                  <a:pt x="11812" y="8128"/>
                </a:cubicBezTo>
                <a:lnTo>
                  <a:pt x="9906" y="8128"/>
                </a:lnTo>
                <a:lnTo>
                  <a:pt x="9906" y="17653"/>
                </a:lnTo>
                <a:lnTo>
                  <a:pt x="7493" y="17653"/>
                </a:lnTo>
                <a:close/>
              </a:path>
            </a:pathLst>
          </a:custGeom>
          <a:solidFill>
            <a:srgbClr val="21126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51A14838-1AA5-2B46-AC52-EFA7941841F3}"/>
              </a:ext>
            </a:extLst>
          </p:cNvPr>
          <p:cNvSpPr/>
          <p:nvPr/>
        </p:nvSpPr>
        <p:spPr>
          <a:xfrm>
            <a:off x="8176132" y="2875152"/>
            <a:ext cx="4031360" cy="2738247"/>
          </a:xfrm>
          <a:custGeom>
            <a:avLst/>
            <a:gdLst>
              <a:gd name="connsiteX0" fmla="*/ 4031361 w 4031360"/>
              <a:gd name="connsiteY0" fmla="*/ 2738247 h 2738247"/>
              <a:gd name="connsiteX1" fmla="*/ 4031361 w 4031360"/>
              <a:gd name="connsiteY1" fmla="*/ 1003935 h 2738247"/>
              <a:gd name="connsiteX2" fmla="*/ 11557 w 4031360"/>
              <a:gd name="connsiteY2" fmla="*/ 4572 h 2738247"/>
              <a:gd name="connsiteX3" fmla="*/ 10161 w 4031360"/>
              <a:gd name="connsiteY3" fmla="*/ 3937 h 2738247"/>
              <a:gd name="connsiteX4" fmla="*/ 0 w 4031360"/>
              <a:gd name="connsiteY4" fmla="*/ 0 h 2738247"/>
              <a:gd name="connsiteX5" fmla="*/ 1363091 w 4031360"/>
              <a:gd name="connsiteY5" fmla="*/ 2738247 h 273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1360" h="2738247">
                <a:moveTo>
                  <a:pt x="4031361" y="2738247"/>
                </a:moveTo>
                <a:lnTo>
                  <a:pt x="4031361" y="1003935"/>
                </a:lnTo>
                <a:cubicBezTo>
                  <a:pt x="2654864" y="840463"/>
                  <a:pt x="1304355" y="504713"/>
                  <a:pt x="11557" y="4572"/>
                </a:cubicBezTo>
                <a:lnTo>
                  <a:pt x="10161" y="3937"/>
                </a:lnTo>
                <a:lnTo>
                  <a:pt x="0" y="0"/>
                </a:lnTo>
                <a:cubicBezTo>
                  <a:pt x="369184" y="952727"/>
                  <a:pt x="825481" y="1869361"/>
                  <a:pt x="1363091" y="2738247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DA6320E1-7B66-9D49-AA96-D96FA02E2F30}"/>
              </a:ext>
            </a:extLst>
          </p:cNvPr>
          <p:cNvSpPr/>
          <p:nvPr/>
        </p:nvSpPr>
        <p:spPr>
          <a:xfrm>
            <a:off x="3371596" y="0"/>
            <a:ext cx="4804537" cy="2875152"/>
          </a:xfrm>
          <a:custGeom>
            <a:avLst/>
            <a:gdLst>
              <a:gd name="connsiteX0" fmla="*/ 4802886 w 4804537"/>
              <a:gd name="connsiteY0" fmla="*/ 2871089 h 2875152"/>
              <a:gd name="connsiteX1" fmla="*/ 3981704 w 4804537"/>
              <a:gd name="connsiteY1" fmla="*/ 0 h 2875152"/>
              <a:gd name="connsiteX2" fmla="*/ 0 w 4804537"/>
              <a:gd name="connsiteY2" fmla="*/ 0 h 2875152"/>
              <a:gd name="connsiteX3" fmla="*/ 4804538 w 4804537"/>
              <a:gd name="connsiteY3" fmla="*/ 2875153 h 2875152"/>
              <a:gd name="connsiteX4" fmla="*/ 4803521 w 4804537"/>
              <a:gd name="connsiteY4" fmla="*/ 2872486 h 2875152"/>
              <a:gd name="connsiteX5" fmla="*/ 4802887 w 4804537"/>
              <a:gd name="connsiteY5" fmla="*/ 2871089 h 287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4537" h="2875152">
                <a:moveTo>
                  <a:pt x="4802886" y="2871089"/>
                </a:moveTo>
                <a:cubicBezTo>
                  <a:pt x="4443308" y="1940724"/>
                  <a:pt x="4168465" y="979794"/>
                  <a:pt x="3981704" y="0"/>
                </a:cubicBezTo>
                <a:lnTo>
                  <a:pt x="0" y="0"/>
                </a:lnTo>
                <a:cubicBezTo>
                  <a:pt x="1427750" y="1222697"/>
                  <a:pt x="3052222" y="2194821"/>
                  <a:pt x="4804538" y="2875153"/>
                </a:cubicBezTo>
                <a:cubicBezTo>
                  <a:pt x="4804255" y="2874244"/>
                  <a:pt x="4803915" y="2873353"/>
                  <a:pt x="4803521" y="2872486"/>
                </a:cubicBezTo>
                <a:cubicBezTo>
                  <a:pt x="4803388" y="2871989"/>
                  <a:pt x="4803173" y="2871517"/>
                  <a:pt x="4802887" y="2871089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 57">
            <a:extLst>
              <a:ext uri="{FF2B5EF4-FFF2-40B4-BE49-F238E27FC236}">
                <a16:creationId xmlns:a16="http://schemas.microsoft.com/office/drawing/2014/main" id="{DBD3B48F-92D6-CB4F-8201-97E96AB9DA4E}"/>
              </a:ext>
            </a:extLst>
          </p:cNvPr>
          <p:cNvSpPr/>
          <p:nvPr/>
        </p:nvSpPr>
        <p:spPr>
          <a:xfrm>
            <a:off x="7353300" y="0"/>
            <a:ext cx="4854829" cy="3879088"/>
          </a:xfrm>
          <a:custGeom>
            <a:avLst/>
            <a:gdLst>
              <a:gd name="connsiteX0" fmla="*/ 0 w 4854829"/>
              <a:gd name="connsiteY0" fmla="*/ 0 h 3879088"/>
              <a:gd name="connsiteX1" fmla="*/ 821817 w 4854829"/>
              <a:gd name="connsiteY1" fmla="*/ 2871089 h 3879088"/>
              <a:gd name="connsiteX2" fmla="*/ 822452 w 4854829"/>
              <a:gd name="connsiteY2" fmla="*/ 2872486 h 3879088"/>
              <a:gd name="connsiteX3" fmla="*/ 823468 w 4854829"/>
              <a:gd name="connsiteY3" fmla="*/ 2875153 h 3879088"/>
              <a:gd name="connsiteX4" fmla="*/ 833628 w 4854829"/>
              <a:gd name="connsiteY4" fmla="*/ 2879090 h 3879088"/>
              <a:gd name="connsiteX5" fmla="*/ 835025 w 4854829"/>
              <a:gd name="connsiteY5" fmla="*/ 2879725 h 3879088"/>
              <a:gd name="connsiteX6" fmla="*/ 4854829 w 4854829"/>
              <a:gd name="connsiteY6" fmla="*/ 3879088 h 3879088"/>
              <a:gd name="connsiteX7" fmla="*/ 4854829 w 4854829"/>
              <a:gd name="connsiteY7" fmla="*/ 0 h 38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4829" h="3879088">
                <a:moveTo>
                  <a:pt x="0" y="0"/>
                </a:moveTo>
                <a:cubicBezTo>
                  <a:pt x="186968" y="979814"/>
                  <a:pt x="462024" y="1940745"/>
                  <a:pt x="821817" y="2871089"/>
                </a:cubicBezTo>
                <a:cubicBezTo>
                  <a:pt x="822104" y="2871517"/>
                  <a:pt x="822319" y="2871989"/>
                  <a:pt x="822452" y="2872486"/>
                </a:cubicBezTo>
                <a:cubicBezTo>
                  <a:pt x="822846" y="2873353"/>
                  <a:pt x="823185" y="2874244"/>
                  <a:pt x="823468" y="2875153"/>
                </a:cubicBezTo>
                <a:lnTo>
                  <a:pt x="833628" y="2879090"/>
                </a:lnTo>
                <a:lnTo>
                  <a:pt x="835025" y="2879725"/>
                </a:lnTo>
                <a:cubicBezTo>
                  <a:pt x="2127823" y="3379866"/>
                  <a:pt x="3478332" y="3715616"/>
                  <a:pt x="4854829" y="3879088"/>
                </a:cubicBezTo>
                <a:lnTo>
                  <a:pt x="4854829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9800" y="965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Enterprise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CA4D86-7737-164C-AD2D-6B7D52B1F67B}"/>
              </a:ext>
            </a:extLst>
          </p:cNvPr>
          <p:cNvSpPr txBox="1">
            <a:spLocks/>
          </p:cNvSpPr>
          <p:nvPr userDrawn="1"/>
        </p:nvSpPr>
        <p:spPr>
          <a:xfrm>
            <a:off x="939800" y="3517901"/>
            <a:ext cx="8587945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b="0" dirty="0"/>
              <a:t>Generic Audience</a:t>
            </a:r>
          </a:p>
        </p:txBody>
      </p:sp>
    </p:spTree>
    <p:extLst>
      <p:ext uri="{BB962C8B-B14F-4D97-AF65-F5344CB8AC3E}">
        <p14:creationId xmlns:p14="http://schemas.microsoft.com/office/powerpoint/2010/main" val="419472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Divider Slide - Dark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29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7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Dark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5A30-6389-B44F-A043-820EA40435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743201"/>
            <a:ext cx="8587945" cy="2476500"/>
          </a:xfrm>
          <a:prstGeom prst="rect">
            <a:avLst/>
          </a:prstGeom>
        </p:spPr>
        <p:txBody>
          <a:bodyPr wrap="square"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52500" y="5295901"/>
            <a:ext cx="8588375" cy="7747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kern="1200" baseline="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138281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A6AC284-55DD-9348-8A3F-4D526E8D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731519"/>
            <a:ext cx="10736580" cy="731521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CDA998-A6A1-2B4E-A0D9-A4EDEE9CA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796902"/>
            <a:ext cx="10736580" cy="35291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2E412D4-A4AB-DE40-9CD9-6C6B092CF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9415" y="6388251"/>
            <a:ext cx="6145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7AE4C957-3C63-4C7F-8F09-0C9817055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0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49" r:id="rId7"/>
    <p:sldLayoutId id="2147483651" r:id="rId8"/>
    <p:sldLayoutId id="2147483680" r:id="rId9"/>
    <p:sldLayoutId id="2147483660" r:id="rId10"/>
    <p:sldLayoutId id="2147483661" r:id="rId11"/>
    <p:sldLayoutId id="2147483662" r:id="rId12"/>
    <p:sldLayoutId id="2147483676" r:id="rId13"/>
    <p:sldLayoutId id="2147483684" r:id="rId14"/>
    <p:sldLayoutId id="2147483685" r:id="rId15"/>
    <p:sldLayoutId id="2147483665" r:id="rId16"/>
    <p:sldLayoutId id="2147483688" r:id="rId17"/>
    <p:sldLayoutId id="2147483681" r:id="rId18"/>
    <p:sldLayoutId id="2147483650" r:id="rId19"/>
    <p:sldLayoutId id="2147483652" r:id="rId20"/>
    <p:sldLayoutId id="2147483666" r:id="rId21"/>
    <p:sldLayoutId id="2147483689" r:id="rId22"/>
    <p:sldLayoutId id="2147483653" r:id="rId23"/>
    <p:sldLayoutId id="2147483667" r:id="rId24"/>
    <p:sldLayoutId id="2147483654" r:id="rId25"/>
    <p:sldLayoutId id="2147483655" r:id="rId26"/>
    <p:sldLayoutId id="2147483682" r:id="rId27"/>
    <p:sldLayoutId id="2147483686" r:id="rId28"/>
    <p:sldLayoutId id="2147483683" r:id="rId29"/>
    <p:sldLayoutId id="2147483687" r:id="rId30"/>
    <p:sldLayoutId id="2147483679" r:id="rId31"/>
    <p:sldLayoutId id="2147483677" r:id="rId32"/>
    <p:sldLayoutId id="2147483678" r:id="rId33"/>
    <p:sldLayoutId id="2147483656" r:id="rId34"/>
    <p:sldLayoutId id="2147483664" r:id="rId3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accent6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entury Gothic" panose="020B0502020202020204" pitchFamily="34" charset="0"/>
        <a:buChar char="−"/>
        <a:defRPr sz="1400" kern="1200">
          <a:solidFill>
            <a:schemeClr val="accent6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accent6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accent6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24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27AAA7A-AE53-9C41-A831-43A3CF3E1A7A}"/>
              </a:ext>
            </a:extLst>
          </p:cNvPr>
          <p:cNvSpPr txBox="1">
            <a:spLocks/>
          </p:cNvSpPr>
          <p:nvPr/>
        </p:nvSpPr>
        <p:spPr>
          <a:xfrm>
            <a:off x="529624" y="2135791"/>
            <a:ext cx="6471719" cy="2476500"/>
          </a:xfrm>
          <a:prstGeom prst="rect">
            <a:avLst/>
          </a:prstGeom>
        </p:spPr>
        <p:txBody>
          <a:bodyPr wrap="square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u="none" strike="noStrike" kern="1200" baseline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Less Work, More Benefits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223B73-1F9B-4C48-82C4-3514A67429C0}"/>
              </a:ext>
            </a:extLst>
          </p:cNvPr>
          <p:cNvSpPr txBox="1">
            <a:spLocks/>
          </p:cNvSpPr>
          <p:nvPr/>
        </p:nvSpPr>
        <p:spPr>
          <a:xfrm>
            <a:off x="631224" y="4650391"/>
            <a:ext cx="6495821" cy="103955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0" dirty="0"/>
              <a:t>Trustmark Voluntary Benefits</a:t>
            </a:r>
            <a:br>
              <a:rPr lang="en-US" sz="2400" b="0" dirty="0"/>
            </a:br>
            <a:r>
              <a:rPr lang="en-US" sz="2400" b="0" dirty="0"/>
              <a:t>Group Products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3E5F793-DB50-E440-BA98-AD63510C1B81}"/>
              </a:ext>
            </a:extLst>
          </p:cNvPr>
          <p:cNvSpPr txBox="1">
            <a:spLocks/>
          </p:cNvSpPr>
          <p:nvPr/>
        </p:nvSpPr>
        <p:spPr>
          <a:xfrm>
            <a:off x="517839" y="6087113"/>
            <a:ext cx="5545811" cy="415898"/>
          </a:xfrm>
          <a:prstGeom prst="rect">
            <a:avLst/>
          </a:prstGeo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None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8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Voluntary Benefits</a:t>
            </a:r>
          </a:p>
        </p:txBody>
      </p:sp>
    </p:spTree>
    <p:extLst>
      <p:ext uri="{BB962C8B-B14F-4D97-AF65-F5344CB8AC3E}">
        <p14:creationId xmlns:p14="http://schemas.microsoft.com/office/powerpoint/2010/main" val="3577422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665"/>
            <a:ext cx="10515600" cy="365125"/>
          </a:xfrm>
        </p:spPr>
        <p:txBody>
          <a:bodyPr/>
          <a:lstStyle/>
          <a:p>
            <a:r>
              <a:rPr lang="en-US" sz="3200" dirty="0">
                <a:solidFill>
                  <a:srgbClr val="4F903C"/>
                </a:solidFill>
              </a:rPr>
              <a:t>Flexibility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904"/>
            <a:ext cx="5721626" cy="47139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Increased flexibility helps give employees everything they need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and nothing they don’t.</a:t>
            </a:r>
          </a:p>
          <a:p>
            <a:r>
              <a:rPr lang="en-US" sz="1400" b="1" dirty="0"/>
              <a:t>A standard plan </a:t>
            </a:r>
            <a:r>
              <a:rPr lang="en-US" sz="1400" dirty="0"/>
              <a:t>serves as the basis for each case –</a:t>
            </a:r>
            <a:br>
              <a:rPr lang="en-US" sz="1400" dirty="0"/>
            </a:br>
            <a:r>
              <a:rPr lang="en-US" sz="1400" dirty="0"/>
              <a:t>High, medium, low</a:t>
            </a:r>
          </a:p>
          <a:p>
            <a:pPr lvl="1"/>
            <a:r>
              <a:rPr lang="en-US" sz="1400" dirty="0"/>
              <a:t>Customization available for each shelf plan</a:t>
            </a:r>
            <a:br>
              <a:rPr lang="en-US" sz="1400" dirty="0"/>
            </a:br>
            <a:r>
              <a:rPr lang="en-US" sz="1400" dirty="0"/>
              <a:t>to meet employee needs</a:t>
            </a:r>
          </a:p>
          <a:p>
            <a:r>
              <a:rPr lang="en-US" sz="1400" b="1" dirty="0"/>
              <a:t>Flexible plan designs </a:t>
            </a:r>
            <a:r>
              <a:rPr lang="en-US" sz="1400" dirty="0"/>
              <a:t>with a wider range of benefits</a:t>
            </a:r>
            <a:br>
              <a:rPr lang="en-US" sz="1400" dirty="0"/>
            </a:br>
            <a:r>
              <a:rPr lang="en-US" sz="1400" dirty="0"/>
              <a:t>and customizable features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29A4816-F5D1-384A-B9B0-78F5182E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</p:spPr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F6EAC7-8CDC-1247-863B-4540FAC7D0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583" y="2702734"/>
            <a:ext cx="2179321" cy="27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35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80" y="1178321"/>
            <a:ext cx="6126480" cy="41655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4F903C"/>
                </a:solidFill>
              </a:rPr>
              <a:t>Benefit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29781" y="2036541"/>
            <a:ext cx="6126163" cy="41783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X-Ray &amp; Imaging</a:t>
            </a:r>
          </a:p>
          <a:p>
            <a:pPr marL="0" indent="0">
              <a:buNone/>
            </a:pPr>
            <a:r>
              <a:rPr lang="en-US" dirty="0"/>
              <a:t>Helping cover the costs of x-ray and imaging that is often</a:t>
            </a:r>
            <a:br>
              <a:rPr lang="en-US" dirty="0"/>
            </a:br>
            <a:r>
              <a:rPr lang="en-US" dirty="0"/>
              <a:t>required after an accident.</a:t>
            </a:r>
          </a:p>
          <a:p>
            <a:r>
              <a:rPr lang="en-US" dirty="0"/>
              <a:t>X-Ray – </a:t>
            </a:r>
            <a:r>
              <a:rPr lang="en-US" b="1" dirty="0"/>
              <a:t>1/accident</a:t>
            </a:r>
          </a:p>
          <a:p>
            <a:r>
              <a:rPr lang="en-US" dirty="0"/>
              <a:t>Imaging – </a:t>
            </a:r>
            <a:r>
              <a:rPr lang="en-US" b="1" dirty="0"/>
              <a:t>1/accident</a:t>
            </a:r>
          </a:p>
          <a:p>
            <a:pPr marL="457200" lvl="1"/>
            <a:r>
              <a:rPr lang="en-US" dirty="0"/>
              <a:t>CT</a:t>
            </a:r>
          </a:p>
          <a:p>
            <a:pPr marL="457200" lvl="1"/>
            <a:r>
              <a:rPr lang="en-US" dirty="0"/>
              <a:t>PET</a:t>
            </a:r>
          </a:p>
          <a:p>
            <a:pPr marL="457200" lvl="1"/>
            <a:r>
              <a:rPr lang="en-US" dirty="0"/>
              <a:t>MRI</a:t>
            </a:r>
          </a:p>
          <a:p>
            <a:pPr marL="457200" lvl="1"/>
            <a:r>
              <a:rPr lang="en-US" dirty="0"/>
              <a:t>EKG</a:t>
            </a:r>
          </a:p>
          <a:p>
            <a:pPr marL="457200" lvl="1"/>
            <a:r>
              <a:rPr lang="en-US" dirty="0"/>
              <a:t>Other imaging tests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/>
              <a:t>  TrustmarkVB.com</a:t>
            </a:r>
            <a:r>
              <a:rPr lang="en-US" sz="900"/>
              <a:t>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348706" y="0"/>
            <a:ext cx="688311" cy="654473"/>
            <a:chOff x="3348706" y="0"/>
            <a:chExt cx="688311" cy="654473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7" name="Picture Placeholder 6" descr="A group of kids playing football&#10;&#10;Description automatically generated with low confidence">
            <a:extLst>
              <a:ext uri="{FF2B5EF4-FFF2-40B4-BE49-F238E27FC236}">
                <a16:creationId xmlns:a16="http://schemas.microsoft.com/office/drawing/2014/main" id="{D3E7D675-9B3E-B147-BE32-4425F88738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91400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252838389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rgbClr val="382A71"/>
                </a:solidFill>
              </a:rPr>
              <a:t>Therapy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When recovery requires longer-term therapy sessions,</a:t>
            </a:r>
            <a:br>
              <a:rPr lang="en-US" dirty="0"/>
            </a:br>
            <a:r>
              <a:rPr lang="en-US" dirty="0"/>
              <a:t>we’ll help cover the costs.</a:t>
            </a:r>
          </a:p>
          <a:p>
            <a:r>
              <a:rPr lang="en-US" dirty="0"/>
              <a:t>All therapy – </a:t>
            </a:r>
            <a:r>
              <a:rPr lang="en-US" b="1" dirty="0"/>
              <a:t>10/accident </a:t>
            </a:r>
          </a:p>
          <a:p>
            <a:r>
              <a:rPr lang="en-US" dirty="0"/>
              <a:t>Includes:</a:t>
            </a:r>
          </a:p>
          <a:p>
            <a:pPr marL="457200" lvl="1"/>
            <a:r>
              <a:rPr lang="en-US" dirty="0"/>
              <a:t>PT</a:t>
            </a:r>
          </a:p>
          <a:p>
            <a:pPr marL="457200" lvl="1"/>
            <a:r>
              <a:rPr lang="en-US" dirty="0"/>
              <a:t>OT</a:t>
            </a:r>
          </a:p>
          <a:p>
            <a:pPr marL="457200" lvl="1"/>
            <a:r>
              <a:rPr lang="en-US" dirty="0"/>
              <a:t>Speech</a:t>
            </a:r>
          </a:p>
          <a:p>
            <a:pPr marL="457200" lvl="1"/>
            <a:r>
              <a:rPr lang="en-US" dirty="0"/>
              <a:t>Chiro/Acupuncture (optional)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151350" y="0"/>
            <a:ext cx="688311" cy="654473"/>
            <a:chOff x="3348706" y="0"/>
            <a:chExt cx="688311" cy="654473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5BEC9BD-3DD6-B640-B205-AEBC4E5E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108" y="1178321"/>
            <a:ext cx="6126480" cy="41655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4F903C"/>
                </a:solidFill>
              </a:rPr>
              <a:t>Benefit Options</a:t>
            </a:r>
          </a:p>
        </p:txBody>
      </p:sp>
      <p:pic>
        <p:nvPicPr>
          <p:cNvPr id="10" name="Picture Placeholder 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0E1DE9D-1B77-9B49-A15D-3AD83AA740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87282299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 err="1">
                <a:solidFill>
                  <a:srgbClr val="382A71"/>
                </a:solidFill>
              </a:rPr>
              <a:t>Telemed</a:t>
            </a:r>
            <a:r>
              <a:rPr lang="en-US" sz="2400" dirty="0">
                <a:solidFill>
                  <a:srgbClr val="382A71"/>
                </a:solidFill>
              </a:rPr>
              <a:t>/Retail/ Urgent Care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dirty="0"/>
              <a:t>Coverage for vising a walk-up clinic, urgent care, ER, </a:t>
            </a:r>
            <a:br>
              <a:rPr lang="en-US" dirty="0"/>
            </a:br>
            <a:r>
              <a:rPr lang="en-US" dirty="0"/>
              <a:t>or physician’s office after an accident.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b="1" dirty="0"/>
              <a:t>Included in:</a:t>
            </a:r>
          </a:p>
          <a:p>
            <a:pPr>
              <a:spcAft>
                <a:spcPts val="1000"/>
              </a:spcAft>
            </a:pPr>
            <a:r>
              <a:rPr lang="en-US" dirty="0"/>
              <a:t>Initial doctor’s visit</a:t>
            </a:r>
          </a:p>
          <a:p>
            <a:pPr>
              <a:spcAft>
                <a:spcPts val="1000"/>
              </a:spcAft>
            </a:pPr>
            <a:r>
              <a:rPr lang="en-US" dirty="0"/>
              <a:t>Accident follow-up visit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/>
              <a:t>  TrustmarkVB.com</a:t>
            </a:r>
            <a:r>
              <a:rPr lang="en-US" sz="900"/>
              <a:t>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48706" y="0"/>
            <a:ext cx="688311" cy="654473"/>
            <a:chOff x="3348706" y="0"/>
            <a:chExt cx="688311" cy="654473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E2A4B5A-8E99-ED43-BB6F-43710407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64" y="1178321"/>
            <a:ext cx="6126480" cy="416557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4F903C"/>
                </a:solidFill>
              </a:rPr>
              <a:t>Benefit Options</a:t>
            </a:r>
          </a:p>
        </p:txBody>
      </p:sp>
      <p:pic>
        <p:nvPicPr>
          <p:cNvPr id="9" name="Picture Placeholder 8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F5784A16-F51A-0742-BC1A-3366884F4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91400" y="0"/>
            <a:ext cx="4800600" cy="6858000"/>
          </a:xfr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9F5A6EE-5E83-624E-89E7-3EC400600A2F}"/>
              </a:ext>
            </a:extLst>
          </p:cNvPr>
          <p:cNvSpPr txBox="1">
            <a:spLocks/>
          </p:cNvSpPr>
          <p:nvPr/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  TrustmarkVB.com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36811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>
                <a:solidFill>
                  <a:srgbClr val="4F903C"/>
                </a:solidFill>
              </a:rPr>
              <a:t>Benefit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5432425" y="2008188"/>
            <a:ext cx="4602121" cy="408781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Sports and Auto Injuries</a:t>
            </a:r>
          </a:p>
          <a:p>
            <a:pPr marL="0" indent="0">
              <a:buNone/>
            </a:pPr>
            <a:r>
              <a:rPr lang="en-US" dirty="0"/>
              <a:t>Added coverage for common injuries from sports</a:t>
            </a:r>
            <a:br>
              <a:rPr lang="en-US" dirty="0"/>
            </a:br>
            <a:r>
              <a:rPr lang="en-US" dirty="0"/>
              <a:t>or car accidents. </a:t>
            </a:r>
          </a:p>
          <a:p>
            <a:r>
              <a:rPr lang="en-US" dirty="0"/>
              <a:t>Additional benefit if accident occurs during</a:t>
            </a:r>
            <a:br>
              <a:rPr lang="en-US" dirty="0"/>
            </a:br>
            <a:r>
              <a:rPr lang="en-US" dirty="0"/>
              <a:t>an </a:t>
            </a:r>
            <a:r>
              <a:rPr lang="en-US" b="1" dirty="0"/>
              <a:t>official sporting activity or a car accident</a:t>
            </a:r>
          </a:p>
          <a:p>
            <a:r>
              <a:rPr lang="en-US" dirty="0"/>
              <a:t>Total of all benefits </a:t>
            </a:r>
            <a:r>
              <a:rPr lang="en-US" b="1" dirty="0"/>
              <a:t>x 10-50%</a:t>
            </a:r>
          </a:p>
          <a:p>
            <a:r>
              <a:rPr lang="en-US" dirty="0"/>
              <a:t>Separate benefits optional at case level </a:t>
            </a:r>
          </a:p>
          <a:p>
            <a:pPr indent="0">
              <a:buNone/>
            </a:pPr>
            <a:r>
              <a:rPr lang="en-US" sz="1100" dirty="0"/>
              <a:t>*excludes Accident Death &amp; Catastrophic Accident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151350" y="0"/>
            <a:ext cx="688311" cy="654473"/>
            <a:chOff x="3348706" y="0"/>
            <a:chExt cx="688311" cy="654473"/>
          </a:xfrm>
        </p:grpSpPr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pic>
        <p:nvPicPr>
          <p:cNvPr id="8" name="Picture Placeholder 7" descr="A person and a child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06CC0FF3-63BB-424C-AF99-3E83C9126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18915243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0"/>
            <a:ext cx="48006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Workplace Care</a:t>
            </a:r>
          </a:p>
          <a:p>
            <a:pPr marL="0" indent="0">
              <a:buNone/>
            </a:pPr>
            <a:r>
              <a:rPr lang="en-US" dirty="0"/>
              <a:t>A great feature for healthcare workers who may be treated</a:t>
            </a:r>
            <a:br>
              <a:rPr lang="en-US" dirty="0"/>
            </a:br>
            <a:r>
              <a:rPr lang="en-US" dirty="0"/>
              <a:t>at their own hospital. </a:t>
            </a:r>
          </a:p>
          <a:p>
            <a:pPr marL="127000" indent="-114300">
              <a:spcBef>
                <a:spcPts val="100"/>
              </a:spcBef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dirty="0">
                <a:cs typeface="Verdana"/>
              </a:rPr>
              <a:t>Pays additional 25% benefit when care is received at</a:t>
            </a:r>
            <a:br>
              <a:rPr lang="en-US" dirty="0">
                <a:cs typeface="Verdana"/>
              </a:rPr>
            </a:br>
            <a:r>
              <a:rPr lang="en-US" dirty="0">
                <a:cs typeface="Verdana"/>
              </a:rPr>
              <a:t>the workplace</a:t>
            </a:r>
          </a:p>
          <a:p>
            <a:pPr marL="457200" lvl="1"/>
            <a:r>
              <a:rPr lang="en-US" b="1" dirty="0"/>
              <a:t>Daily Confinement: </a:t>
            </a:r>
            <a:r>
              <a:rPr lang="en-US" dirty="0"/>
              <a:t>$100</a:t>
            </a:r>
          </a:p>
          <a:p>
            <a:pPr marL="457200" lvl="1"/>
            <a:r>
              <a:rPr lang="en-US" b="1" dirty="0"/>
              <a:t>Workplace Care: </a:t>
            </a:r>
            <a:r>
              <a:rPr lang="en-US" dirty="0"/>
              <a:t>25%</a:t>
            </a:r>
          </a:p>
          <a:p>
            <a:pPr marL="457200" lvl="1"/>
            <a:r>
              <a:rPr lang="en-US" dirty="0"/>
              <a:t>When they’re confined to an employer-owned facility,</a:t>
            </a:r>
            <a:br>
              <a:rPr lang="en-US" dirty="0"/>
            </a:br>
            <a:r>
              <a:rPr lang="en-US" dirty="0"/>
              <a:t>they receive </a:t>
            </a:r>
            <a:r>
              <a:rPr lang="en-US" b="1" dirty="0"/>
              <a:t>$125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/>
              <a:t>  TrustmarkVB.com</a:t>
            </a:r>
            <a:r>
              <a:rPr lang="en-US" sz="900"/>
              <a:t>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348706" y="0"/>
            <a:ext cx="688311" cy="654473"/>
            <a:chOff x="3348706" y="0"/>
            <a:chExt cx="688311" cy="654473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5" name="Group 14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19693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0"/>
            <a:ext cx="48006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193" y="800043"/>
            <a:ext cx="6126480" cy="731521"/>
          </a:xfrm>
        </p:spPr>
        <p:txBody>
          <a:bodyPr/>
          <a:lstStyle/>
          <a:p>
            <a:r>
              <a:rPr lang="en-US" dirty="0"/>
              <a:t>Wellness Benefit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8812" y="2197522"/>
            <a:ext cx="6832314" cy="4178300"/>
          </a:xfrm>
        </p:spPr>
        <p:txBody>
          <a:bodyPr/>
          <a:lstStyle/>
          <a:p>
            <a:r>
              <a:rPr lang="en-US" sz="1800" dirty="0"/>
              <a:t>Consistent wellness offerings across group products</a:t>
            </a:r>
          </a:p>
          <a:p>
            <a:r>
              <a:rPr lang="en-US" sz="1800" dirty="0"/>
              <a:t>Flexibility to choose a plan that meets the needs of your client</a:t>
            </a:r>
          </a:p>
          <a:p>
            <a:r>
              <a:rPr lang="en-US" sz="1800" dirty="0"/>
              <a:t>Range of benefits available: $25 - $100 </a:t>
            </a:r>
          </a:p>
          <a:p>
            <a:r>
              <a:rPr lang="en-US" sz="1800" dirty="0"/>
              <a:t>Wide variety of tests and screenings are covered</a:t>
            </a:r>
            <a:br>
              <a:rPr lang="en-US" sz="1800" dirty="0"/>
            </a:br>
            <a:r>
              <a:rPr lang="en-US" sz="1800" dirty="0"/>
              <a:t>- Physicals</a:t>
            </a:r>
            <a:br>
              <a:rPr lang="en-US" sz="1800" dirty="0"/>
            </a:br>
            <a:r>
              <a:rPr lang="en-US" sz="1800" dirty="0"/>
              <a:t>- Immunizations</a:t>
            </a:r>
            <a:br>
              <a:rPr lang="en-US" sz="1800" dirty="0"/>
            </a:br>
            <a:r>
              <a:rPr lang="en-US" sz="1800" dirty="0"/>
              <a:t>- Blood and cancer screenings</a:t>
            </a:r>
            <a:br>
              <a:rPr lang="en-US" sz="1800" dirty="0"/>
            </a:br>
            <a:r>
              <a:rPr lang="en-US" sz="1800" dirty="0"/>
              <a:t>- Biometrics</a:t>
            </a:r>
            <a:br>
              <a:rPr lang="en-US" sz="1800" dirty="0"/>
            </a:br>
            <a:r>
              <a:rPr lang="en-US" sz="1800" dirty="0"/>
              <a:t>- And many more!</a:t>
            </a:r>
          </a:p>
          <a:p>
            <a:r>
              <a:rPr lang="en-US" sz="1800" b="1" dirty="0"/>
              <a:t>Optional follow-up test benefit: $25 - $100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>
                <a:solidFill>
                  <a:schemeClr val="bg1"/>
                </a:solidFill>
              </a:rPr>
              <a:t>  TrustmarkVB.com</a:t>
            </a:r>
            <a:r>
              <a:rPr lang="en-US" sz="900" dirty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chemeClr val="bg1"/>
                </a:solidFill>
              </a:rPr>
              <a:t>I  </a:t>
            </a:r>
            <a:fld id="{7AE4C957-3C63-4C7F-8F09-0C9817055DDE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67870" y="0"/>
            <a:ext cx="688311" cy="654473"/>
            <a:chOff x="3348706" y="0"/>
            <a:chExt cx="688311" cy="654473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3365625" y="-16919"/>
              <a:ext cx="654473" cy="688311"/>
            </a:xfrm>
            <a:prstGeom prst="homePlate">
              <a:avLst>
                <a:gd name="adj" fmla="val 15747"/>
              </a:avLst>
            </a:prstGeom>
            <a:solidFill>
              <a:srgbClr val="4F90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526267" y="102056"/>
              <a:ext cx="379538" cy="422245"/>
              <a:chOff x="1192213" y="1641475"/>
              <a:chExt cx="1495425" cy="1663700"/>
            </a:xfrm>
            <a:solidFill>
              <a:schemeClr val="bg1"/>
            </a:solidFill>
          </p:grpSpPr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360488" y="1641475"/>
                <a:ext cx="706438" cy="1262063"/>
              </a:xfrm>
              <a:custGeom>
                <a:avLst/>
                <a:gdLst>
                  <a:gd name="T0" fmla="*/ 12 w 445"/>
                  <a:gd name="T1" fmla="*/ 659 h 795"/>
                  <a:gd name="T2" fmla="*/ 2 w 445"/>
                  <a:gd name="T3" fmla="*/ 408 h 795"/>
                  <a:gd name="T4" fmla="*/ 40 w 445"/>
                  <a:gd name="T5" fmla="*/ 112 h 795"/>
                  <a:gd name="T6" fmla="*/ 14 w 445"/>
                  <a:gd name="T7" fmla="*/ 74 h 795"/>
                  <a:gd name="T8" fmla="*/ 20 w 445"/>
                  <a:gd name="T9" fmla="*/ 28 h 795"/>
                  <a:gd name="T10" fmla="*/ 48 w 445"/>
                  <a:gd name="T11" fmla="*/ 6 h 795"/>
                  <a:gd name="T12" fmla="*/ 82 w 445"/>
                  <a:gd name="T13" fmla="*/ 2 h 795"/>
                  <a:gd name="T14" fmla="*/ 116 w 445"/>
                  <a:gd name="T15" fmla="*/ 16 h 795"/>
                  <a:gd name="T16" fmla="*/ 227 w 445"/>
                  <a:gd name="T17" fmla="*/ 56 h 795"/>
                  <a:gd name="T18" fmla="*/ 323 w 445"/>
                  <a:gd name="T19" fmla="*/ 64 h 795"/>
                  <a:gd name="T20" fmla="*/ 379 w 445"/>
                  <a:gd name="T21" fmla="*/ 62 h 795"/>
                  <a:gd name="T22" fmla="*/ 423 w 445"/>
                  <a:gd name="T23" fmla="*/ 74 h 795"/>
                  <a:gd name="T24" fmla="*/ 443 w 445"/>
                  <a:gd name="T25" fmla="*/ 104 h 795"/>
                  <a:gd name="T26" fmla="*/ 443 w 445"/>
                  <a:gd name="T27" fmla="*/ 139 h 795"/>
                  <a:gd name="T28" fmla="*/ 415 w 445"/>
                  <a:gd name="T29" fmla="*/ 175 h 795"/>
                  <a:gd name="T30" fmla="*/ 375 w 445"/>
                  <a:gd name="T31" fmla="*/ 183 h 795"/>
                  <a:gd name="T32" fmla="*/ 343 w 445"/>
                  <a:gd name="T33" fmla="*/ 323 h 795"/>
                  <a:gd name="T34" fmla="*/ 329 w 445"/>
                  <a:gd name="T35" fmla="*/ 323 h 795"/>
                  <a:gd name="T36" fmla="*/ 353 w 445"/>
                  <a:gd name="T37" fmla="*/ 157 h 795"/>
                  <a:gd name="T38" fmla="*/ 389 w 445"/>
                  <a:gd name="T39" fmla="*/ 155 h 795"/>
                  <a:gd name="T40" fmla="*/ 411 w 445"/>
                  <a:gd name="T41" fmla="*/ 143 h 795"/>
                  <a:gd name="T42" fmla="*/ 419 w 445"/>
                  <a:gd name="T43" fmla="*/ 118 h 795"/>
                  <a:gd name="T44" fmla="*/ 411 w 445"/>
                  <a:gd name="T45" fmla="*/ 100 h 795"/>
                  <a:gd name="T46" fmla="*/ 395 w 445"/>
                  <a:gd name="T47" fmla="*/ 90 h 795"/>
                  <a:gd name="T48" fmla="*/ 381 w 445"/>
                  <a:gd name="T49" fmla="*/ 90 h 795"/>
                  <a:gd name="T50" fmla="*/ 249 w 445"/>
                  <a:gd name="T51" fmla="*/ 88 h 795"/>
                  <a:gd name="T52" fmla="*/ 171 w 445"/>
                  <a:gd name="T53" fmla="*/ 70 h 795"/>
                  <a:gd name="T54" fmla="*/ 90 w 445"/>
                  <a:gd name="T55" fmla="*/ 32 h 795"/>
                  <a:gd name="T56" fmla="*/ 64 w 445"/>
                  <a:gd name="T57" fmla="*/ 28 h 795"/>
                  <a:gd name="T58" fmla="*/ 44 w 445"/>
                  <a:gd name="T59" fmla="*/ 44 h 795"/>
                  <a:gd name="T60" fmla="*/ 38 w 445"/>
                  <a:gd name="T61" fmla="*/ 62 h 795"/>
                  <a:gd name="T62" fmla="*/ 48 w 445"/>
                  <a:gd name="T63" fmla="*/ 86 h 795"/>
                  <a:gd name="T64" fmla="*/ 90 w 445"/>
                  <a:gd name="T65" fmla="*/ 108 h 795"/>
                  <a:gd name="T66" fmla="*/ 26 w 445"/>
                  <a:gd name="T67" fmla="*/ 454 h 795"/>
                  <a:gd name="T68" fmla="*/ 46 w 445"/>
                  <a:gd name="T69" fmla="*/ 757 h 795"/>
                  <a:gd name="T70" fmla="*/ 46 w 445"/>
                  <a:gd name="T71" fmla="*/ 775 h 795"/>
                  <a:gd name="T72" fmla="*/ 96 w 445"/>
                  <a:gd name="T73" fmla="*/ 657 h 795"/>
                  <a:gd name="T74" fmla="*/ 88 w 445"/>
                  <a:gd name="T75" fmla="*/ 646 h 795"/>
                  <a:gd name="T76" fmla="*/ 78 w 445"/>
                  <a:gd name="T77" fmla="*/ 422 h 795"/>
                  <a:gd name="T78" fmla="*/ 237 w 445"/>
                  <a:gd name="T79" fmla="*/ 416 h 795"/>
                  <a:gd name="T80" fmla="*/ 243 w 445"/>
                  <a:gd name="T81" fmla="*/ 430 h 795"/>
                  <a:gd name="T82" fmla="*/ 227 w 445"/>
                  <a:gd name="T83" fmla="*/ 440 h 795"/>
                  <a:gd name="T84" fmla="*/ 104 w 445"/>
                  <a:gd name="T85" fmla="*/ 452 h 795"/>
                  <a:gd name="T86" fmla="*/ 114 w 445"/>
                  <a:gd name="T87" fmla="*/ 644 h 795"/>
                  <a:gd name="T88" fmla="*/ 102 w 445"/>
                  <a:gd name="T89" fmla="*/ 657 h 795"/>
                  <a:gd name="T90" fmla="*/ 257 w 445"/>
                  <a:gd name="T91" fmla="*/ 379 h 795"/>
                  <a:gd name="T92" fmla="*/ 149 w 445"/>
                  <a:gd name="T93" fmla="*/ 133 h 795"/>
                  <a:gd name="T94" fmla="*/ 245 w 445"/>
                  <a:gd name="T95" fmla="*/ 153 h 795"/>
                  <a:gd name="T96" fmla="*/ 126 w 445"/>
                  <a:gd name="T97" fmla="*/ 325 h 795"/>
                  <a:gd name="T98" fmla="*/ 235 w 445"/>
                  <a:gd name="T99" fmla="*/ 179 h 795"/>
                  <a:gd name="T100" fmla="*/ 155 w 445"/>
                  <a:gd name="T101" fmla="*/ 163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5" h="795">
                    <a:moveTo>
                      <a:pt x="24" y="795"/>
                    </a:moveTo>
                    <a:lnTo>
                      <a:pt x="20" y="767"/>
                    </a:lnTo>
                    <a:lnTo>
                      <a:pt x="20" y="767"/>
                    </a:lnTo>
                    <a:lnTo>
                      <a:pt x="12" y="659"/>
                    </a:lnTo>
                    <a:lnTo>
                      <a:pt x="4" y="554"/>
                    </a:lnTo>
                    <a:lnTo>
                      <a:pt x="0" y="464"/>
                    </a:lnTo>
                    <a:lnTo>
                      <a:pt x="0" y="430"/>
                    </a:lnTo>
                    <a:lnTo>
                      <a:pt x="2" y="408"/>
                    </a:lnTo>
                    <a:lnTo>
                      <a:pt x="58" y="124"/>
                    </a:lnTo>
                    <a:lnTo>
                      <a:pt x="58" y="124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0" y="104"/>
                    </a:lnTo>
                    <a:lnTo>
                      <a:pt x="22" y="96"/>
                    </a:lnTo>
                    <a:lnTo>
                      <a:pt x="16" y="86"/>
                    </a:lnTo>
                    <a:lnTo>
                      <a:pt x="14" y="74"/>
                    </a:lnTo>
                    <a:lnTo>
                      <a:pt x="12" y="62"/>
                    </a:lnTo>
                    <a:lnTo>
                      <a:pt x="12" y="52"/>
                    </a:lnTo>
                    <a:lnTo>
                      <a:pt x="16" y="4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38" y="12"/>
                    </a:lnTo>
                    <a:lnTo>
                      <a:pt x="48" y="6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70" y="0"/>
                    </a:lnTo>
                    <a:lnTo>
                      <a:pt x="82" y="2"/>
                    </a:lnTo>
                    <a:lnTo>
                      <a:pt x="94" y="4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116" y="16"/>
                    </a:lnTo>
                    <a:lnTo>
                      <a:pt x="143" y="30"/>
                    </a:lnTo>
                    <a:lnTo>
                      <a:pt x="181" y="44"/>
                    </a:lnTo>
                    <a:lnTo>
                      <a:pt x="203" y="52"/>
                    </a:lnTo>
                    <a:lnTo>
                      <a:pt x="227" y="56"/>
                    </a:lnTo>
                    <a:lnTo>
                      <a:pt x="227" y="56"/>
                    </a:lnTo>
                    <a:lnTo>
                      <a:pt x="253" y="60"/>
                    </a:lnTo>
                    <a:lnTo>
                      <a:pt x="277" y="64"/>
                    </a:lnTo>
                    <a:lnTo>
                      <a:pt x="323" y="64"/>
                    </a:lnTo>
                    <a:lnTo>
                      <a:pt x="359" y="64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79" y="62"/>
                    </a:lnTo>
                    <a:lnTo>
                      <a:pt x="391" y="62"/>
                    </a:lnTo>
                    <a:lnTo>
                      <a:pt x="403" y="64"/>
                    </a:lnTo>
                    <a:lnTo>
                      <a:pt x="413" y="68"/>
                    </a:lnTo>
                    <a:lnTo>
                      <a:pt x="423" y="74"/>
                    </a:lnTo>
                    <a:lnTo>
                      <a:pt x="423" y="74"/>
                    </a:lnTo>
                    <a:lnTo>
                      <a:pt x="431" y="84"/>
                    </a:lnTo>
                    <a:lnTo>
                      <a:pt x="439" y="94"/>
                    </a:lnTo>
                    <a:lnTo>
                      <a:pt x="443" y="104"/>
                    </a:lnTo>
                    <a:lnTo>
                      <a:pt x="445" y="116"/>
                    </a:lnTo>
                    <a:lnTo>
                      <a:pt x="445" y="116"/>
                    </a:lnTo>
                    <a:lnTo>
                      <a:pt x="445" y="128"/>
                    </a:lnTo>
                    <a:lnTo>
                      <a:pt x="443" y="139"/>
                    </a:lnTo>
                    <a:lnTo>
                      <a:pt x="439" y="149"/>
                    </a:lnTo>
                    <a:lnTo>
                      <a:pt x="433" y="159"/>
                    </a:lnTo>
                    <a:lnTo>
                      <a:pt x="425" y="167"/>
                    </a:lnTo>
                    <a:lnTo>
                      <a:pt x="415" y="175"/>
                    </a:lnTo>
                    <a:lnTo>
                      <a:pt x="405" y="179"/>
                    </a:lnTo>
                    <a:lnTo>
                      <a:pt x="393" y="181"/>
                    </a:lnTo>
                    <a:lnTo>
                      <a:pt x="393" y="181"/>
                    </a:lnTo>
                    <a:lnTo>
                      <a:pt x="375" y="183"/>
                    </a:lnTo>
                    <a:lnTo>
                      <a:pt x="349" y="313"/>
                    </a:lnTo>
                    <a:lnTo>
                      <a:pt x="349" y="313"/>
                    </a:lnTo>
                    <a:lnTo>
                      <a:pt x="347" y="319"/>
                    </a:lnTo>
                    <a:lnTo>
                      <a:pt x="343" y="323"/>
                    </a:lnTo>
                    <a:lnTo>
                      <a:pt x="339" y="325"/>
                    </a:lnTo>
                    <a:lnTo>
                      <a:pt x="333" y="325"/>
                    </a:lnTo>
                    <a:lnTo>
                      <a:pt x="333" y="325"/>
                    </a:lnTo>
                    <a:lnTo>
                      <a:pt x="329" y="323"/>
                    </a:lnTo>
                    <a:lnTo>
                      <a:pt x="325" y="319"/>
                    </a:lnTo>
                    <a:lnTo>
                      <a:pt x="323" y="313"/>
                    </a:lnTo>
                    <a:lnTo>
                      <a:pt x="323" y="309"/>
                    </a:lnTo>
                    <a:lnTo>
                      <a:pt x="353" y="157"/>
                    </a:lnTo>
                    <a:lnTo>
                      <a:pt x="363" y="157"/>
                    </a:lnTo>
                    <a:lnTo>
                      <a:pt x="363" y="157"/>
                    </a:lnTo>
                    <a:lnTo>
                      <a:pt x="389" y="155"/>
                    </a:lnTo>
                    <a:lnTo>
                      <a:pt x="389" y="155"/>
                    </a:lnTo>
                    <a:lnTo>
                      <a:pt x="395" y="153"/>
                    </a:lnTo>
                    <a:lnTo>
                      <a:pt x="401" y="151"/>
                    </a:lnTo>
                    <a:lnTo>
                      <a:pt x="407" y="147"/>
                    </a:lnTo>
                    <a:lnTo>
                      <a:pt x="411" y="143"/>
                    </a:lnTo>
                    <a:lnTo>
                      <a:pt x="415" y="137"/>
                    </a:lnTo>
                    <a:lnTo>
                      <a:pt x="417" y="131"/>
                    </a:lnTo>
                    <a:lnTo>
                      <a:pt x="419" y="126"/>
                    </a:lnTo>
                    <a:lnTo>
                      <a:pt x="419" y="118"/>
                    </a:lnTo>
                    <a:lnTo>
                      <a:pt x="419" y="118"/>
                    </a:lnTo>
                    <a:lnTo>
                      <a:pt x="417" y="112"/>
                    </a:lnTo>
                    <a:lnTo>
                      <a:pt x="415" y="106"/>
                    </a:lnTo>
                    <a:lnTo>
                      <a:pt x="411" y="100"/>
                    </a:lnTo>
                    <a:lnTo>
                      <a:pt x="407" y="96"/>
                    </a:lnTo>
                    <a:lnTo>
                      <a:pt x="407" y="96"/>
                    </a:lnTo>
                    <a:lnTo>
                      <a:pt x="401" y="92"/>
                    </a:lnTo>
                    <a:lnTo>
                      <a:pt x="395" y="90"/>
                    </a:lnTo>
                    <a:lnTo>
                      <a:pt x="389" y="88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81" y="90"/>
                    </a:lnTo>
                    <a:lnTo>
                      <a:pt x="359" y="90"/>
                    </a:lnTo>
                    <a:lnTo>
                      <a:pt x="323" y="92"/>
                    </a:lnTo>
                    <a:lnTo>
                      <a:pt x="275" y="90"/>
                    </a:lnTo>
                    <a:lnTo>
                      <a:pt x="249" y="88"/>
                    </a:lnTo>
                    <a:lnTo>
                      <a:pt x="223" y="84"/>
                    </a:lnTo>
                    <a:lnTo>
                      <a:pt x="223" y="84"/>
                    </a:lnTo>
                    <a:lnTo>
                      <a:pt x="195" y="78"/>
                    </a:lnTo>
                    <a:lnTo>
                      <a:pt x="171" y="70"/>
                    </a:lnTo>
                    <a:lnTo>
                      <a:pt x="131" y="54"/>
                    </a:lnTo>
                    <a:lnTo>
                      <a:pt x="104" y="40"/>
                    </a:lnTo>
                    <a:lnTo>
                      <a:pt x="90" y="32"/>
                    </a:lnTo>
                    <a:lnTo>
                      <a:pt x="90" y="32"/>
                    </a:lnTo>
                    <a:lnTo>
                      <a:pt x="84" y="30"/>
                    </a:lnTo>
                    <a:lnTo>
                      <a:pt x="78" y="28"/>
                    </a:lnTo>
                    <a:lnTo>
                      <a:pt x="72" y="28"/>
                    </a:lnTo>
                    <a:lnTo>
                      <a:pt x="64" y="28"/>
                    </a:lnTo>
                    <a:lnTo>
                      <a:pt x="58" y="30"/>
                    </a:lnTo>
                    <a:lnTo>
                      <a:pt x="52" y="34"/>
                    </a:lnTo>
                    <a:lnTo>
                      <a:pt x="48" y="3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8" y="62"/>
                    </a:lnTo>
                    <a:lnTo>
                      <a:pt x="40" y="68"/>
                    </a:lnTo>
                    <a:lnTo>
                      <a:pt x="42" y="74"/>
                    </a:lnTo>
                    <a:lnTo>
                      <a:pt x="44" y="80"/>
                    </a:lnTo>
                    <a:lnTo>
                      <a:pt x="48" y="86"/>
                    </a:lnTo>
                    <a:lnTo>
                      <a:pt x="54" y="90"/>
                    </a:lnTo>
                    <a:lnTo>
                      <a:pt x="54" y="90"/>
                    </a:lnTo>
                    <a:lnTo>
                      <a:pt x="80" y="104"/>
                    </a:lnTo>
                    <a:lnTo>
                      <a:pt x="90" y="108"/>
                    </a:lnTo>
                    <a:lnTo>
                      <a:pt x="30" y="412"/>
                    </a:lnTo>
                    <a:lnTo>
                      <a:pt x="30" y="412"/>
                    </a:lnTo>
                    <a:lnTo>
                      <a:pt x="28" y="430"/>
                    </a:lnTo>
                    <a:lnTo>
                      <a:pt x="26" y="454"/>
                    </a:lnTo>
                    <a:lnTo>
                      <a:pt x="30" y="528"/>
                    </a:lnTo>
                    <a:lnTo>
                      <a:pt x="36" y="630"/>
                    </a:lnTo>
                    <a:lnTo>
                      <a:pt x="46" y="757"/>
                    </a:lnTo>
                    <a:lnTo>
                      <a:pt x="46" y="757"/>
                    </a:lnTo>
                    <a:lnTo>
                      <a:pt x="48" y="761"/>
                    </a:lnTo>
                    <a:lnTo>
                      <a:pt x="50" y="765"/>
                    </a:lnTo>
                    <a:lnTo>
                      <a:pt x="48" y="771"/>
                    </a:lnTo>
                    <a:lnTo>
                      <a:pt x="46" y="775"/>
                    </a:lnTo>
                    <a:lnTo>
                      <a:pt x="24" y="795"/>
                    </a:lnTo>
                    <a:close/>
                    <a:moveTo>
                      <a:pt x="102" y="657"/>
                    </a:moveTo>
                    <a:lnTo>
                      <a:pt x="102" y="657"/>
                    </a:lnTo>
                    <a:lnTo>
                      <a:pt x="96" y="657"/>
                    </a:lnTo>
                    <a:lnTo>
                      <a:pt x="92" y="655"/>
                    </a:lnTo>
                    <a:lnTo>
                      <a:pt x="90" y="652"/>
                    </a:lnTo>
                    <a:lnTo>
                      <a:pt x="88" y="646"/>
                    </a:lnTo>
                    <a:lnTo>
                      <a:pt x="88" y="646"/>
                    </a:lnTo>
                    <a:lnTo>
                      <a:pt x="78" y="512"/>
                    </a:lnTo>
                    <a:lnTo>
                      <a:pt x="76" y="456"/>
                    </a:lnTo>
                    <a:lnTo>
                      <a:pt x="78" y="436"/>
                    </a:lnTo>
                    <a:lnTo>
                      <a:pt x="78" y="422"/>
                    </a:lnTo>
                    <a:lnTo>
                      <a:pt x="86" y="385"/>
                    </a:lnTo>
                    <a:lnTo>
                      <a:pt x="233" y="414"/>
                    </a:lnTo>
                    <a:lnTo>
                      <a:pt x="233" y="414"/>
                    </a:lnTo>
                    <a:lnTo>
                      <a:pt x="237" y="416"/>
                    </a:lnTo>
                    <a:lnTo>
                      <a:pt x="241" y="418"/>
                    </a:lnTo>
                    <a:lnTo>
                      <a:pt x="243" y="424"/>
                    </a:lnTo>
                    <a:lnTo>
                      <a:pt x="243" y="430"/>
                    </a:lnTo>
                    <a:lnTo>
                      <a:pt x="243" y="430"/>
                    </a:lnTo>
                    <a:lnTo>
                      <a:pt x="241" y="434"/>
                    </a:lnTo>
                    <a:lnTo>
                      <a:pt x="237" y="438"/>
                    </a:lnTo>
                    <a:lnTo>
                      <a:pt x="233" y="440"/>
                    </a:lnTo>
                    <a:lnTo>
                      <a:pt x="227" y="440"/>
                    </a:lnTo>
                    <a:lnTo>
                      <a:pt x="108" y="416"/>
                    </a:lnTo>
                    <a:lnTo>
                      <a:pt x="104" y="428"/>
                    </a:lnTo>
                    <a:lnTo>
                      <a:pt x="104" y="428"/>
                    </a:lnTo>
                    <a:lnTo>
                      <a:pt x="104" y="452"/>
                    </a:lnTo>
                    <a:lnTo>
                      <a:pt x="104" y="498"/>
                    </a:lnTo>
                    <a:lnTo>
                      <a:pt x="108" y="564"/>
                    </a:lnTo>
                    <a:lnTo>
                      <a:pt x="114" y="644"/>
                    </a:lnTo>
                    <a:lnTo>
                      <a:pt x="114" y="644"/>
                    </a:lnTo>
                    <a:lnTo>
                      <a:pt x="114" y="650"/>
                    </a:lnTo>
                    <a:lnTo>
                      <a:pt x="112" y="654"/>
                    </a:lnTo>
                    <a:lnTo>
                      <a:pt x="108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lnTo>
                      <a:pt x="102" y="657"/>
                    </a:lnTo>
                    <a:close/>
                    <a:moveTo>
                      <a:pt x="257" y="379"/>
                    </a:moveTo>
                    <a:lnTo>
                      <a:pt x="94" y="347"/>
                    </a:lnTo>
                    <a:lnTo>
                      <a:pt x="135" y="128"/>
                    </a:lnTo>
                    <a:lnTo>
                      <a:pt x="149" y="133"/>
                    </a:lnTo>
                    <a:lnTo>
                      <a:pt x="149" y="133"/>
                    </a:lnTo>
                    <a:lnTo>
                      <a:pt x="179" y="141"/>
                    </a:lnTo>
                    <a:lnTo>
                      <a:pt x="209" y="149"/>
                    </a:lnTo>
                    <a:lnTo>
                      <a:pt x="209" y="149"/>
                    </a:lnTo>
                    <a:lnTo>
                      <a:pt x="245" y="153"/>
                    </a:lnTo>
                    <a:lnTo>
                      <a:pt x="285" y="157"/>
                    </a:lnTo>
                    <a:lnTo>
                      <a:pt x="301" y="157"/>
                    </a:lnTo>
                    <a:lnTo>
                      <a:pt x="257" y="379"/>
                    </a:lnTo>
                    <a:close/>
                    <a:moveTo>
                      <a:pt x="126" y="325"/>
                    </a:moveTo>
                    <a:lnTo>
                      <a:pt x="237" y="347"/>
                    </a:lnTo>
                    <a:lnTo>
                      <a:pt x="269" y="183"/>
                    </a:lnTo>
                    <a:lnTo>
                      <a:pt x="269" y="183"/>
                    </a:lnTo>
                    <a:lnTo>
                      <a:pt x="235" y="179"/>
                    </a:lnTo>
                    <a:lnTo>
                      <a:pt x="203" y="175"/>
                    </a:lnTo>
                    <a:lnTo>
                      <a:pt x="203" y="175"/>
                    </a:lnTo>
                    <a:lnTo>
                      <a:pt x="181" y="169"/>
                    </a:lnTo>
                    <a:lnTo>
                      <a:pt x="155" y="163"/>
                    </a:lnTo>
                    <a:lnTo>
                      <a:pt x="126" y="3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192213" y="1812925"/>
                <a:ext cx="1495425" cy="1492250"/>
              </a:xfrm>
              <a:custGeom>
                <a:avLst/>
                <a:gdLst>
                  <a:gd name="T0" fmla="*/ 10 w 942"/>
                  <a:gd name="T1" fmla="*/ 854 h 940"/>
                  <a:gd name="T2" fmla="*/ 0 w 942"/>
                  <a:gd name="T3" fmla="*/ 832 h 940"/>
                  <a:gd name="T4" fmla="*/ 12 w 942"/>
                  <a:gd name="T5" fmla="*/ 810 h 940"/>
                  <a:gd name="T6" fmla="*/ 118 w 942"/>
                  <a:gd name="T7" fmla="*/ 747 h 940"/>
                  <a:gd name="T8" fmla="*/ 224 w 942"/>
                  <a:gd name="T9" fmla="*/ 607 h 940"/>
                  <a:gd name="T10" fmla="*/ 395 w 942"/>
                  <a:gd name="T11" fmla="*/ 320 h 940"/>
                  <a:gd name="T12" fmla="*/ 601 w 942"/>
                  <a:gd name="T13" fmla="*/ 85 h 940"/>
                  <a:gd name="T14" fmla="*/ 599 w 942"/>
                  <a:gd name="T15" fmla="*/ 39 h 940"/>
                  <a:gd name="T16" fmla="*/ 631 w 942"/>
                  <a:gd name="T17" fmla="*/ 6 h 940"/>
                  <a:gd name="T18" fmla="*/ 687 w 942"/>
                  <a:gd name="T19" fmla="*/ 10 h 940"/>
                  <a:gd name="T20" fmla="*/ 714 w 942"/>
                  <a:gd name="T21" fmla="*/ 45 h 940"/>
                  <a:gd name="T22" fmla="*/ 786 w 942"/>
                  <a:gd name="T23" fmla="*/ 143 h 940"/>
                  <a:gd name="T24" fmla="*/ 908 w 942"/>
                  <a:gd name="T25" fmla="*/ 233 h 940"/>
                  <a:gd name="T26" fmla="*/ 928 w 942"/>
                  <a:gd name="T27" fmla="*/ 249 h 940"/>
                  <a:gd name="T28" fmla="*/ 940 w 942"/>
                  <a:gd name="T29" fmla="*/ 302 h 940"/>
                  <a:gd name="T30" fmla="*/ 898 w 942"/>
                  <a:gd name="T31" fmla="*/ 344 h 940"/>
                  <a:gd name="T32" fmla="*/ 854 w 942"/>
                  <a:gd name="T33" fmla="*/ 340 h 940"/>
                  <a:gd name="T34" fmla="*/ 603 w 942"/>
                  <a:gd name="T35" fmla="*/ 559 h 940"/>
                  <a:gd name="T36" fmla="*/ 247 w 942"/>
                  <a:gd name="T37" fmla="*/ 765 h 940"/>
                  <a:gd name="T38" fmla="*/ 194 w 942"/>
                  <a:gd name="T39" fmla="*/ 832 h 940"/>
                  <a:gd name="T40" fmla="*/ 126 w 942"/>
                  <a:gd name="T41" fmla="*/ 932 h 940"/>
                  <a:gd name="T42" fmla="*/ 108 w 942"/>
                  <a:gd name="T43" fmla="*/ 940 h 940"/>
                  <a:gd name="T44" fmla="*/ 28 w 942"/>
                  <a:gd name="T45" fmla="*/ 832 h 940"/>
                  <a:gd name="T46" fmla="*/ 106 w 942"/>
                  <a:gd name="T47" fmla="*/ 912 h 940"/>
                  <a:gd name="T48" fmla="*/ 166 w 942"/>
                  <a:gd name="T49" fmla="*/ 834 h 940"/>
                  <a:gd name="T50" fmla="*/ 220 w 942"/>
                  <a:gd name="T51" fmla="*/ 747 h 940"/>
                  <a:gd name="T52" fmla="*/ 519 w 942"/>
                  <a:gd name="T53" fmla="*/ 581 h 940"/>
                  <a:gd name="T54" fmla="*/ 842 w 942"/>
                  <a:gd name="T55" fmla="*/ 302 h 940"/>
                  <a:gd name="T56" fmla="*/ 878 w 942"/>
                  <a:gd name="T57" fmla="*/ 320 h 940"/>
                  <a:gd name="T58" fmla="*/ 908 w 942"/>
                  <a:gd name="T59" fmla="*/ 306 h 940"/>
                  <a:gd name="T60" fmla="*/ 914 w 942"/>
                  <a:gd name="T61" fmla="*/ 283 h 940"/>
                  <a:gd name="T62" fmla="*/ 896 w 942"/>
                  <a:gd name="T63" fmla="*/ 257 h 940"/>
                  <a:gd name="T64" fmla="*/ 808 w 942"/>
                  <a:gd name="T65" fmla="*/ 199 h 940"/>
                  <a:gd name="T66" fmla="*/ 732 w 942"/>
                  <a:gd name="T67" fmla="*/ 123 h 940"/>
                  <a:gd name="T68" fmla="*/ 687 w 942"/>
                  <a:gd name="T69" fmla="*/ 47 h 940"/>
                  <a:gd name="T70" fmla="*/ 661 w 942"/>
                  <a:gd name="T71" fmla="*/ 27 h 940"/>
                  <a:gd name="T72" fmla="*/ 637 w 942"/>
                  <a:gd name="T73" fmla="*/ 33 h 940"/>
                  <a:gd name="T74" fmla="*/ 623 w 942"/>
                  <a:gd name="T75" fmla="*/ 55 h 940"/>
                  <a:gd name="T76" fmla="*/ 639 w 942"/>
                  <a:gd name="T77" fmla="*/ 101 h 940"/>
                  <a:gd name="T78" fmla="*/ 385 w 942"/>
                  <a:gd name="T79" fmla="*/ 380 h 940"/>
                  <a:gd name="T80" fmla="*/ 194 w 942"/>
                  <a:gd name="T81" fmla="*/ 721 h 940"/>
                  <a:gd name="T82" fmla="*/ 110 w 942"/>
                  <a:gd name="T83" fmla="*/ 773 h 940"/>
                  <a:gd name="T84" fmla="*/ 387 w 942"/>
                  <a:gd name="T85" fmla="*/ 474 h 940"/>
                  <a:gd name="T86" fmla="*/ 605 w 942"/>
                  <a:gd name="T87" fmla="*/ 456 h 940"/>
                  <a:gd name="T88" fmla="*/ 467 w 942"/>
                  <a:gd name="T89" fmla="*/ 553 h 940"/>
                  <a:gd name="T90" fmla="*/ 477 w 942"/>
                  <a:gd name="T91" fmla="*/ 384 h 940"/>
                  <a:gd name="T92" fmla="*/ 353 w 942"/>
                  <a:gd name="T93" fmla="*/ 589 h 940"/>
                  <a:gd name="T94" fmla="*/ 557 w 942"/>
                  <a:gd name="T95" fmla="*/ 464 h 940"/>
                  <a:gd name="T96" fmla="*/ 671 w 942"/>
                  <a:gd name="T97" fmla="*/ 153 h 940"/>
                  <a:gd name="T98" fmla="*/ 720 w 942"/>
                  <a:gd name="T99" fmla="*/ 211 h 940"/>
                  <a:gd name="T100" fmla="*/ 551 w 942"/>
                  <a:gd name="T101" fmla="*/ 310 h 940"/>
                  <a:gd name="T102" fmla="*/ 701 w 942"/>
                  <a:gd name="T103" fmla="*/ 229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42" h="940">
                    <a:moveTo>
                      <a:pt x="108" y="940"/>
                    </a:moveTo>
                    <a:lnTo>
                      <a:pt x="108" y="940"/>
                    </a:lnTo>
                    <a:lnTo>
                      <a:pt x="96" y="938"/>
                    </a:lnTo>
                    <a:lnTo>
                      <a:pt x="86" y="930"/>
                    </a:lnTo>
                    <a:lnTo>
                      <a:pt x="10" y="854"/>
                    </a:lnTo>
                    <a:lnTo>
                      <a:pt x="10" y="854"/>
                    </a:lnTo>
                    <a:lnTo>
                      <a:pt x="6" y="848"/>
                    </a:lnTo>
                    <a:lnTo>
                      <a:pt x="2" y="844"/>
                    </a:lnTo>
                    <a:lnTo>
                      <a:pt x="2" y="838"/>
                    </a:lnTo>
                    <a:lnTo>
                      <a:pt x="0" y="832"/>
                    </a:lnTo>
                    <a:lnTo>
                      <a:pt x="0" y="832"/>
                    </a:lnTo>
                    <a:lnTo>
                      <a:pt x="2" y="826"/>
                    </a:lnTo>
                    <a:lnTo>
                      <a:pt x="4" y="820"/>
                    </a:lnTo>
                    <a:lnTo>
                      <a:pt x="8" y="814"/>
                    </a:lnTo>
                    <a:lnTo>
                      <a:pt x="12" y="810"/>
                    </a:lnTo>
                    <a:lnTo>
                      <a:pt x="90" y="753"/>
                    </a:lnTo>
                    <a:lnTo>
                      <a:pt x="90" y="753"/>
                    </a:lnTo>
                    <a:lnTo>
                      <a:pt x="98" y="749"/>
                    </a:lnTo>
                    <a:lnTo>
                      <a:pt x="108" y="747"/>
                    </a:lnTo>
                    <a:lnTo>
                      <a:pt x="118" y="747"/>
                    </a:lnTo>
                    <a:lnTo>
                      <a:pt x="126" y="749"/>
                    </a:lnTo>
                    <a:lnTo>
                      <a:pt x="172" y="705"/>
                    </a:lnTo>
                    <a:lnTo>
                      <a:pt x="176" y="693"/>
                    </a:lnTo>
                    <a:lnTo>
                      <a:pt x="176" y="693"/>
                    </a:lnTo>
                    <a:lnTo>
                      <a:pt x="224" y="607"/>
                    </a:lnTo>
                    <a:lnTo>
                      <a:pt x="289" y="490"/>
                    </a:lnTo>
                    <a:lnTo>
                      <a:pt x="323" y="430"/>
                    </a:lnTo>
                    <a:lnTo>
                      <a:pt x="355" y="378"/>
                    </a:lnTo>
                    <a:lnTo>
                      <a:pt x="383" y="336"/>
                    </a:lnTo>
                    <a:lnTo>
                      <a:pt x="395" y="320"/>
                    </a:lnTo>
                    <a:lnTo>
                      <a:pt x="403" y="310"/>
                    </a:lnTo>
                    <a:lnTo>
                      <a:pt x="609" y="105"/>
                    </a:lnTo>
                    <a:lnTo>
                      <a:pt x="609" y="105"/>
                    </a:lnTo>
                    <a:lnTo>
                      <a:pt x="601" y="85"/>
                    </a:lnTo>
                    <a:lnTo>
                      <a:pt x="601" y="85"/>
                    </a:lnTo>
                    <a:lnTo>
                      <a:pt x="597" y="73"/>
                    </a:lnTo>
                    <a:lnTo>
                      <a:pt x="595" y="61"/>
                    </a:lnTo>
                    <a:lnTo>
                      <a:pt x="595" y="49"/>
                    </a:lnTo>
                    <a:lnTo>
                      <a:pt x="599" y="39"/>
                    </a:lnTo>
                    <a:lnTo>
                      <a:pt x="599" y="39"/>
                    </a:lnTo>
                    <a:lnTo>
                      <a:pt x="605" y="27"/>
                    </a:lnTo>
                    <a:lnTo>
                      <a:pt x="611" y="20"/>
                    </a:lnTo>
                    <a:lnTo>
                      <a:pt x="621" y="12"/>
                    </a:lnTo>
                    <a:lnTo>
                      <a:pt x="631" y="6"/>
                    </a:lnTo>
                    <a:lnTo>
                      <a:pt x="631" y="6"/>
                    </a:lnTo>
                    <a:lnTo>
                      <a:pt x="643" y="2"/>
                    </a:lnTo>
                    <a:lnTo>
                      <a:pt x="655" y="0"/>
                    </a:lnTo>
                    <a:lnTo>
                      <a:pt x="667" y="2"/>
                    </a:lnTo>
                    <a:lnTo>
                      <a:pt x="677" y="4"/>
                    </a:lnTo>
                    <a:lnTo>
                      <a:pt x="687" y="10"/>
                    </a:lnTo>
                    <a:lnTo>
                      <a:pt x="697" y="18"/>
                    </a:lnTo>
                    <a:lnTo>
                      <a:pt x="705" y="25"/>
                    </a:lnTo>
                    <a:lnTo>
                      <a:pt x="710" y="35"/>
                    </a:lnTo>
                    <a:lnTo>
                      <a:pt x="710" y="35"/>
                    </a:lnTo>
                    <a:lnTo>
                      <a:pt x="714" y="45"/>
                    </a:lnTo>
                    <a:lnTo>
                      <a:pt x="730" y="71"/>
                    </a:lnTo>
                    <a:lnTo>
                      <a:pt x="754" y="105"/>
                    </a:lnTo>
                    <a:lnTo>
                      <a:pt x="768" y="125"/>
                    </a:lnTo>
                    <a:lnTo>
                      <a:pt x="786" y="143"/>
                    </a:lnTo>
                    <a:lnTo>
                      <a:pt x="786" y="143"/>
                    </a:lnTo>
                    <a:lnTo>
                      <a:pt x="806" y="161"/>
                    </a:lnTo>
                    <a:lnTo>
                      <a:pt x="826" y="179"/>
                    </a:lnTo>
                    <a:lnTo>
                      <a:pt x="864" y="205"/>
                    </a:lnTo>
                    <a:lnTo>
                      <a:pt x="894" y="225"/>
                    </a:lnTo>
                    <a:lnTo>
                      <a:pt x="908" y="233"/>
                    </a:lnTo>
                    <a:lnTo>
                      <a:pt x="902" y="245"/>
                    </a:lnTo>
                    <a:lnTo>
                      <a:pt x="908" y="233"/>
                    </a:lnTo>
                    <a:lnTo>
                      <a:pt x="908" y="233"/>
                    </a:lnTo>
                    <a:lnTo>
                      <a:pt x="918" y="239"/>
                    </a:lnTo>
                    <a:lnTo>
                      <a:pt x="928" y="249"/>
                    </a:lnTo>
                    <a:lnTo>
                      <a:pt x="934" y="257"/>
                    </a:lnTo>
                    <a:lnTo>
                      <a:pt x="938" y="269"/>
                    </a:lnTo>
                    <a:lnTo>
                      <a:pt x="940" y="279"/>
                    </a:lnTo>
                    <a:lnTo>
                      <a:pt x="942" y="290"/>
                    </a:lnTo>
                    <a:lnTo>
                      <a:pt x="940" y="302"/>
                    </a:lnTo>
                    <a:lnTo>
                      <a:pt x="934" y="314"/>
                    </a:lnTo>
                    <a:lnTo>
                      <a:pt x="934" y="314"/>
                    </a:lnTo>
                    <a:lnTo>
                      <a:pt x="926" y="328"/>
                    </a:lnTo>
                    <a:lnTo>
                      <a:pt x="912" y="338"/>
                    </a:lnTo>
                    <a:lnTo>
                      <a:pt x="898" y="344"/>
                    </a:lnTo>
                    <a:lnTo>
                      <a:pt x="880" y="346"/>
                    </a:lnTo>
                    <a:lnTo>
                      <a:pt x="880" y="346"/>
                    </a:lnTo>
                    <a:lnTo>
                      <a:pt x="866" y="344"/>
                    </a:lnTo>
                    <a:lnTo>
                      <a:pt x="854" y="340"/>
                    </a:lnTo>
                    <a:lnTo>
                      <a:pt x="854" y="340"/>
                    </a:lnTo>
                    <a:lnTo>
                      <a:pt x="838" y="330"/>
                    </a:lnTo>
                    <a:lnTo>
                      <a:pt x="631" y="538"/>
                    </a:lnTo>
                    <a:lnTo>
                      <a:pt x="631" y="538"/>
                    </a:lnTo>
                    <a:lnTo>
                      <a:pt x="621" y="547"/>
                    </a:lnTo>
                    <a:lnTo>
                      <a:pt x="603" y="559"/>
                    </a:lnTo>
                    <a:lnTo>
                      <a:pt x="559" y="587"/>
                    </a:lnTo>
                    <a:lnTo>
                      <a:pt x="505" y="621"/>
                    </a:lnTo>
                    <a:lnTo>
                      <a:pt x="443" y="657"/>
                    </a:lnTo>
                    <a:lnTo>
                      <a:pt x="323" y="723"/>
                    </a:lnTo>
                    <a:lnTo>
                      <a:pt x="247" y="765"/>
                    </a:lnTo>
                    <a:lnTo>
                      <a:pt x="236" y="769"/>
                    </a:lnTo>
                    <a:lnTo>
                      <a:pt x="192" y="814"/>
                    </a:lnTo>
                    <a:lnTo>
                      <a:pt x="192" y="814"/>
                    </a:lnTo>
                    <a:lnTo>
                      <a:pt x="194" y="824"/>
                    </a:lnTo>
                    <a:lnTo>
                      <a:pt x="194" y="832"/>
                    </a:lnTo>
                    <a:lnTo>
                      <a:pt x="192" y="842"/>
                    </a:lnTo>
                    <a:lnTo>
                      <a:pt x="188" y="850"/>
                    </a:lnTo>
                    <a:lnTo>
                      <a:pt x="130" y="928"/>
                    </a:lnTo>
                    <a:lnTo>
                      <a:pt x="130" y="928"/>
                    </a:lnTo>
                    <a:lnTo>
                      <a:pt x="126" y="932"/>
                    </a:lnTo>
                    <a:lnTo>
                      <a:pt x="120" y="936"/>
                    </a:lnTo>
                    <a:lnTo>
                      <a:pt x="116" y="938"/>
                    </a:lnTo>
                    <a:lnTo>
                      <a:pt x="110" y="940"/>
                    </a:lnTo>
                    <a:lnTo>
                      <a:pt x="110" y="940"/>
                    </a:lnTo>
                    <a:lnTo>
                      <a:pt x="108" y="940"/>
                    </a:lnTo>
                    <a:lnTo>
                      <a:pt x="108" y="940"/>
                    </a:lnTo>
                    <a:close/>
                    <a:moveTo>
                      <a:pt x="110" y="773"/>
                    </a:moveTo>
                    <a:lnTo>
                      <a:pt x="110" y="773"/>
                    </a:lnTo>
                    <a:lnTo>
                      <a:pt x="106" y="775"/>
                    </a:lnTo>
                    <a:lnTo>
                      <a:pt x="28" y="832"/>
                    </a:lnTo>
                    <a:lnTo>
                      <a:pt x="28" y="832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28" y="834"/>
                    </a:lnTo>
                    <a:lnTo>
                      <a:pt x="106" y="912"/>
                    </a:lnTo>
                    <a:lnTo>
                      <a:pt x="106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08" y="912"/>
                    </a:lnTo>
                    <a:lnTo>
                      <a:pt x="166" y="834"/>
                    </a:lnTo>
                    <a:lnTo>
                      <a:pt x="166" y="834"/>
                    </a:lnTo>
                    <a:lnTo>
                      <a:pt x="168" y="828"/>
                    </a:lnTo>
                    <a:lnTo>
                      <a:pt x="166" y="824"/>
                    </a:lnTo>
                    <a:lnTo>
                      <a:pt x="154" y="812"/>
                    </a:lnTo>
                    <a:lnTo>
                      <a:pt x="220" y="747"/>
                    </a:lnTo>
                    <a:lnTo>
                      <a:pt x="234" y="741"/>
                    </a:lnTo>
                    <a:lnTo>
                      <a:pt x="234" y="741"/>
                    </a:lnTo>
                    <a:lnTo>
                      <a:pt x="353" y="675"/>
                    </a:lnTo>
                    <a:lnTo>
                      <a:pt x="469" y="611"/>
                    </a:lnTo>
                    <a:lnTo>
                      <a:pt x="519" y="581"/>
                    </a:lnTo>
                    <a:lnTo>
                      <a:pt x="561" y="555"/>
                    </a:lnTo>
                    <a:lnTo>
                      <a:pt x="593" y="534"/>
                    </a:lnTo>
                    <a:lnTo>
                      <a:pt x="613" y="518"/>
                    </a:lnTo>
                    <a:lnTo>
                      <a:pt x="834" y="298"/>
                    </a:lnTo>
                    <a:lnTo>
                      <a:pt x="842" y="302"/>
                    </a:lnTo>
                    <a:lnTo>
                      <a:pt x="842" y="302"/>
                    </a:lnTo>
                    <a:lnTo>
                      <a:pt x="866" y="316"/>
                    </a:lnTo>
                    <a:lnTo>
                      <a:pt x="866" y="316"/>
                    </a:lnTo>
                    <a:lnTo>
                      <a:pt x="872" y="318"/>
                    </a:lnTo>
                    <a:lnTo>
                      <a:pt x="878" y="320"/>
                    </a:lnTo>
                    <a:lnTo>
                      <a:pt x="886" y="320"/>
                    </a:lnTo>
                    <a:lnTo>
                      <a:pt x="892" y="318"/>
                    </a:lnTo>
                    <a:lnTo>
                      <a:pt x="898" y="316"/>
                    </a:lnTo>
                    <a:lnTo>
                      <a:pt x="902" y="312"/>
                    </a:lnTo>
                    <a:lnTo>
                      <a:pt x="908" y="306"/>
                    </a:lnTo>
                    <a:lnTo>
                      <a:pt x="910" y="302"/>
                    </a:lnTo>
                    <a:lnTo>
                      <a:pt x="910" y="302"/>
                    </a:lnTo>
                    <a:lnTo>
                      <a:pt x="914" y="294"/>
                    </a:lnTo>
                    <a:lnTo>
                      <a:pt x="914" y="288"/>
                    </a:lnTo>
                    <a:lnTo>
                      <a:pt x="914" y="283"/>
                    </a:lnTo>
                    <a:lnTo>
                      <a:pt x="912" y="277"/>
                    </a:lnTo>
                    <a:lnTo>
                      <a:pt x="910" y="271"/>
                    </a:lnTo>
                    <a:lnTo>
                      <a:pt x="906" y="265"/>
                    </a:lnTo>
                    <a:lnTo>
                      <a:pt x="902" y="261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96" y="257"/>
                    </a:lnTo>
                    <a:lnTo>
                      <a:pt x="880" y="247"/>
                    </a:lnTo>
                    <a:lnTo>
                      <a:pt x="848" y="227"/>
                    </a:lnTo>
                    <a:lnTo>
                      <a:pt x="808" y="199"/>
                    </a:lnTo>
                    <a:lnTo>
                      <a:pt x="788" y="181"/>
                    </a:lnTo>
                    <a:lnTo>
                      <a:pt x="768" y="163"/>
                    </a:lnTo>
                    <a:lnTo>
                      <a:pt x="768" y="163"/>
                    </a:lnTo>
                    <a:lnTo>
                      <a:pt x="748" y="143"/>
                    </a:lnTo>
                    <a:lnTo>
                      <a:pt x="732" y="123"/>
                    </a:lnTo>
                    <a:lnTo>
                      <a:pt x="718" y="103"/>
                    </a:lnTo>
                    <a:lnTo>
                      <a:pt x="707" y="85"/>
                    </a:lnTo>
                    <a:lnTo>
                      <a:pt x="691" y="59"/>
                    </a:lnTo>
                    <a:lnTo>
                      <a:pt x="687" y="47"/>
                    </a:lnTo>
                    <a:lnTo>
                      <a:pt x="687" y="47"/>
                    </a:lnTo>
                    <a:lnTo>
                      <a:pt x="683" y="41"/>
                    </a:lnTo>
                    <a:lnTo>
                      <a:pt x="679" y="35"/>
                    </a:lnTo>
                    <a:lnTo>
                      <a:pt x="673" y="31"/>
                    </a:lnTo>
                    <a:lnTo>
                      <a:pt x="667" y="29"/>
                    </a:lnTo>
                    <a:lnTo>
                      <a:pt x="661" y="27"/>
                    </a:lnTo>
                    <a:lnTo>
                      <a:pt x="655" y="27"/>
                    </a:lnTo>
                    <a:lnTo>
                      <a:pt x="649" y="27"/>
                    </a:lnTo>
                    <a:lnTo>
                      <a:pt x="641" y="29"/>
                    </a:lnTo>
                    <a:lnTo>
                      <a:pt x="641" y="29"/>
                    </a:lnTo>
                    <a:lnTo>
                      <a:pt x="637" y="33"/>
                    </a:lnTo>
                    <a:lnTo>
                      <a:pt x="631" y="37"/>
                    </a:lnTo>
                    <a:lnTo>
                      <a:pt x="627" y="43"/>
                    </a:lnTo>
                    <a:lnTo>
                      <a:pt x="625" y="47"/>
                    </a:lnTo>
                    <a:lnTo>
                      <a:pt x="625" y="47"/>
                    </a:lnTo>
                    <a:lnTo>
                      <a:pt x="623" y="55"/>
                    </a:lnTo>
                    <a:lnTo>
                      <a:pt x="621" y="61"/>
                    </a:lnTo>
                    <a:lnTo>
                      <a:pt x="623" y="67"/>
                    </a:lnTo>
                    <a:lnTo>
                      <a:pt x="625" y="73"/>
                    </a:lnTo>
                    <a:lnTo>
                      <a:pt x="625" y="73"/>
                    </a:lnTo>
                    <a:lnTo>
                      <a:pt x="639" y="101"/>
                    </a:lnTo>
                    <a:lnTo>
                      <a:pt x="643" y="109"/>
                    </a:lnTo>
                    <a:lnTo>
                      <a:pt x="423" y="328"/>
                    </a:lnTo>
                    <a:lnTo>
                      <a:pt x="423" y="328"/>
                    </a:lnTo>
                    <a:lnTo>
                      <a:pt x="407" y="348"/>
                    </a:lnTo>
                    <a:lnTo>
                      <a:pt x="385" y="380"/>
                    </a:lnTo>
                    <a:lnTo>
                      <a:pt x="359" y="422"/>
                    </a:lnTo>
                    <a:lnTo>
                      <a:pt x="329" y="472"/>
                    </a:lnTo>
                    <a:lnTo>
                      <a:pt x="265" y="587"/>
                    </a:lnTo>
                    <a:lnTo>
                      <a:pt x="200" y="707"/>
                    </a:lnTo>
                    <a:lnTo>
                      <a:pt x="194" y="721"/>
                    </a:lnTo>
                    <a:lnTo>
                      <a:pt x="128" y="787"/>
                    </a:lnTo>
                    <a:lnTo>
                      <a:pt x="116" y="775"/>
                    </a:lnTo>
                    <a:lnTo>
                      <a:pt x="116" y="775"/>
                    </a:lnTo>
                    <a:lnTo>
                      <a:pt x="110" y="773"/>
                    </a:lnTo>
                    <a:lnTo>
                      <a:pt x="110" y="773"/>
                    </a:lnTo>
                    <a:close/>
                    <a:moveTo>
                      <a:pt x="283" y="657"/>
                    </a:moveTo>
                    <a:lnTo>
                      <a:pt x="305" y="617"/>
                    </a:lnTo>
                    <a:lnTo>
                      <a:pt x="305" y="617"/>
                    </a:lnTo>
                    <a:lnTo>
                      <a:pt x="341" y="551"/>
                    </a:lnTo>
                    <a:lnTo>
                      <a:pt x="387" y="474"/>
                    </a:lnTo>
                    <a:lnTo>
                      <a:pt x="429" y="406"/>
                    </a:lnTo>
                    <a:lnTo>
                      <a:pt x="445" y="380"/>
                    </a:lnTo>
                    <a:lnTo>
                      <a:pt x="457" y="364"/>
                    </a:lnTo>
                    <a:lnTo>
                      <a:pt x="485" y="336"/>
                    </a:lnTo>
                    <a:lnTo>
                      <a:pt x="605" y="456"/>
                    </a:lnTo>
                    <a:lnTo>
                      <a:pt x="577" y="484"/>
                    </a:lnTo>
                    <a:lnTo>
                      <a:pt x="577" y="484"/>
                    </a:lnTo>
                    <a:lnTo>
                      <a:pt x="561" y="496"/>
                    </a:lnTo>
                    <a:lnTo>
                      <a:pt x="537" y="512"/>
                    </a:lnTo>
                    <a:lnTo>
                      <a:pt x="467" y="553"/>
                    </a:lnTo>
                    <a:lnTo>
                      <a:pt x="389" y="599"/>
                    </a:lnTo>
                    <a:lnTo>
                      <a:pt x="325" y="635"/>
                    </a:lnTo>
                    <a:lnTo>
                      <a:pt x="283" y="657"/>
                    </a:lnTo>
                    <a:close/>
                    <a:moveTo>
                      <a:pt x="485" y="374"/>
                    </a:moveTo>
                    <a:lnTo>
                      <a:pt x="477" y="384"/>
                    </a:lnTo>
                    <a:lnTo>
                      <a:pt x="477" y="384"/>
                    </a:lnTo>
                    <a:lnTo>
                      <a:pt x="461" y="406"/>
                    </a:lnTo>
                    <a:lnTo>
                      <a:pt x="433" y="448"/>
                    </a:lnTo>
                    <a:lnTo>
                      <a:pt x="397" y="510"/>
                    </a:lnTo>
                    <a:lnTo>
                      <a:pt x="353" y="589"/>
                    </a:lnTo>
                    <a:lnTo>
                      <a:pt x="353" y="589"/>
                    </a:lnTo>
                    <a:lnTo>
                      <a:pt x="431" y="544"/>
                    </a:lnTo>
                    <a:lnTo>
                      <a:pt x="493" y="508"/>
                    </a:lnTo>
                    <a:lnTo>
                      <a:pt x="535" y="480"/>
                    </a:lnTo>
                    <a:lnTo>
                      <a:pt x="557" y="464"/>
                    </a:lnTo>
                    <a:lnTo>
                      <a:pt x="567" y="456"/>
                    </a:lnTo>
                    <a:lnTo>
                      <a:pt x="485" y="374"/>
                    </a:lnTo>
                    <a:close/>
                    <a:moveTo>
                      <a:pt x="633" y="428"/>
                    </a:moveTo>
                    <a:lnTo>
                      <a:pt x="513" y="310"/>
                    </a:lnTo>
                    <a:lnTo>
                      <a:pt x="671" y="153"/>
                    </a:lnTo>
                    <a:lnTo>
                      <a:pt x="681" y="165"/>
                    </a:lnTo>
                    <a:lnTo>
                      <a:pt x="681" y="165"/>
                    </a:lnTo>
                    <a:lnTo>
                      <a:pt x="701" y="189"/>
                    </a:lnTo>
                    <a:lnTo>
                      <a:pt x="720" y="211"/>
                    </a:lnTo>
                    <a:lnTo>
                      <a:pt x="720" y="211"/>
                    </a:lnTo>
                    <a:lnTo>
                      <a:pt x="748" y="235"/>
                    </a:lnTo>
                    <a:lnTo>
                      <a:pt x="778" y="261"/>
                    </a:lnTo>
                    <a:lnTo>
                      <a:pt x="790" y="269"/>
                    </a:lnTo>
                    <a:lnTo>
                      <a:pt x="633" y="428"/>
                    </a:lnTo>
                    <a:close/>
                    <a:moveTo>
                      <a:pt x="551" y="310"/>
                    </a:moveTo>
                    <a:lnTo>
                      <a:pt x="633" y="390"/>
                    </a:lnTo>
                    <a:lnTo>
                      <a:pt x="750" y="273"/>
                    </a:lnTo>
                    <a:lnTo>
                      <a:pt x="750" y="273"/>
                    </a:lnTo>
                    <a:lnTo>
                      <a:pt x="724" y="251"/>
                    </a:lnTo>
                    <a:lnTo>
                      <a:pt x="701" y="229"/>
                    </a:lnTo>
                    <a:lnTo>
                      <a:pt x="701" y="229"/>
                    </a:lnTo>
                    <a:lnTo>
                      <a:pt x="685" y="211"/>
                    </a:lnTo>
                    <a:lnTo>
                      <a:pt x="669" y="193"/>
                    </a:lnTo>
                    <a:lnTo>
                      <a:pt x="551" y="3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A848783-FF26-42FB-9302-F855EEE95EFA}"/>
              </a:ext>
            </a:extLst>
          </p:cNvPr>
          <p:cNvSpPr/>
          <p:nvPr/>
        </p:nvSpPr>
        <p:spPr>
          <a:xfrm>
            <a:off x="340139" y="13539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Incentivizes healthy habits and rewards employees for being proactive about their health</a:t>
            </a:r>
          </a:p>
        </p:txBody>
      </p:sp>
    </p:spTree>
    <p:extLst>
      <p:ext uri="{BB962C8B-B14F-4D97-AF65-F5344CB8AC3E}">
        <p14:creationId xmlns:p14="http://schemas.microsoft.com/office/powerpoint/2010/main" val="38959413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F6F5D2-EB74-AF48-B263-8F542D9EBF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673" y="3075059"/>
            <a:ext cx="7598376" cy="396593"/>
          </a:xfrm>
          <a:prstGeom prst="rect">
            <a:avLst/>
          </a:prstGeom>
        </p:spPr>
        <p:txBody>
          <a:bodyPr wrap="square"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3200" dirty="0"/>
              <a:t>Trustmark Hospital </a:t>
            </a:r>
            <a:r>
              <a:rPr lang="en-US" sz="3200" dirty="0" err="1"/>
              <a:t>StayPay</a:t>
            </a:r>
            <a:r>
              <a:rPr lang="en-US" sz="3200" baseline="30000" dirty="0"/>
              <a:t>® </a:t>
            </a:r>
            <a:r>
              <a:rPr lang="en-US" sz="3200" dirty="0"/>
              <a:t>– Group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770F9D-AD65-EA44-B849-6AAE842A3F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234" y="2811807"/>
            <a:ext cx="923095" cy="923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6662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03ED9-562D-3944-9355-0FCD59D9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861"/>
            <a:ext cx="10515600" cy="4935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00AFAA"/>
                </a:solidFill>
              </a:rPr>
              <a:t>Why Group Hospital </a:t>
            </a:r>
            <a:r>
              <a:rPr lang="en-US" sz="3200" dirty="0" err="1">
                <a:solidFill>
                  <a:srgbClr val="00AFAA"/>
                </a:solidFill>
              </a:rPr>
              <a:t>StayPay</a:t>
            </a:r>
            <a:r>
              <a:rPr lang="en-US" sz="3200" dirty="0">
                <a:solidFill>
                  <a:srgbClr val="00AFAA"/>
                </a:solidFill>
              </a:rPr>
              <a:t>?</a:t>
            </a:r>
            <a:endParaRPr lang="en-US" sz="2000" b="0" dirty="0">
              <a:solidFill>
                <a:srgbClr val="00AFA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9F420-A744-D240-A16F-FAFFBC50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982"/>
            <a:ext cx="7240325" cy="162914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1" dirty="0"/>
              <a:t>Employers can customize coverage </a:t>
            </a:r>
            <a:r>
              <a:rPr lang="en-US" sz="1400" dirty="0"/>
              <a:t>to tailor protection to the needs of the group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dirty="0"/>
              <a:t>Innovative </a:t>
            </a:r>
            <a:r>
              <a:rPr lang="en-US" sz="1400" b="1" dirty="0"/>
              <a:t>mental</a:t>
            </a:r>
            <a:r>
              <a:rPr lang="en-US" sz="1400" dirty="0"/>
              <a:t> </a:t>
            </a:r>
            <a:r>
              <a:rPr lang="en-US" sz="1400" b="1" dirty="0"/>
              <a:t>health and addiction recovery benefits </a:t>
            </a:r>
            <a:r>
              <a:rPr lang="en-US" sz="1400" dirty="0"/>
              <a:t>help employers meet the rising need for forward-thinking coverage</a:t>
            </a:r>
            <a:endParaRPr lang="en-US" sz="1400" b="1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1" dirty="0"/>
              <a:t>Wellness checks benefit </a:t>
            </a:r>
            <a:r>
              <a:rPr lang="en-US" sz="1400" dirty="0"/>
              <a:t>that helps cover routine screenings, immunizations, follow-up tests and critical screenings incentivizes healthy habits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dirty="0"/>
              <a:t>Valuable coverage for those </a:t>
            </a:r>
            <a:r>
              <a:rPr lang="en-US" sz="1400" b="1" dirty="0"/>
              <a:t>planning a family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21D5-06ED-8E4C-9E21-B072A50E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</a:t>
            </a:r>
            <a:r>
              <a:rPr lang="en-US" sz="900" b="1" dirty="0" err="1"/>
              <a:t>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4C36BB-0C39-F74B-B299-E1E09821BA16}"/>
              </a:ext>
            </a:extLst>
          </p:cNvPr>
          <p:cNvSpPr txBox="1">
            <a:spLocks/>
          </p:cNvSpPr>
          <p:nvPr/>
        </p:nvSpPr>
        <p:spPr>
          <a:xfrm>
            <a:off x="838200" y="2214918"/>
            <a:ext cx="10515600" cy="69032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b="0" dirty="0"/>
              <a:t>Balances flexibility with superior protection from</a:t>
            </a:r>
            <a:br>
              <a:rPr lang="en-US" sz="2400" b="0" dirty="0"/>
            </a:br>
            <a:r>
              <a:rPr lang="en-US" sz="2400" b="0" dirty="0"/>
              <a:t>the costs of a hospital stay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7B717-BC28-4B49-B23A-01265F0D9F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560" y="3512078"/>
            <a:ext cx="2109174" cy="2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110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5">
            <a:extLst>
              <a:ext uri="{FF2B5EF4-FFF2-40B4-BE49-F238E27FC236}">
                <a16:creationId xmlns:a16="http://schemas.microsoft.com/office/drawing/2014/main" id="{5542D18F-C6B3-9142-9505-A3808850D60D}"/>
              </a:ext>
            </a:extLst>
          </p:cNvPr>
          <p:cNvSpPr/>
          <p:nvPr/>
        </p:nvSpPr>
        <p:spPr>
          <a:xfrm>
            <a:off x="3382389" y="4610000"/>
            <a:ext cx="2866423" cy="548640"/>
          </a:xfrm>
          <a:custGeom>
            <a:avLst/>
            <a:gdLst/>
            <a:ahLst/>
            <a:cxnLst/>
            <a:rect l="l" t="t" r="r" b="b"/>
            <a:pathLst>
              <a:path w="2628900" h="556260">
                <a:moveTo>
                  <a:pt x="2628900" y="0"/>
                </a:moveTo>
                <a:lnTo>
                  <a:pt x="0" y="0"/>
                </a:lnTo>
                <a:lnTo>
                  <a:pt x="0" y="556260"/>
                </a:lnTo>
                <a:lnTo>
                  <a:pt x="2628900" y="556260"/>
                </a:lnTo>
                <a:lnTo>
                  <a:pt x="26289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91440" rIns="0" bIns="91440" rtlCol="0"/>
          <a:lstStyle/>
          <a:p>
            <a:pPr marR="1270">
              <a:lnSpc>
                <a:spcPct val="100000"/>
              </a:lnSpc>
              <a:spcBef>
                <a:spcPts val="505"/>
              </a:spcBef>
            </a:pPr>
            <a:r>
              <a:rPr lang="en-US" sz="1300" b="1" spc="5" dirty="0">
                <a:solidFill>
                  <a:srgbClr val="201260"/>
                </a:solidFill>
                <a:cs typeface="Gothic Uralic"/>
              </a:rPr>
              <a:t>ICU</a:t>
            </a:r>
            <a:r>
              <a:rPr lang="en-US" sz="1300" b="1" spc="45" dirty="0">
                <a:solidFill>
                  <a:srgbClr val="201260"/>
                </a:solidFill>
                <a:cs typeface="Gothic Uralic"/>
              </a:rPr>
              <a:t> </a:t>
            </a:r>
            <a:r>
              <a:rPr lang="en-US" sz="1300" b="1" spc="25" dirty="0">
                <a:solidFill>
                  <a:srgbClr val="201260"/>
                </a:solidFill>
                <a:cs typeface="Gothic Uralic"/>
              </a:rPr>
              <a:t>Confinement</a:t>
            </a:r>
            <a:endParaRPr lang="en-US" sz="1300" dirty="0">
              <a:cs typeface="Gothic Uralic"/>
            </a:endParaRPr>
          </a:p>
          <a:p>
            <a:pPr marL="3175">
              <a:lnSpc>
                <a:spcPct val="100000"/>
              </a:lnSpc>
              <a:spcBef>
                <a:spcPts val="55"/>
              </a:spcBef>
            </a:pPr>
            <a:r>
              <a:rPr lang="en-US" sz="1300" spc="-90" dirty="0">
                <a:solidFill>
                  <a:srgbClr val="201260"/>
                </a:solidFill>
                <a:cs typeface="Verdana"/>
              </a:rPr>
              <a:t>(10, </a:t>
            </a:r>
            <a:r>
              <a:rPr lang="en-US" sz="1300" spc="-95" dirty="0">
                <a:solidFill>
                  <a:srgbClr val="201260"/>
                </a:solidFill>
                <a:cs typeface="Verdana"/>
              </a:rPr>
              <a:t>15, 30, 60, </a:t>
            </a:r>
            <a:r>
              <a:rPr lang="en-US" sz="1300" spc="-90" dirty="0">
                <a:solidFill>
                  <a:srgbClr val="201260"/>
                </a:solidFill>
                <a:cs typeface="Verdana"/>
              </a:rPr>
              <a:t>365</a:t>
            </a:r>
            <a:r>
              <a:rPr lang="en-US" sz="1300" spc="-114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-10" dirty="0">
                <a:solidFill>
                  <a:srgbClr val="201260"/>
                </a:solidFill>
                <a:cs typeface="Verdana"/>
              </a:rPr>
              <a:t>days)</a:t>
            </a:r>
            <a:endParaRPr lang="en-US" sz="1300" dirty="0">
              <a:cs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0BE4EA2-67F9-8245-B42C-E2529E3628B6}"/>
              </a:ext>
            </a:extLst>
          </p:cNvPr>
          <p:cNvSpPr/>
          <p:nvPr/>
        </p:nvSpPr>
        <p:spPr>
          <a:xfrm>
            <a:off x="3387395" y="3914341"/>
            <a:ext cx="2716211" cy="548640"/>
          </a:xfrm>
          <a:custGeom>
            <a:avLst/>
            <a:gdLst/>
            <a:ahLst/>
            <a:cxnLst/>
            <a:rect l="l" t="t" r="r" b="b"/>
            <a:pathLst>
              <a:path w="2438400" h="556260">
                <a:moveTo>
                  <a:pt x="2438400" y="0"/>
                </a:moveTo>
                <a:lnTo>
                  <a:pt x="0" y="0"/>
                </a:lnTo>
                <a:lnTo>
                  <a:pt x="0" y="556260"/>
                </a:lnTo>
                <a:lnTo>
                  <a:pt x="2438400" y="556260"/>
                </a:lnTo>
                <a:lnTo>
                  <a:pt x="24384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91440" rIns="0" bIns="91440" rtlCol="0"/>
          <a:lstStyle/>
          <a:p>
            <a:pPr marL="635">
              <a:lnSpc>
                <a:spcPct val="100000"/>
              </a:lnSpc>
              <a:spcBef>
                <a:spcPts val="530"/>
              </a:spcBef>
            </a:pPr>
            <a:r>
              <a:rPr lang="en-US" sz="1300" b="1" spc="15" dirty="0">
                <a:solidFill>
                  <a:srgbClr val="201260"/>
                </a:solidFill>
                <a:cs typeface="Gothic Uralic"/>
              </a:rPr>
              <a:t>Daily</a:t>
            </a:r>
            <a:r>
              <a:rPr lang="en-US" sz="1300" b="1" spc="10" dirty="0">
                <a:solidFill>
                  <a:srgbClr val="201260"/>
                </a:solidFill>
                <a:cs typeface="Gothic Uralic"/>
              </a:rPr>
              <a:t> </a:t>
            </a:r>
            <a:r>
              <a:rPr lang="en-US" sz="1300" b="1" spc="25" dirty="0">
                <a:solidFill>
                  <a:srgbClr val="201260"/>
                </a:solidFill>
                <a:cs typeface="Gothic Uralic"/>
              </a:rPr>
              <a:t>Confinement</a:t>
            </a:r>
            <a:endParaRPr lang="en-US" sz="1300" dirty="0">
              <a:cs typeface="Gothic Uralic"/>
            </a:endParaRPr>
          </a:p>
          <a:p>
            <a:pPr marL="10795">
              <a:lnSpc>
                <a:spcPct val="100000"/>
              </a:lnSpc>
              <a:spcBef>
                <a:spcPts val="60"/>
              </a:spcBef>
            </a:pPr>
            <a:r>
              <a:rPr lang="en-US" sz="1300" spc="-90" dirty="0">
                <a:solidFill>
                  <a:srgbClr val="201260"/>
                </a:solidFill>
                <a:cs typeface="Verdana"/>
              </a:rPr>
              <a:t>(10, </a:t>
            </a:r>
            <a:r>
              <a:rPr lang="en-US" sz="1300" spc="-95" dirty="0">
                <a:solidFill>
                  <a:srgbClr val="201260"/>
                </a:solidFill>
                <a:cs typeface="Verdana"/>
              </a:rPr>
              <a:t>15, 30, 60,365</a:t>
            </a:r>
            <a:r>
              <a:rPr lang="en-US" sz="1300" spc="-150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-5" dirty="0">
                <a:solidFill>
                  <a:srgbClr val="201260"/>
                </a:solidFill>
                <a:cs typeface="Verdana"/>
              </a:rPr>
              <a:t>days)</a:t>
            </a:r>
            <a:endParaRPr lang="en-US" sz="1300" dirty="0">
              <a:cs typeface="Verdan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8EE5FF9F-4802-7E45-98B8-5746CF61F11A}"/>
              </a:ext>
            </a:extLst>
          </p:cNvPr>
          <p:cNvSpPr/>
          <p:nvPr/>
        </p:nvSpPr>
        <p:spPr>
          <a:xfrm>
            <a:off x="3382390" y="2523023"/>
            <a:ext cx="3203605" cy="548640"/>
          </a:xfrm>
          <a:custGeom>
            <a:avLst/>
            <a:gdLst/>
            <a:ahLst/>
            <a:cxnLst/>
            <a:rect l="l" t="t" r="r" b="b"/>
            <a:pathLst>
              <a:path w="2667000" h="342900">
                <a:moveTo>
                  <a:pt x="2667000" y="0"/>
                </a:moveTo>
                <a:lnTo>
                  <a:pt x="0" y="0"/>
                </a:lnTo>
                <a:lnTo>
                  <a:pt x="0" y="342900"/>
                </a:lnTo>
                <a:lnTo>
                  <a:pt x="2667000" y="342900"/>
                </a:lnTo>
                <a:lnTo>
                  <a:pt x="26670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91440" rIns="0" bIns="91440" rtlCol="0"/>
          <a:lstStyle/>
          <a:p>
            <a:r>
              <a:rPr lang="en-US" sz="1300" b="1" dirty="0">
                <a:solidFill>
                  <a:srgbClr val="382A71"/>
                </a:solidFill>
              </a:rPr>
              <a:t>First Day Confinement</a:t>
            </a:r>
            <a:endParaRPr sz="1300" b="1" dirty="0">
              <a:solidFill>
                <a:srgbClr val="382A71"/>
              </a:solidFill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C7961A25-4037-F64D-B177-8CC2E59465E4}"/>
              </a:ext>
            </a:extLst>
          </p:cNvPr>
          <p:cNvSpPr/>
          <p:nvPr/>
        </p:nvSpPr>
        <p:spPr>
          <a:xfrm>
            <a:off x="5852572" y="4039327"/>
            <a:ext cx="396240" cy="40386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198120" y="0"/>
                </a:moveTo>
                <a:lnTo>
                  <a:pt x="152691" y="5333"/>
                </a:lnTo>
                <a:lnTo>
                  <a:pt x="110989" y="20525"/>
                </a:lnTo>
                <a:lnTo>
                  <a:pt x="74204" y="44363"/>
                </a:lnTo>
                <a:lnTo>
                  <a:pt x="43523" y="75634"/>
                </a:lnTo>
                <a:lnTo>
                  <a:pt x="20136" y="113128"/>
                </a:lnTo>
                <a:lnTo>
                  <a:pt x="5232" y="155630"/>
                </a:lnTo>
                <a:lnTo>
                  <a:pt x="0" y="201930"/>
                </a:lnTo>
                <a:lnTo>
                  <a:pt x="5232" y="248229"/>
                </a:lnTo>
                <a:lnTo>
                  <a:pt x="20136" y="290731"/>
                </a:lnTo>
                <a:lnTo>
                  <a:pt x="43523" y="328225"/>
                </a:lnTo>
                <a:lnTo>
                  <a:pt x="74204" y="359496"/>
                </a:lnTo>
                <a:lnTo>
                  <a:pt x="110989" y="383334"/>
                </a:lnTo>
                <a:lnTo>
                  <a:pt x="152691" y="398526"/>
                </a:lnTo>
                <a:lnTo>
                  <a:pt x="198120" y="403860"/>
                </a:lnTo>
                <a:lnTo>
                  <a:pt x="243548" y="398526"/>
                </a:lnTo>
                <a:lnTo>
                  <a:pt x="285250" y="383334"/>
                </a:lnTo>
                <a:lnTo>
                  <a:pt x="322035" y="359496"/>
                </a:lnTo>
                <a:lnTo>
                  <a:pt x="352716" y="328225"/>
                </a:lnTo>
                <a:lnTo>
                  <a:pt x="376103" y="290731"/>
                </a:lnTo>
                <a:lnTo>
                  <a:pt x="391007" y="248229"/>
                </a:lnTo>
                <a:lnTo>
                  <a:pt x="396240" y="201930"/>
                </a:lnTo>
                <a:lnTo>
                  <a:pt x="391007" y="155630"/>
                </a:lnTo>
                <a:lnTo>
                  <a:pt x="376103" y="113128"/>
                </a:lnTo>
                <a:lnTo>
                  <a:pt x="352716" y="75634"/>
                </a:lnTo>
                <a:lnTo>
                  <a:pt x="322035" y="44363"/>
                </a:lnTo>
                <a:lnTo>
                  <a:pt x="285250" y="20525"/>
                </a:lnTo>
                <a:lnTo>
                  <a:pt x="243548" y="5333"/>
                </a:lnTo>
                <a:lnTo>
                  <a:pt x="1981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50">
            <a:extLst>
              <a:ext uri="{FF2B5EF4-FFF2-40B4-BE49-F238E27FC236}">
                <a16:creationId xmlns:a16="http://schemas.microsoft.com/office/drawing/2014/main" id="{10CB41BF-0581-2C46-ADB2-20A42E2B08F5}"/>
              </a:ext>
            </a:extLst>
          </p:cNvPr>
          <p:cNvSpPr/>
          <p:nvPr/>
        </p:nvSpPr>
        <p:spPr>
          <a:xfrm>
            <a:off x="3387396" y="3218682"/>
            <a:ext cx="2716211" cy="548640"/>
          </a:xfrm>
          <a:custGeom>
            <a:avLst/>
            <a:gdLst/>
            <a:ahLst/>
            <a:cxnLst/>
            <a:rect l="l" t="t" r="r" b="b"/>
            <a:pathLst>
              <a:path w="2743200" h="548639">
                <a:moveTo>
                  <a:pt x="2743200" y="0"/>
                </a:moveTo>
                <a:lnTo>
                  <a:pt x="0" y="0"/>
                </a:lnTo>
                <a:lnTo>
                  <a:pt x="0" y="548639"/>
                </a:lnTo>
                <a:lnTo>
                  <a:pt x="2743200" y="548639"/>
                </a:lnTo>
                <a:lnTo>
                  <a:pt x="2743200" y="0"/>
                </a:lnTo>
                <a:close/>
              </a:path>
            </a:pathLst>
          </a:custGeom>
          <a:solidFill>
            <a:srgbClr val="B0E0F5"/>
          </a:solidFill>
        </p:spPr>
        <p:txBody>
          <a:bodyPr wrap="square" lIns="91440" tIns="91440" rIns="0" bIns="91440" rtlCol="0"/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300" b="1" spc="5" dirty="0">
                <a:solidFill>
                  <a:srgbClr val="201260"/>
                </a:solidFill>
                <a:cs typeface="Gothic Uralic"/>
              </a:rPr>
              <a:t>First </a:t>
            </a:r>
            <a:r>
              <a:rPr lang="en-US" sz="1300" b="1" spc="10" dirty="0">
                <a:solidFill>
                  <a:srgbClr val="201260"/>
                </a:solidFill>
                <a:cs typeface="Gothic Uralic"/>
              </a:rPr>
              <a:t>Day </a:t>
            </a:r>
            <a:r>
              <a:rPr lang="en-US" sz="1300" b="1" spc="5" dirty="0">
                <a:solidFill>
                  <a:srgbClr val="201260"/>
                </a:solidFill>
                <a:cs typeface="Gothic Uralic"/>
              </a:rPr>
              <a:t>ICU</a:t>
            </a:r>
            <a:r>
              <a:rPr lang="en-US" sz="1300" b="1" spc="95" dirty="0">
                <a:solidFill>
                  <a:srgbClr val="201260"/>
                </a:solidFill>
                <a:cs typeface="Gothic Uralic"/>
              </a:rPr>
              <a:t> </a:t>
            </a:r>
            <a:r>
              <a:rPr lang="en-US" sz="1300" b="1" spc="25" dirty="0">
                <a:solidFill>
                  <a:srgbClr val="201260"/>
                </a:solidFill>
                <a:cs typeface="Gothic Uralic"/>
              </a:rPr>
              <a:t>Confinement</a:t>
            </a:r>
            <a:br>
              <a:rPr lang="en-US" sz="1300" b="1" dirty="0">
                <a:cs typeface="Gothic Uralic"/>
              </a:rPr>
            </a:br>
            <a:r>
              <a:rPr lang="en-US" sz="1300" spc="55" dirty="0">
                <a:solidFill>
                  <a:srgbClr val="201260"/>
                </a:solidFill>
                <a:cs typeface="Verdana"/>
              </a:rPr>
              <a:t>(paid</a:t>
            </a:r>
            <a:r>
              <a:rPr lang="en-US" sz="1300" spc="-235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-15" dirty="0">
                <a:solidFill>
                  <a:srgbClr val="201260"/>
                </a:solidFill>
                <a:cs typeface="Verdana"/>
              </a:rPr>
              <a:t>in</a:t>
            </a:r>
            <a:r>
              <a:rPr lang="en-US" sz="1300" spc="-130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40" dirty="0">
                <a:solidFill>
                  <a:srgbClr val="201260"/>
                </a:solidFill>
                <a:cs typeface="Verdana"/>
              </a:rPr>
              <a:t>addition</a:t>
            </a:r>
            <a:r>
              <a:rPr lang="en-US" sz="1300" spc="-245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15" dirty="0">
                <a:solidFill>
                  <a:srgbClr val="201260"/>
                </a:solidFill>
                <a:cs typeface="Verdana"/>
              </a:rPr>
              <a:t>to</a:t>
            </a:r>
            <a:r>
              <a:rPr lang="en-US" sz="1300" spc="-125" dirty="0">
                <a:solidFill>
                  <a:srgbClr val="201260"/>
                </a:solidFill>
                <a:cs typeface="Verdana"/>
              </a:rPr>
              <a:t> </a:t>
            </a:r>
            <a:r>
              <a:rPr lang="en-US" sz="1300" spc="-15" dirty="0">
                <a:solidFill>
                  <a:srgbClr val="201260"/>
                </a:solidFill>
                <a:cs typeface="Verdana"/>
              </a:rPr>
              <a:t>FDC)</a:t>
            </a:r>
            <a:endParaRPr lang="en-US" sz="1300" dirty="0">
              <a:cs typeface="Verdana"/>
            </a:endParaRPr>
          </a:p>
        </p:txBody>
      </p:sp>
      <p:sp>
        <p:nvSpPr>
          <p:cNvPr id="36" name="object 43">
            <a:extLst>
              <a:ext uri="{FF2B5EF4-FFF2-40B4-BE49-F238E27FC236}">
                <a16:creationId xmlns:a16="http://schemas.microsoft.com/office/drawing/2014/main" id="{2677BCAA-C269-DD4B-A6BD-98DFAF8CF0C0}"/>
              </a:ext>
            </a:extLst>
          </p:cNvPr>
          <p:cNvSpPr/>
          <p:nvPr/>
        </p:nvSpPr>
        <p:spPr>
          <a:xfrm>
            <a:off x="2895449" y="2521966"/>
            <a:ext cx="388619" cy="3327911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6">
            <a:extLst>
              <a:ext uri="{FF2B5EF4-FFF2-40B4-BE49-F238E27FC236}">
                <a16:creationId xmlns:a16="http://schemas.microsoft.com/office/drawing/2014/main" id="{96CBFC13-ADBC-D541-B702-05174CD20D97}"/>
              </a:ext>
            </a:extLst>
          </p:cNvPr>
          <p:cNvSpPr txBox="1"/>
          <p:nvPr/>
        </p:nvSpPr>
        <p:spPr>
          <a:xfrm>
            <a:off x="3382389" y="5305657"/>
            <a:ext cx="3203605" cy="548640"/>
          </a:xfrm>
          <a:prstGeom prst="rect">
            <a:avLst/>
          </a:prstGeom>
          <a:solidFill>
            <a:srgbClr val="B0E0F5"/>
          </a:solidFill>
        </p:spPr>
        <p:txBody>
          <a:bodyPr vert="horz" wrap="square" lIns="91440" tIns="91440" rIns="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489"/>
              </a:spcBef>
            </a:pPr>
            <a:r>
              <a:rPr sz="1300" b="1" spc="15" dirty="0">
                <a:solidFill>
                  <a:srgbClr val="201260"/>
                </a:solidFill>
                <a:cs typeface="Gothic Uralic"/>
              </a:rPr>
              <a:t>Step-down </a:t>
            </a:r>
            <a:r>
              <a:rPr sz="1300" b="1" spc="5" dirty="0">
                <a:solidFill>
                  <a:srgbClr val="201260"/>
                </a:solidFill>
                <a:cs typeface="Gothic Uralic"/>
              </a:rPr>
              <a:t>ICU</a:t>
            </a:r>
            <a:r>
              <a:rPr sz="1300" b="1" spc="120" dirty="0">
                <a:solidFill>
                  <a:srgbClr val="201260"/>
                </a:solidFill>
                <a:cs typeface="Gothic Uralic"/>
              </a:rPr>
              <a:t> </a:t>
            </a:r>
            <a:r>
              <a:rPr sz="1300" b="1" spc="25" dirty="0">
                <a:solidFill>
                  <a:srgbClr val="201260"/>
                </a:solidFill>
                <a:cs typeface="Gothic Uralic"/>
              </a:rPr>
              <a:t>Confinement</a:t>
            </a:r>
            <a:endParaRPr sz="1300" dirty="0">
              <a:cs typeface="Gothic Uralic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1300" spc="-90" dirty="0">
                <a:solidFill>
                  <a:srgbClr val="201260"/>
                </a:solidFill>
                <a:cs typeface="Verdana"/>
              </a:rPr>
              <a:t>(10, </a:t>
            </a:r>
            <a:r>
              <a:rPr sz="1300" spc="-95" dirty="0">
                <a:solidFill>
                  <a:srgbClr val="201260"/>
                </a:solidFill>
                <a:cs typeface="Verdana"/>
              </a:rPr>
              <a:t>15, 30, 60, </a:t>
            </a:r>
            <a:r>
              <a:rPr sz="1300" spc="-90" dirty="0">
                <a:solidFill>
                  <a:srgbClr val="201260"/>
                </a:solidFill>
                <a:cs typeface="Verdana"/>
              </a:rPr>
              <a:t>365</a:t>
            </a:r>
            <a:r>
              <a:rPr sz="1300" spc="-114" dirty="0">
                <a:solidFill>
                  <a:srgbClr val="201260"/>
                </a:solidFill>
                <a:cs typeface="Verdana"/>
              </a:rPr>
              <a:t> </a:t>
            </a:r>
            <a:r>
              <a:rPr sz="1300" spc="-10" dirty="0">
                <a:solidFill>
                  <a:srgbClr val="201260"/>
                </a:solidFill>
                <a:cs typeface="Verdana"/>
              </a:rPr>
              <a:t>days)</a:t>
            </a:r>
            <a:endParaRPr sz="1300" dirty="0">
              <a:cs typeface="Verdana"/>
            </a:endParaRPr>
          </a:p>
        </p:txBody>
      </p:sp>
      <p:sp>
        <p:nvSpPr>
          <p:cNvPr id="38" name="object 45">
            <a:extLst>
              <a:ext uri="{FF2B5EF4-FFF2-40B4-BE49-F238E27FC236}">
                <a16:creationId xmlns:a16="http://schemas.microsoft.com/office/drawing/2014/main" id="{078C0B84-E109-804A-959E-03D715904623}"/>
              </a:ext>
            </a:extLst>
          </p:cNvPr>
          <p:cNvSpPr txBox="1"/>
          <p:nvPr/>
        </p:nvSpPr>
        <p:spPr>
          <a:xfrm>
            <a:off x="1569276" y="3855189"/>
            <a:ext cx="1139444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0"/>
              </a:spcBef>
            </a:pPr>
            <a:r>
              <a:rPr sz="2000" spc="20" dirty="0">
                <a:solidFill>
                  <a:srgbClr val="201260"/>
                </a:solidFill>
                <a:cs typeface="Gothic Uralic"/>
              </a:rPr>
              <a:t>Base  </a:t>
            </a:r>
            <a:r>
              <a:rPr sz="2000" spc="30" dirty="0">
                <a:solidFill>
                  <a:srgbClr val="201260"/>
                </a:solidFill>
                <a:cs typeface="Gothic Uralic"/>
              </a:rPr>
              <a:t>B</a:t>
            </a:r>
            <a:r>
              <a:rPr sz="2000" spc="-10" dirty="0">
                <a:solidFill>
                  <a:srgbClr val="201260"/>
                </a:solidFill>
                <a:cs typeface="Gothic Uralic"/>
              </a:rPr>
              <a:t>e</a:t>
            </a:r>
            <a:r>
              <a:rPr sz="2000" spc="-5" dirty="0">
                <a:solidFill>
                  <a:srgbClr val="201260"/>
                </a:solidFill>
                <a:cs typeface="Gothic Uralic"/>
              </a:rPr>
              <a:t>n</a:t>
            </a:r>
            <a:r>
              <a:rPr sz="2000" spc="-10" dirty="0">
                <a:solidFill>
                  <a:srgbClr val="201260"/>
                </a:solidFill>
                <a:cs typeface="Gothic Uralic"/>
              </a:rPr>
              <a:t>e</a:t>
            </a:r>
            <a:r>
              <a:rPr sz="2000" spc="30" dirty="0">
                <a:solidFill>
                  <a:srgbClr val="201260"/>
                </a:solidFill>
                <a:cs typeface="Gothic Uralic"/>
              </a:rPr>
              <a:t>f</a:t>
            </a:r>
            <a:r>
              <a:rPr sz="2000" spc="-30" dirty="0">
                <a:solidFill>
                  <a:srgbClr val="201260"/>
                </a:solidFill>
                <a:cs typeface="Gothic Uralic"/>
              </a:rPr>
              <a:t>i</a:t>
            </a:r>
            <a:r>
              <a:rPr sz="2000" spc="-5" dirty="0">
                <a:solidFill>
                  <a:srgbClr val="201260"/>
                </a:solidFill>
                <a:cs typeface="Gothic Uralic"/>
              </a:rPr>
              <a:t>t</a:t>
            </a:r>
            <a:r>
              <a:rPr sz="2000" spc="5" dirty="0">
                <a:solidFill>
                  <a:srgbClr val="201260"/>
                </a:solidFill>
                <a:cs typeface="Gothic Uralic"/>
              </a:rPr>
              <a:t>s</a:t>
            </a:r>
            <a:endParaRPr sz="2000" dirty="0">
              <a:cs typeface="Gothic Uralic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4DC6B065-F93D-DD4E-B17C-5D287E853176}"/>
              </a:ext>
            </a:extLst>
          </p:cNvPr>
          <p:cNvSpPr/>
          <p:nvPr/>
        </p:nvSpPr>
        <p:spPr>
          <a:xfrm>
            <a:off x="6062315" y="2328403"/>
            <a:ext cx="3830220" cy="3822388"/>
          </a:xfrm>
          <a:custGeom>
            <a:avLst/>
            <a:gdLst/>
            <a:ahLst/>
            <a:cxnLst/>
            <a:rect l="l" t="t" r="r" b="b"/>
            <a:pathLst>
              <a:path w="3726179" h="3718560">
                <a:moveTo>
                  <a:pt x="0" y="1859280"/>
                </a:moveTo>
                <a:lnTo>
                  <a:pt x="608" y="1811290"/>
                </a:lnTo>
                <a:lnTo>
                  <a:pt x="2424" y="1763601"/>
                </a:lnTo>
                <a:lnTo>
                  <a:pt x="5432" y="1716225"/>
                </a:lnTo>
                <a:lnTo>
                  <a:pt x="9618" y="1669178"/>
                </a:lnTo>
                <a:lnTo>
                  <a:pt x="14968" y="1622474"/>
                </a:lnTo>
                <a:lnTo>
                  <a:pt x="21467" y="1576128"/>
                </a:lnTo>
                <a:lnTo>
                  <a:pt x="29099" y="1530154"/>
                </a:lnTo>
                <a:lnTo>
                  <a:pt x="37851" y="1484568"/>
                </a:lnTo>
                <a:lnTo>
                  <a:pt x="47708" y="1439383"/>
                </a:lnTo>
                <a:lnTo>
                  <a:pt x="58655" y="1394614"/>
                </a:lnTo>
                <a:lnTo>
                  <a:pt x="70677" y="1350276"/>
                </a:lnTo>
                <a:lnTo>
                  <a:pt x="83761" y="1306384"/>
                </a:lnTo>
                <a:lnTo>
                  <a:pt x="97890" y="1262952"/>
                </a:lnTo>
                <a:lnTo>
                  <a:pt x="113052" y="1219994"/>
                </a:lnTo>
                <a:lnTo>
                  <a:pt x="129230" y="1177526"/>
                </a:lnTo>
                <a:lnTo>
                  <a:pt x="146411" y="1135561"/>
                </a:lnTo>
                <a:lnTo>
                  <a:pt x="164579" y="1094115"/>
                </a:lnTo>
                <a:lnTo>
                  <a:pt x="183721" y="1053202"/>
                </a:lnTo>
                <a:lnTo>
                  <a:pt x="203821" y="1012836"/>
                </a:lnTo>
                <a:lnTo>
                  <a:pt x="224865" y="973033"/>
                </a:lnTo>
                <a:lnTo>
                  <a:pt x="246838" y="933807"/>
                </a:lnTo>
                <a:lnTo>
                  <a:pt x="269726" y="895172"/>
                </a:lnTo>
                <a:lnTo>
                  <a:pt x="293514" y="857144"/>
                </a:lnTo>
                <a:lnTo>
                  <a:pt x="318187" y="819736"/>
                </a:lnTo>
                <a:lnTo>
                  <a:pt x="343730" y="782963"/>
                </a:lnTo>
                <a:lnTo>
                  <a:pt x="370130" y="746840"/>
                </a:lnTo>
                <a:lnTo>
                  <a:pt x="397371" y="711381"/>
                </a:lnTo>
                <a:lnTo>
                  <a:pt x="425439" y="676602"/>
                </a:lnTo>
                <a:lnTo>
                  <a:pt x="454320" y="642516"/>
                </a:lnTo>
                <a:lnTo>
                  <a:pt x="483997" y="609139"/>
                </a:lnTo>
                <a:lnTo>
                  <a:pt x="514458" y="576485"/>
                </a:lnTo>
                <a:lnTo>
                  <a:pt x="545687" y="544568"/>
                </a:lnTo>
                <a:lnTo>
                  <a:pt x="577669" y="513403"/>
                </a:lnTo>
                <a:lnTo>
                  <a:pt x="610391" y="483004"/>
                </a:lnTo>
                <a:lnTo>
                  <a:pt x="643837" y="453388"/>
                </a:lnTo>
                <a:lnTo>
                  <a:pt x="677992" y="424567"/>
                </a:lnTo>
                <a:lnTo>
                  <a:pt x="712843" y="396556"/>
                </a:lnTo>
                <a:lnTo>
                  <a:pt x="748374" y="369371"/>
                </a:lnTo>
                <a:lnTo>
                  <a:pt x="784571" y="343025"/>
                </a:lnTo>
                <a:lnTo>
                  <a:pt x="821419" y="317534"/>
                </a:lnTo>
                <a:lnTo>
                  <a:pt x="858904" y="292911"/>
                </a:lnTo>
                <a:lnTo>
                  <a:pt x="897011" y="269172"/>
                </a:lnTo>
                <a:lnTo>
                  <a:pt x="935725" y="246331"/>
                </a:lnTo>
                <a:lnTo>
                  <a:pt x="975031" y="224403"/>
                </a:lnTo>
                <a:lnTo>
                  <a:pt x="1014916" y="203402"/>
                </a:lnTo>
                <a:lnTo>
                  <a:pt x="1055364" y="183344"/>
                </a:lnTo>
                <a:lnTo>
                  <a:pt x="1096361" y="164241"/>
                </a:lnTo>
                <a:lnTo>
                  <a:pt x="1137892" y="146110"/>
                </a:lnTo>
                <a:lnTo>
                  <a:pt x="1179942" y="128965"/>
                </a:lnTo>
                <a:lnTo>
                  <a:pt x="1222498" y="112819"/>
                </a:lnTo>
                <a:lnTo>
                  <a:pt x="1265543" y="97689"/>
                </a:lnTo>
                <a:lnTo>
                  <a:pt x="1309064" y="83588"/>
                </a:lnTo>
                <a:lnTo>
                  <a:pt x="1353047" y="70532"/>
                </a:lnTo>
                <a:lnTo>
                  <a:pt x="1397475" y="58534"/>
                </a:lnTo>
                <a:lnTo>
                  <a:pt x="1442335" y="47610"/>
                </a:lnTo>
                <a:lnTo>
                  <a:pt x="1487613" y="37773"/>
                </a:lnTo>
                <a:lnTo>
                  <a:pt x="1533292" y="29039"/>
                </a:lnTo>
                <a:lnTo>
                  <a:pt x="1579360" y="21422"/>
                </a:lnTo>
                <a:lnTo>
                  <a:pt x="1625800" y="14937"/>
                </a:lnTo>
                <a:lnTo>
                  <a:pt x="1672600" y="9599"/>
                </a:lnTo>
                <a:lnTo>
                  <a:pt x="1719743" y="5421"/>
                </a:lnTo>
                <a:lnTo>
                  <a:pt x="1767215" y="2419"/>
                </a:lnTo>
                <a:lnTo>
                  <a:pt x="1815002" y="607"/>
                </a:lnTo>
                <a:lnTo>
                  <a:pt x="1863089" y="0"/>
                </a:lnTo>
                <a:lnTo>
                  <a:pt x="1911177" y="607"/>
                </a:lnTo>
                <a:lnTo>
                  <a:pt x="1958964" y="2419"/>
                </a:lnTo>
                <a:lnTo>
                  <a:pt x="2006436" y="5421"/>
                </a:lnTo>
                <a:lnTo>
                  <a:pt x="2053579" y="9599"/>
                </a:lnTo>
                <a:lnTo>
                  <a:pt x="2100379" y="14937"/>
                </a:lnTo>
                <a:lnTo>
                  <a:pt x="2146819" y="21422"/>
                </a:lnTo>
                <a:lnTo>
                  <a:pt x="2192887" y="29039"/>
                </a:lnTo>
                <a:lnTo>
                  <a:pt x="2238566" y="37773"/>
                </a:lnTo>
                <a:lnTo>
                  <a:pt x="2283844" y="47610"/>
                </a:lnTo>
                <a:lnTo>
                  <a:pt x="2328704" y="58534"/>
                </a:lnTo>
                <a:lnTo>
                  <a:pt x="2373132" y="70532"/>
                </a:lnTo>
                <a:lnTo>
                  <a:pt x="2417115" y="83588"/>
                </a:lnTo>
                <a:lnTo>
                  <a:pt x="2460636" y="97689"/>
                </a:lnTo>
                <a:lnTo>
                  <a:pt x="2503681" y="112819"/>
                </a:lnTo>
                <a:lnTo>
                  <a:pt x="2546237" y="128965"/>
                </a:lnTo>
                <a:lnTo>
                  <a:pt x="2588287" y="146110"/>
                </a:lnTo>
                <a:lnTo>
                  <a:pt x="2629818" y="164241"/>
                </a:lnTo>
                <a:lnTo>
                  <a:pt x="2670815" y="183344"/>
                </a:lnTo>
                <a:lnTo>
                  <a:pt x="2711263" y="203402"/>
                </a:lnTo>
                <a:lnTo>
                  <a:pt x="2751148" y="224403"/>
                </a:lnTo>
                <a:lnTo>
                  <a:pt x="2790454" y="246331"/>
                </a:lnTo>
                <a:lnTo>
                  <a:pt x="2829168" y="269172"/>
                </a:lnTo>
                <a:lnTo>
                  <a:pt x="2867275" y="292911"/>
                </a:lnTo>
                <a:lnTo>
                  <a:pt x="2904760" y="317534"/>
                </a:lnTo>
                <a:lnTo>
                  <a:pt x="2941608" y="343025"/>
                </a:lnTo>
                <a:lnTo>
                  <a:pt x="2977805" y="369371"/>
                </a:lnTo>
                <a:lnTo>
                  <a:pt x="3013336" y="396556"/>
                </a:lnTo>
                <a:lnTo>
                  <a:pt x="3048187" y="424567"/>
                </a:lnTo>
                <a:lnTo>
                  <a:pt x="3082342" y="453388"/>
                </a:lnTo>
                <a:lnTo>
                  <a:pt x="3115788" y="483004"/>
                </a:lnTo>
                <a:lnTo>
                  <a:pt x="3148510" y="513403"/>
                </a:lnTo>
                <a:lnTo>
                  <a:pt x="3180492" y="544568"/>
                </a:lnTo>
                <a:lnTo>
                  <a:pt x="3211721" y="576485"/>
                </a:lnTo>
                <a:lnTo>
                  <a:pt x="3242182" y="609139"/>
                </a:lnTo>
                <a:lnTo>
                  <a:pt x="3271859" y="642516"/>
                </a:lnTo>
                <a:lnTo>
                  <a:pt x="3300740" y="676602"/>
                </a:lnTo>
                <a:lnTo>
                  <a:pt x="3328808" y="711381"/>
                </a:lnTo>
                <a:lnTo>
                  <a:pt x="3356049" y="746840"/>
                </a:lnTo>
                <a:lnTo>
                  <a:pt x="3382449" y="782963"/>
                </a:lnTo>
                <a:lnTo>
                  <a:pt x="3407992" y="819736"/>
                </a:lnTo>
                <a:lnTo>
                  <a:pt x="3432665" y="857144"/>
                </a:lnTo>
                <a:lnTo>
                  <a:pt x="3456453" y="895172"/>
                </a:lnTo>
                <a:lnTo>
                  <a:pt x="3479341" y="933807"/>
                </a:lnTo>
                <a:lnTo>
                  <a:pt x="3501314" y="973033"/>
                </a:lnTo>
                <a:lnTo>
                  <a:pt x="3522358" y="1012836"/>
                </a:lnTo>
                <a:lnTo>
                  <a:pt x="3542458" y="1053202"/>
                </a:lnTo>
                <a:lnTo>
                  <a:pt x="3561600" y="1094115"/>
                </a:lnTo>
                <a:lnTo>
                  <a:pt x="3579768" y="1135561"/>
                </a:lnTo>
                <a:lnTo>
                  <a:pt x="3596949" y="1177526"/>
                </a:lnTo>
                <a:lnTo>
                  <a:pt x="3613127" y="1219994"/>
                </a:lnTo>
                <a:lnTo>
                  <a:pt x="3628289" y="1262952"/>
                </a:lnTo>
                <a:lnTo>
                  <a:pt x="3642418" y="1306384"/>
                </a:lnTo>
                <a:lnTo>
                  <a:pt x="3655502" y="1350276"/>
                </a:lnTo>
                <a:lnTo>
                  <a:pt x="3667524" y="1394614"/>
                </a:lnTo>
                <a:lnTo>
                  <a:pt x="3678471" y="1439383"/>
                </a:lnTo>
                <a:lnTo>
                  <a:pt x="3688328" y="1484568"/>
                </a:lnTo>
                <a:lnTo>
                  <a:pt x="3697080" y="1530154"/>
                </a:lnTo>
                <a:lnTo>
                  <a:pt x="3704712" y="1576128"/>
                </a:lnTo>
                <a:lnTo>
                  <a:pt x="3711211" y="1622474"/>
                </a:lnTo>
                <a:lnTo>
                  <a:pt x="3716561" y="1669178"/>
                </a:lnTo>
                <a:lnTo>
                  <a:pt x="3720747" y="1716225"/>
                </a:lnTo>
                <a:lnTo>
                  <a:pt x="3723755" y="1763601"/>
                </a:lnTo>
                <a:lnTo>
                  <a:pt x="3725571" y="1811290"/>
                </a:lnTo>
                <a:lnTo>
                  <a:pt x="3726179" y="1859280"/>
                </a:lnTo>
                <a:lnTo>
                  <a:pt x="3725571" y="1907268"/>
                </a:lnTo>
                <a:lnTo>
                  <a:pt x="3723755" y="1954957"/>
                </a:lnTo>
                <a:lnTo>
                  <a:pt x="3720747" y="2002332"/>
                </a:lnTo>
                <a:lnTo>
                  <a:pt x="3716561" y="2049379"/>
                </a:lnTo>
                <a:lnTo>
                  <a:pt x="3711211" y="2096082"/>
                </a:lnTo>
                <a:lnTo>
                  <a:pt x="3704712" y="2142428"/>
                </a:lnTo>
                <a:lnTo>
                  <a:pt x="3697080" y="2188401"/>
                </a:lnTo>
                <a:lnTo>
                  <a:pt x="3688328" y="2233987"/>
                </a:lnTo>
                <a:lnTo>
                  <a:pt x="3678471" y="2279172"/>
                </a:lnTo>
                <a:lnTo>
                  <a:pt x="3667524" y="2323940"/>
                </a:lnTo>
                <a:lnTo>
                  <a:pt x="3655502" y="2368278"/>
                </a:lnTo>
                <a:lnTo>
                  <a:pt x="3642418" y="2412170"/>
                </a:lnTo>
                <a:lnTo>
                  <a:pt x="3628289" y="2455602"/>
                </a:lnTo>
                <a:lnTo>
                  <a:pt x="3613127" y="2498560"/>
                </a:lnTo>
                <a:lnTo>
                  <a:pt x="3596949" y="2541028"/>
                </a:lnTo>
                <a:lnTo>
                  <a:pt x="3579768" y="2582993"/>
                </a:lnTo>
                <a:lnTo>
                  <a:pt x="3561600" y="2624439"/>
                </a:lnTo>
                <a:lnTo>
                  <a:pt x="3542458" y="2665352"/>
                </a:lnTo>
                <a:lnTo>
                  <a:pt x="3522358" y="2705717"/>
                </a:lnTo>
                <a:lnTo>
                  <a:pt x="3501314" y="2745520"/>
                </a:lnTo>
                <a:lnTo>
                  <a:pt x="3479341" y="2784746"/>
                </a:lnTo>
                <a:lnTo>
                  <a:pt x="3456453" y="2823381"/>
                </a:lnTo>
                <a:lnTo>
                  <a:pt x="3432665" y="2861410"/>
                </a:lnTo>
                <a:lnTo>
                  <a:pt x="3407992" y="2898818"/>
                </a:lnTo>
                <a:lnTo>
                  <a:pt x="3382449" y="2935591"/>
                </a:lnTo>
                <a:lnTo>
                  <a:pt x="3356049" y="2971714"/>
                </a:lnTo>
                <a:lnTo>
                  <a:pt x="3328808" y="3007172"/>
                </a:lnTo>
                <a:lnTo>
                  <a:pt x="3300740" y="3041952"/>
                </a:lnTo>
                <a:lnTo>
                  <a:pt x="3271859" y="3076037"/>
                </a:lnTo>
                <a:lnTo>
                  <a:pt x="3242182" y="3109415"/>
                </a:lnTo>
                <a:lnTo>
                  <a:pt x="3211721" y="3142070"/>
                </a:lnTo>
                <a:lnTo>
                  <a:pt x="3180492" y="3173987"/>
                </a:lnTo>
                <a:lnTo>
                  <a:pt x="3148510" y="3205152"/>
                </a:lnTo>
                <a:lnTo>
                  <a:pt x="3115788" y="3235550"/>
                </a:lnTo>
                <a:lnTo>
                  <a:pt x="3082342" y="3265167"/>
                </a:lnTo>
                <a:lnTo>
                  <a:pt x="3048187" y="3293988"/>
                </a:lnTo>
                <a:lnTo>
                  <a:pt x="3013336" y="3321999"/>
                </a:lnTo>
                <a:lnTo>
                  <a:pt x="2977805" y="3349185"/>
                </a:lnTo>
                <a:lnTo>
                  <a:pt x="2941608" y="3375530"/>
                </a:lnTo>
                <a:lnTo>
                  <a:pt x="2904760" y="3401022"/>
                </a:lnTo>
                <a:lnTo>
                  <a:pt x="2867275" y="3425645"/>
                </a:lnTo>
                <a:lnTo>
                  <a:pt x="2829168" y="3449384"/>
                </a:lnTo>
                <a:lnTo>
                  <a:pt x="2790454" y="3472225"/>
                </a:lnTo>
                <a:lnTo>
                  <a:pt x="2751148" y="3494153"/>
                </a:lnTo>
                <a:lnTo>
                  <a:pt x="2711263" y="3515154"/>
                </a:lnTo>
                <a:lnTo>
                  <a:pt x="2670815" y="3535213"/>
                </a:lnTo>
                <a:lnTo>
                  <a:pt x="2629818" y="3554316"/>
                </a:lnTo>
                <a:lnTo>
                  <a:pt x="2588287" y="3572447"/>
                </a:lnTo>
                <a:lnTo>
                  <a:pt x="2546237" y="3589593"/>
                </a:lnTo>
                <a:lnTo>
                  <a:pt x="2503681" y="3605738"/>
                </a:lnTo>
                <a:lnTo>
                  <a:pt x="2460636" y="3620869"/>
                </a:lnTo>
                <a:lnTo>
                  <a:pt x="2417115" y="3634969"/>
                </a:lnTo>
                <a:lnTo>
                  <a:pt x="2373132" y="3648026"/>
                </a:lnTo>
                <a:lnTo>
                  <a:pt x="2328704" y="3660024"/>
                </a:lnTo>
                <a:lnTo>
                  <a:pt x="2283844" y="3670949"/>
                </a:lnTo>
                <a:lnTo>
                  <a:pt x="2238566" y="3680785"/>
                </a:lnTo>
                <a:lnTo>
                  <a:pt x="2192887" y="3689519"/>
                </a:lnTo>
                <a:lnTo>
                  <a:pt x="2146819" y="3697136"/>
                </a:lnTo>
                <a:lnTo>
                  <a:pt x="2100379" y="3703621"/>
                </a:lnTo>
                <a:lnTo>
                  <a:pt x="2053579" y="3708960"/>
                </a:lnTo>
                <a:lnTo>
                  <a:pt x="2006436" y="3713138"/>
                </a:lnTo>
                <a:lnTo>
                  <a:pt x="1958964" y="3716140"/>
                </a:lnTo>
                <a:lnTo>
                  <a:pt x="1911177" y="3717952"/>
                </a:lnTo>
                <a:lnTo>
                  <a:pt x="1863089" y="3718560"/>
                </a:lnTo>
                <a:lnTo>
                  <a:pt x="1815002" y="3717952"/>
                </a:lnTo>
                <a:lnTo>
                  <a:pt x="1767215" y="3716140"/>
                </a:lnTo>
                <a:lnTo>
                  <a:pt x="1719743" y="3713138"/>
                </a:lnTo>
                <a:lnTo>
                  <a:pt x="1672600" y="3708960"/>
                </a:lnTo>
                <a:lnTo>
                  <a:pt x="1625800" y="3703621"/>
                </a:lnTo>
                <a:lnTo>
                  <a:pt x="1579360" y="3697136"/>
                </a:lnTo>
                <a:lnTo>
                  <a:pt x="1533292" y="3689519"/>
                </a:lnTo>
                <a:lnTo>
                  <a:pt x="1487613" y="3680785"/>
                </a:lnTo>
                <a:lnTo>
                  <a:pt x="1442335" y="3670949"/>
                </a:lnTo>
                <a:lnTo>
                  <a:pt x="1397475" y="3660024"/>
                </a:lnTo>
                <a:lnTo>
                  <a:pt x="1353047" y="3648026"/>
                </a:lnTo>
                <a:lnTo>
                  <a:pt x="1309064" y="3634969"/>
                </a:lnTo>
                <a:lnTo>
                  <a:pt x="1265543" y="3620869"/>
                </a:lnTo>
                <a:lnTo>
                  <a:pt x="1222498" y="3605738"/>
                </a:lnTo>
                <a:lnTo>
                  <a:pt x="1179942" y="3589593"/>
                </a:lnTo>
                <a:lnTo>
                  <a:pt x="1137892" y="3572447"/>
                </a:lnTo>
                <a:lnTo>
                  <a:pt x="1096361" y="3554316"/>
                </a:lnTo>
                <a:lnTo>
                  <a:pt x="1055364" y="3535213"/>
                </a:lnTo>
                <a:lnTo>
                  <a:pt x="1014916" y="3515154"/>
                </a:lnTo>
                <a:lnTo>
                  <a:pt x="975031" y="3494153"/>
                </a:lnTo>
                <a:lnTo>
                  <a:pt x="935725" y="3472225"/>
                </a:lnTo>
                <a:lnTo>
                  <a:pt x="897011" y="3449384"/>
                </a:lnTo>
                <a:lnTo>
                  <a:pt x="858904" y="3425645"/>
                </a:lnTo>
                <a:lnTo>
                  <a:pt x="821419" y="3401022"/>
                </a:lnTo>
                <a:lnTo>
                  <a:pt x="784571" y="3375530"/>
                </a:lnTo>
                <a:lnTo>
                  <a:pt x="748374" y="3349185"/>
                </a:lnTo>
                <a:lnTo>
                  <a:pt x="712843" y="3321999"/>
                </a:lnTo>
                <a:lnTo>
                  <a:pt x="677992" y="3293988"/>
                </a:lnTo>
                <a:lnTo>
                  <a:pt x="643837" y="3265167"/>
                </a:lnTo>
                <a:lnTo>
                  <a:pt x="610391" y="3235550"/>
                </a:lnTo>
                <a:lnTo>
                  <a:pt x="577669" y="3205152"/>
                </a:lnTo>
                <a:lnTo>
                  <a:pt x="545687" y="3173987"/>
                </a:lnTo>
                <a:lnTo>
                  <a:pt x="514458" y="3142070"/>
                </a:lnTo>
                <a:lnTo>
                  <a:pt x="483997" y="3109415"/>
                </a:lnTo>
                <a:lnTo>
                  <a:pt x="454320" y="3076037"/>
                </a:lnTo>
                <a:lnTo>
                  <a:pt x="425439" y="3041952"/>
                </a:lnTo>
                <a:lnTo>
                  <a:pt x="397371" y="3007172"/>
                </a:lnTo>
                <a:lnTo>
                  <a:pt x="370130" y="2971714"/>
                </a:lnTo>
                <a:lnTo>
                  <a:pt x="343730" y="2935591"/>
                </a:lnTo>
                <a:lnTo>
                  <a:pt x="318187" y="2898818"/>
                </a:lnTo>
                <a:lnTo>
                  <a:pt x="293514" y="2861410"/>
                </a:lnTo>
                <a:lnTo>
                  <a:pt x="269726" y="2823381"/>
                </a:lnTo>
                <a:lnTo>
                  <a:pt x="246838" y="2784746"/>
                </a:lnTo>
                <a:lnTo>
                  <a:pt x="224865" y="2745520"/>
                </a:lnTo>
                <a:lnTo>
                  <a:pt x="203821" y="2705717"/>
                </a:lnTo>
                <a:lnTo>
                  <a:pt x="183721" y="2665352"/>
                </a:lnTo>
                <a:lnTo>
                  <a:pt x="164579" y="2624439"/>
                </a:lnTo>
                <a:lnTo>
                  <a:pt x="146411" y="2582993"/>
                </a:lnTo>
                <a:lnTo>
                  <a:pt x="129230" y="2541028"/>
                </a:lnTo>
                <a:lnTo>
                  <a:pt x="113052" y="2498560"/>
                </a:lnTo>
                <a:lnTo>
                  <a:pt x="97890" y="2455602"/>
                </a:lnTo>
                <a:lnTo>
                  <a:pt x="83761" y="2412170"/>
                </a:lnTo>
                <a:lnTo>
                  <a:pt x="70677" y="2368278"/>
                </a:lnTo>
                <a:lnTo>
                  <a:pt x="58655" y="2323940"/>
                </a:lnTo>
                <a:lnTo>
                  <a:pt x="47708" y="2279172"/>
                </a:lnTo>
                <a:lnTo>
                  <a:pt x="37851" y="2233987"/>
                </a:lnTo>
                <a:lnTo>
                  <a:pt x="29099" y="2188401"/>
                </a:lnTo>
                <a:lnTo>
                  <a:pt x="21467" y="2142428"/>
                </a:lnTo>
                <a:lnTo>
                  <a:pt x="14968" y="2096082"/>
                </a:lnTo>
                <a:lnTo>
                  <a:pt x="9618" y="2049379"/>
                </a:lnTo>
                <a:lnTo>
                  <a:pt x="5432" y="2002332"/>
                </a:lnTo>
                <a:lnTo>
                  <a:pt x="2424" y="1954957"/>
                </a:lnTo>
                <a:lnTo>
                  <a:pt x="608" y="1907268"/>
                </a:lnTo>
                <a:lnTo>
                  <a:pt x="0" y="1859280"/>
                </a:lnTo>
                <a:close/>
              </a:path>
            </a:pathLst>
          </a:custGeom>
          <a:noFill/>
          <a:ln w="50800" cap="rnd">
            <a:solidFill>
              <a:srgbClr val="382A71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3CBF141-EFCD-B845-AB43-93AED8B632E0}"/>
              </a:ext>
            </a:extLst>
          </p:cNvPr>
          <p:cNvSpPr/>
          <p:nvPr/>
        </p:nvSpPr>
        <p:spPr>
          <a:xfrm>
            <a:off x="6260710" y="2487119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D2891C7F-3D49-564A-8AD5-B2B5AB9F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797"/>
            <a:ext cx="10515600" cy="13001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4AACA9"/>
                </a:solidFill>
              </a:rPr>
              <a:t>Hospital </a:t>
            </a:r>
            <a:r>
              <a:rPr lang="en-US" sz="3200" dirty="0" err="1">
                <a:solidFill>
                  <a:srgbClr val="4AACA9"/>
                </a:solidFill>
              </a:rPr>
              <a:t>StayPay</a:t>
            </a:r>
            <a:r>
              <a:rPr lang="en-US" sz="3200" dirty="0">
                <a:solidFill>
                  <a:srgbClr val="4AACA9"/>
                </a:solidFill>
              </a:rPr>
              <a:t> – Group</a:t>
            </a:r>
            <a:br>
              <a:rPr lang="en-US" sz="3200" dirty="0">
                <a:solidFill>
                  <a:srgbClr val="4AACA9"/>
                </a:solidFill>
              </a:rPr>
            </a:br>
            <a:r>
              <a:rPr lang="en-US" sz="3200" dirty="0">
                <a:solidFill>
                  <a:srgbClr val="4AACA9"/>
                </a:solidFill>
              </a:rPr>
              <a:t>Base benefits</a:t>
            </a:r>
            <a:endParaRPr lang="en-US" sz="1600" b="0" dirty="0">
              <a:solidFill>
                <a:srgbClr val="4AACA9"/>
              </a:solidFill>
            </a:endParaRPr>
          </a:p>
        </p:txBody>
      </p:sp>
      <p:sp>
        <p:nvSpPr>
          <p:cNvPr id="50" name="Slide Number Placeholder 3">
            <a:extLst>
              <a:ext uri="{FF2B5EF4-FFF2-40B4-BE49-F238E27FC236}">
                <a16:creationId xmlns:a16="http://schemas.microsoft.com/office/drawing/2014/main" id="{7B41339C-7ECD-724A-A95E-1233918E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</p:spPr>
        <p:txBody>
          <a:bodyPr/>
          <a:lstStyle/>
          <a:p>
            <a:r>
              <a:rPr lang="en-US" sz="900" b="1" dirty="0"/>
              <a:t>  </a:t>
            </a:r>
            <a:r>
              <a:rPr lang="en-US" sz="900" b="1" dirty="0" err="1"/>
              <a:t>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5" name="object 30">
            <a:extLst>
              <a:ext uri="{FF2B5EF4-FFF2-40B4-BE49-F238E27FC236}">
                <a16:creationId xmlns:a16="http://schemas.microsoft.com/office/drawing/2014/main" id="{D214D48D-D955-EC4B-B572-8D105AA4A8F7}"/>
              </a:ext>
            </a:extLst>
          </p:cNvPr>
          <p:cNvSpPr/>
          <p:nvPr/>
        </p:nvSpPr>
        <p:spPr>
          <a:xfrm>
            <a:off x="6309826" y="5305657"/>
            <a:ext cx="533952" cy="54422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0" y="201929"/>
                </a:moveTo>
                <a:lnTo>
                  <a:pt x="5232" y="155630"/>
                </a:lnTo>
                <a:lnTo>
                  <a:pt x="20136" y="113128"/>
                </a:lnTo>
                <a:lnTo>
                  <a:pt x="43523" y="75634"/>
                </a:lnTo>
                <a:lnTo>
                  <a:pt x="74204" y="44363"/>
                </a:lnTo>
                <a:lnTo>
                  <a:pt x="110989" y="20525"/>
                </a:lnTo>
                <a:lnTo>
                  <a:pt x="152691" y="5333"/>
                </a:lnTo>
                <a:lnTo>
                  <a:pt x="198120" y="0"/>
                </a:lnTo>
                <a:lnTo>
                  <a:pt x="243548" y="5333"/>
                </a:lnTo>
                <a:lnTo>
                  <a:pt x="285250" y="20525"/>
                </a:lnTo>
                <a:lnTo>
                  <a:pt x="322035" y="44363"/>
                </a:lnTo>
                <a:lnTo>
                  <a:pt x="352716" y="75634"/>
                </a:lnTo>
                <a:lnTo>
                  <a:pt x="376103" y="113128"/>
                </a:lnTo>
                <a:lnTo>
                  <a:pt x="391007" y="155630"/>
                </a:lnTo>
                <a:lnTo>
                  <a:pt x="396240" y="201929"/>
                </a:lnTo>
                <a:lnTo>
                  <a:pt x="391007" y="248229"/>
                </a:lnTo>
                <a:lnTo>
                  <a:pt x="376103" y="290731"/>
                </a:lnTo>
                <a:lnTo>
                  <a:pt x="352716" y="328225"/>
                </a:lnTo>
                <a:lnTo>
                  <a:pt x="322035" y="359496"/>
                </a:lnTo>
                <a:lnTo>
                  <a:pt x="285250" y="383334"/>
                </a:lnTo>
                <a:lnTo>
                  <a:pt x="243548" y="398526"/>
                </a:lnTo>
                <a:lnTo>
                  <a:pt x="198120" y="403859"/>
                </a:lnTo>
                <a:lnTo>
                  <a:pt x="152691" y="398526"/>
                </a:lnTo>
                <a:lnTo>
                  <a:pt x="110989" y="383334"/>
                </a:lnTo>
                <a:lnTo>
                  <a:pt x="74204" y="359496"/>
                </a:lnTo>
                <a:lnTo>
                  <a:pt x="43523" y="328225"/>
                </a:lnTo>
                <a:lnTo>
                  <a:pt x="20136" y="290731"/>
                </a:lnTo>
                <a:lnTo>
                  <a:pt x="5232" y="248229"/>
                </a:lnTo>
                <a:lnTo>
                  <a:pt x="0" y="201929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rgbClr val="2012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30">
            <a:extLst>
              <a:ext uri="{FF2B5EF4-FFF2-40B4-BE49-F238E27FC236}">
                <a16:creationId xmlns:a16="http://schemas.microsoft.com/office/drawing/2014/main" id="{CDEEE881-24F4-0344-BA63-42C5D093A6E7}"/>
              </a:ext>
            </a:extLst>
          </p:cNvPr>
          <p:cNvSpPr/>
          <p:nvPr/>
        </p:nvSpPr>
        <p:spPr>
          <a:xfrm>
            <a:off x="5969265" y="4611176"/>
            <a:ext cx="533952" cy="54422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0" y="201929"/>
                </a:moveTo>
                <a:lnTo>
                  <a:pt x="5232" y="155630"/>
                </a:lnTo>
                <a:lnTo>
                  <a:pt x="20136" y="113128"/>
                </a:lnTo>
                <a:lnTo>
                  <a:pt x="43523" y="75634"/>
                </a:lnTo>
                <a:lnTo>
                  <a:pt x="74204" y="44363"/>
                </a:lnTo>
                <a:lnTo>
                  <a:pt x="110989" y="20525"/>
                </a:lnTo>
                <a:lnTo>
                  <a:pt x="152691" y="5333"/>
                </a:lnTo>
                <a:lnTo>
                  <a:pt x="198120" y="0"/>
                </a:lnTo>
                <a:lnTo>
                  <a:pt x="243548" y="5333"/>
                </a:lnTo>
                <a:lnTo>
                  <a:pt x="285250" y="20525"/>
                </a:lnTo>
                <a:lnTo>
                  <a:pt x="322035" y="44363"/>
                </a:lnTo>
                <a:lnTo>
                  <a:pt x="352716" y="75634"/>
                </a:lnTo>
                <a:lnTo>
                  <a:pt x="376103" y="113128"/>
                </a:lnTo>
                <a:lnTo>
                  <a:pt x="391007" y="155630"/>
                </a:lnTo>
                <a:lnTo>
                  <a:pt x="396240" y="201929"/>
                </a:lnTo>
                <a:lnTo>
                  <a:pt x="391007" y="248229"/>
                </a:lnTo>
                <a:lnTo>
                  <a:pt x="376103" y="290731"/>
                </a:lnTo>
                <a:lnTo>
                  <a:pt x="352716" y="328225"/>
                </a:lnTo>
                <a:lnTo>
                  <a:pt x="322035" y="359496"/>
                </a:lnTo>
                <a:lnTo>
                  <a:pt x="285250" y="383334"/>
                </a:lnTo>
                <a:lnTo>
                  <a:pt x="243548" y="398526"/>
                </a:lnTo>
                <a:lnTo>
                  <a:pt x="198120" y="403859"/>
                </a:lnTo>
                <a:lnTo>
                  <a:pt x="152691" y="398526"/>
                </a:lnTo>
                <a:lnTo>
                  <a:pt x="110989" y="383334"/>
                </a:lnTo>
                <a:lnTo>
                  <a:pt x="74204" y="359496"/>
                </a:lnTo>
                <a:lnTo>
                  <a:pt x="43523" y="328225"/>
                </a:lnTo>
                <a:lnTo>
                  <a:pt x="20136" y="290731"/>
                </a:lnTo>
                <a:lnTo>
                  <a:pt x="5232" y="248229"/>
                </a:lnTo>
                <a:lnTo>
                  <a:pt x="0" y="201929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rgbClr val="2012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30">
            <a:extLst>
              <a:ext uri="{FF2B5EF4-FFF2-40B4-BE49-F238E27FC236}">
                <a16:creationId xmlns:a16="http://schemas.microsoft.com/office/drawing/2014/main" id="{AF07C45F-8000-464A-8CA0-E0C4C132EE3E}"/>
              </a:ext>
            </a:extLst>
          </p:cNvPr>
          <p:cNvSpPr/>
          <p:nvPr/>
        </p:nvSpPr>
        <p:spPr>
          <a:xfrm>
            <a:off x="5828617" y="3922502"/>
            <a:ext cx="533952" cy="54422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0" y="201929"/>
                </a:moveTo>
                <a:lnTo>
                  <a:pt x="5232" y="155630"/>
                </a:lnTo>
                <a:lnTo>
                  <a:pt x="20136" y="113128"/>
                </a:lnTo>
                <a:lnTo>
                  <a:pt x="43523" y="75634"/>
                </a:lnTo>
                <a:lnTo>
                  <a:pt x="74204" y="44363"/>
                </a:lnTo>
                <a:lnTo>
                  <a:pt x="110989" y="20525"/>
                </a:lnTo>
                <a:lnTo>
                  <a:pt x="152691" y="5333"/>
                </a:lnTo>
                <a:lnTo>
                  <a:pt x="198120" y="0"/>
                </a:lnTo>
                <a:lnTo>
                  <a:pt x="243548" y="5333"/>
                </a:lnTo>
                <a:lnTo>
                  <a:pt x="285250" y="20525"/>
                </a:lnTo>
                <a:lnTo>
                  <a:pt x="322035" y="44363"/>
                </a:lnTo>
                <a:lnTo>
                  <a:pt x="352716" y="75634"/>
                </a:lnTo>
                <a:lnTo>
                  <a:pt x="376103" y="113128"/>
                </a:lnTo>
                <a:lnTo>
                  <a:pt x="391007" y="155630"/>
                </a:lnTo>
                <a:lnTo>
                  <a:pt x="396240" y="201929"/>
                </a:lnTo>
                <a:lnTo>
                  <a:pt x="391007" y="248229"/>
                </a:lnTo>
                <a:lnTo>
                  <a:pt x="376103" y="290731"/>
                </a:lnTo>
                <a:lnTo>
                  <a:pt x="352716" y="328225"/>
                </a:lnTo>
                <a:lnTo>
                  <a:pt x="322035" y="359496"/>
                </a:lnTo>
                <a:lnTo>
                  <a:pt x="285250" y="383334"/>
                </a:lnTo>
                <a:lnTo>
                  <a:pt x="243548" y="398526"/>
                </a:lnTo>
                <a:lnTo>
                  <a:pt x="198120" y="403859"/>
                </a:lnTo>
                <a:lnTo>
                  <a:pt x="152691" y="398526"/>
                </a:lnTo>
                <a:lnTo>
                  <a:pt x="110989" y="383334"/>
                </a:lnTo>
                <a:lnTo>
                  <a:pt x="74204" y="359496"/>
                </a:lnTo>
                <a:lnTo>
                  <a:pt x="43523" y="328225"/>
                </a:lnTo>
                <a:lnTo>
                  <a:pt x="20136" y="290731"/>
                </a:lnTo>
                <a:lnTo>
                  <a:pt x="5232" y="248229"/>
                </a:lnTo>
                <a:lnTo>
                  <a:pt x="0" y="201929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rgbClr val="2012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30">
            <a:extLst>
              <a:ext uri="{FF2B5EF4-FFF2-40B4-BE49-F238E27FC236}">
                <a16:creationId xmlns:a16="http://schemas.microsoft.com/office/drawing/2014/main" id="{3BAACE83-B678-3E41-A34D-87266C347D39}"/>
              </a:ext>
            </a:extLst>
          </p:cNvPr>
          <p:cNvSpPr/>
          <p:nvPr/>
        </p:nvSpPr>
        <p:spPr>
          <a:xfrm>
            <a:off x="5969265" y="3216447"/>
            <a:ext cx="533952" cy="54422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0" y="201929"/>
                </a:moveTo>
                <a:lnTo>
                  <a:pt x="5232" y="155630"/>
                </a:lnTo>
                <a:lnTo>
                  <a:pt x="20136" y="113128"/>
                </a:lnTo>
                <a:lnTo>
                  <a:pt x="43523" y="75634"/>
                </a:lnTo>
                <a:lnTo>
                  <a:pt x="74204" y="44363"/>
                </a:lnTo>
                <a:lnTo>
                  <a:pt x="110989" y="20525"/>
                </a:lnTo>
                <a:lnTo>
                  <a:pt x="152691" y="5333"/>
                </a:lnTo>
                <a:lnTo>
                  <a:pt x="198120" y="0"/>
                </a:lnTo>
                <a:lnTo>
                  <a:pt x="243548" y="5333"/>
                </a:lnTo>
                <a:lnTo>
                  <a:pt x="285250" y="20525"/>
                </a:lnTo>
                <a:lnTo>
                  <a:pt x="322035" y="44363"/>
                </a:lnTo>
                <a:lnTo>
                  <a:pt x="352716" y="75634"/>
                </a:lnTo>
                <a:lnTo>
                  <a:pt x="376103" y="113128"/>
                </a:lnTo>
                <a:lnTo>
                  <a:pt x="391007" y="155630"/>
                </a:lnTo>
                <a:lnTo>
                  <a:pt x="396240" y="201929"/>
                </a:lnTo>
                <a:lnTo>
                  <a:pt x="391007" y="248229"/>
                </a:lnTo>
                <a:lnTo>
                  <a:pt x="376103" y="290731"/>
                </a:lnTo>
                <a:lnTo>
                  <a:pt x="352716" y="328225"/>
                </a:lnTo>
                <a:lnTo>
                  <a:pt x="322035" y="359496"/>
                </a:lnTo>
                <a:lnTo>
                  <a:pt x="285250" y="383334"/>
                </a:lnTo>
                <a:lnTo>
                  <a:pt x="243548" y="398526"/>
                </a:lnTo>
                <a:lnTo>
                  <a:pt x="198120" y="403859"/>
                </a:lnTo>
                <a:lnTo>
                  <a:pt x="152691" y="398526"/>
                </a:lnTo>
                <a:lnTo>
                  <a:pt x="110989" y="383334"/>
                </a:lnTo>
                <a:lnTo>
                  <a:pt x="74204" y="359496"/>
                </a:lnTo>
                <a:lnTo>
                  <a:pt x="43523" y="328225"/>
                </a:lnTo>
                <a:lnTo>
                  <a:pt x="20136" y="290731"/>
                </a:lnTo>
                <a:lnTo>
                  <a:pt x="5232" y="248229"/>
                </a:lnTo>
                <a:lnTo>
                  <a:pt x="0" y="201929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rgbClr val="2012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30">
            <a:extLst>
              <a:ext uri="{FF2B5EF4-FFF2-40B4-BE49-F238E27FC236}">
                <a16:creationId xmlns:a16="http://schemas.microsoft.com/office/drawing/2014/main" id="{1F8244F1-47AC-634A-9FC3-4C39FB6827E0}"/>
              </a:ext>
            </a:extLst>
          </p:cNvPr>
          <p:cNvSpPr/>
          <p:nvPr/>
        </p:nvSpPr>
        <p:spPr>
          <a:xfrm>
            <a:off x="6414001" y="2521966"/>
            <a:ext cx="533952" cy="544220"/>
          </a:xfrm>
          <a:custGeom>
            <a:avLst/>
            <a:gdLst/>
            <a:ahLst/>
            <a:cxnLst/>
            <a:rect l="l" t="t" r="r" b="b"/>
            <a:pathLst>
              <a:path w="396239" h="403860">
                <a:moveTo>
                  <a:pt x="0" y="201929"/>
                </a:moveTo>
                <a:lnTo>
                  <a:pt x="5232" y="155630"/>
                </a:lnTo>
                <a:lnTo>
                  <a:pt x="20136" y="113128"/>
                </a:lnTo>
                <a:lnTo>
                  <a:pt x="43523" y="75634"/>
                </a:lnTo>
                <a:lnTo>
                  <a:pt x="74204" y="44363"/>
                </a:lnTo>
                <a:lnTo>
                  <a:pt x="110989" y="20525"/>
                </a:lnTo>
                <a:lnTo>
                  <a:pt x="152691" y="5333"/>
                </a:lnTo>
                <a:lnTo>
                  <a:pt x="198120" y="0"/>
                </a:lnTo>
                <a:lnTo>
                  <a:pt x="243548" y="5333"/>
                </a:lnTo>
                <a:lnTo>
                  <a:pt x="285250" y="20525"/>
                </a:lnTo>
                <a:lnTo>
                  <a:pt x="322035" y="44363"/>
                </a:lnTo>
                <a:lnTo>
                  <a:pt x="352716" y="75634"/>
                </a:lnTo>
                <a:lnTo>
                  <a:pt x="376103" y="113128"/>
                </a:lnTo>
                <a:lnTo>
                  <a:pt x="391007" y="155630"/>
                </a:lnTo>
                <a:lnTo>
                  <a:pt x="396240" y="201929"/>
                </a:lnTo>
                <a:lnTo>
                  <a:pt x="391007" y="248229"/>
                </a:lnTo>
                <a:lnTo>
                  <a:pt x="376103" y="290731"/>
                </a:lnTo>
                <a:lnTo>
                  <a:pt x="352716" y="328225"/>
                </a:lnTo>
                <a:lnTo>
                  <a:pt x="322035" y="359496"/>
                </a:lnTo>
                <a:lnTo>
                  <a:pt x="285250" y="383334"/>
                </a:lnTo>
                <a:lnTo>
                  <a:pt x="243548" y="398526"/>
                </a:lnTo>
                <a:lnTo>
                  <a:pt x="198120" y="403859"/>
                </a:lnTo>
                <a:lnTo>
                  <a:pt x="152691" y="398526"/>
                </a:lnTo>
                <a:lnTo>
                  <a:pt x="110989" y="383334"/>
                </a:lnTo>
                <a:lnTo>
                  <a:pt x="74204" y="359496"/>
                </a:lnTo>
                <a:lnTo>
                  <a:pt x="43523" y="328225"/>
                </a:lnTo>
                <a:lnTo>
                  <a:pt x="20136" y="290731"/>
                </a:lnTo>
                <a:lnTo>
                  <a:pt x="5232" y="248229"/>
                </a:lnTo>
                <a:lnTo>
                  <a:pt x="0" y="201929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rgbClr val="20126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62191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lose - up of a car&#10;&#10;Description automatically generated with low confidence">
            <a:extLst>
              <a:ext uri="{FF2B5EF4-FFF2-40B4-BE49-F238E27FC236}">
                <a16:creationId xmlns:a16="http://schemas.microsoft.com/office/drawing/2014/main" id="{A10AF0B9-F95D-5248-9269-A83DF031AE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894" y="2390"/>
            <a:ext cx="4574668" cy="45739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5B75D-1ABD-E342-833B-732DD383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5" y="1208598"/>
            <a:ext cx="5276244" cy="90976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Trustmark</a:t>
            </a:r>
            <a:br>
              <a:rPr lang="en-US" dirty="0"/>
            </a:br>
            <a:r>
              <a:rPr lang="en-US" dirty="0"/>
              <a:t>Voluntary Benefits</a:t>
            </a:r>
            <a:endParaRPr lang="en-US" sz="2400" b="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29963-E0D9-C444-B25D-CA771E7E1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3929" y="3435002"/>
            <a:ext cx="6243201" cy="237143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More than 100 years in the voluntary business, focused</a:t>
            </a:r>
            <a:br>
              <a:rPr lang="en-US" dirty="0"/>
            </a:br>
            <a:r>
              <a:rPr lang="en-US" dirty="0"/>
              <a:t>on individual products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Dedication to innovation – products designed on the</a:t>
            </a:r>
            <a:br>
              <a:rPr lang="en-US" dirty="0"/>
            </a:br>
            <a:r>
              <a:rPr lang="en-US" dirty="0"/>
              <a:t>voice of the customer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A commitment to long-term, trusted partnerships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Finely-tuned, responsive service model – white glove</a:t>
            </a:r>
            <a:br>
              <a:rPr lang="en-US" dirty="0"/>
            </a:br>
            <a:r>
              <a:rPr lang="en-US" dirty="0"/>
              <a:t>treatment for brokers and employers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6940B6-C859-D84E-8955-FB9A8B3447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20" y="3405880"/>
            <a:ext cx="492588" cy="4925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9C2E6B-A0B5-5940-AD8F-9B8D466F8A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20" y="4067858"/>
            <a:ext cx="492588" cy="492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15B473-10E0-E340-A1AB-5AC4EDB745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20" y="4620644"/>
            <a:ext cx="492588" cy="4925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C265A3-1EA8-4144-952D-50EFA92667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20" y="5182306"/>
            <a:ext cx="492588" cy="49258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43103D-7BC8-934B-8134-504124563B0A}"/>
              </a:ext>
            </a:extLst>
          </p:cNvPr>
          <p:cNvSpPr txBox="1">
            <a:spLocks/>
          </p:cNvSpPr>
          <p:nvPr/>
        </p:nvSpPr>
        <p:spPr>
          <a:xfrm>
            <a:off x="546655" y="2244918"/>
            <a:ext cx="5276244" cy="90976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b="0" dirty="0">
                <a:solidFill>
                  <a:schemeClr val="accent4"/>
                </a:solidFill>
              </a:rPr>
              <a:t>100+ years of voluntary</a:t>
            </a:r>
            <a:br>
              <a:rPr lang="en-US" sz="2400" b="0" dirty="0">
                <a:solidFill>
                  <a:schemeClr val="accent4"/>
                </a:solidFill>
              </a:rPr>
            </a:br>
            <a:r>
              <a:rPr lang="en-US" sz="2400" b="0" dirty="0">
                <a:solidFill>
                  <a:schemeClr val="accent4"/>
                </a:solidFill>
              </a:rPr>
              <a:t>experience</a:t>
            </a:r>
            <a:endParaRPr lang="en-US" sz="1800" b="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3885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838200" y="857664"/>
            <a:ext cx="10515600" cy="12723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4AACA9"/>
                </a:solidFill>
              </a:rPr>
              <a:t>Trustmark Hospital </a:t>
            </a:r>
            <a:r>
              <a:rPr lang="en-US" sz="3200" dirty="0" err="1">
                <a:solidFill>
                  <a:srgbClr val="4AACA9"/>
                </a:solidFill>
              </a:rPr>
              <a:t>StayPay</a:t>
            </a:r>
            <a:r>
              <a:rPr lang="en-US" sz="3200" dirty="0">
                <a:solidFill>
                  <a:srgbClr val="4AACA9"/>
                </a:solidFill>
              </a:rPr>
              <a:t> </a:t>
            </a:r>
            <a:br>
              <a:rPr lang="en-US" sz="3200" dirty="0">
                <a:solidFill>
                  <a:srgbClr val="4AACA9"/>
                </a:solidFill>
              </a:rPr>
            </a:br>
            <a:r>
              <a:rPr lang="en-US" sz="3200" dirty="0">
                <a:solidFill>
                  <a:srgbClr val="4AACA9"/>
                </a:solidFill>
              </a:rPr>
              <a:t>HSA-compliant features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74402" y="4016097"/>
            <a:ext cx="10422609" cy="127740"/>
            <a:chOff x="1204246" y="4621652"/>
            <a:chExt cx="10422609" cy="127740"/>
          </a:xfrm>
        </p:grpSpPr>
        <p:sp>
          <p:nvSpPr>
            <p:cNvPr id="40" name="object 8"/>
            <p:cNvSpPr/>
            <p:nvPr/>
          </p:nvSpPr>
          <p:spPr>
            <a:xfrm flipV="1">
              <a:off x="1272826" y="4639234"/>
              <a:ext cx="10285730" cy="45719"/>
            </a:xfrm>
            <a:custGeom>
              <a:avLst/>
              <a:gdLst/>
              <a:ahLst/>
              <a:cxnLst/>
              <a:rect l="l" t="t" r="r" b="b"/>
              <a:pathLst>
                <a:path w="10285730">
                  <a:moveTo>
                    <a:pt x="0" y="0"/>
                  </a:moveTo>
                  <a:lnTo>
                    <a:pt x="10285450" y="0"/>
                  </a:lnTo>
                </a:path>
              </a:pathLst>
            </a:custGeom>
            <a:ln w="45720">
              <a:solidFill>
                <a:srgbClr val="201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9"/>
            <p:cNvSpPr/>
            <p:nvPr/>
          </p:nvSpPr>
          <p:spPr>
            <a:xfrm>
              <a:off x="11489696" y="4621665"/>
              <a:ext cx="137159" cy="12772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"/>
            <p:cNvSpPr/>
            <p:nvPr/>
          </p:nvSpPr>
          <p:spPr>
            <a:xfrm>
              <a:off x="1204246" y="4621652"/>
              <a:ext cx="137159" cy="127727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8"/>
          <p:cNvSpPr txBox="1"/>
          <p:nvPr/>
        </p:nvSpPr>
        <p:spPr>
          <a:xfrm>
            <a:off x="6089811" y="2217468"/>
            <a:ext cx="2286001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spc="-35" dirty="0">
                <a:latin typeface="Century Gothic" panose="020B0502020202020204" pitchFamily="34" charset="0"/>
                <a:cs typeface="Verdana"/>
              </a:rPr>
              <a:t>Extra boost for first</a:t>
            </a:r>
            <a:r>
              <a:rPr lang="en-US" sz="1200" dirty="0">
                <a:latin typeface="Century Gothic" panose="020B0502020202020204" pitchFamily="34" charset="0"/>
                <a:cs typeface="Verdana"/>
              </a:rPr>
              <a:t> hospitalization of the year</a:t>
            </a:r>
          </a:p>
          <a:p>
            <a:pPr marL="127000" indent="-114300"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latin typeface="Century Gothic" panose="020B0502020202020204" pitchFamily="34" charset="0"/>
                <a:cs typeface="Verdana"/>
              </a:rPr>
              <a:t>Helps employees meet high deductibles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89811" y="3216189"/>
            <a:ext cx="2286000" cy="828262"/>
            <a:chOff x="4807635" y="3796047"/>
            <a:chExt cx="2286000" cy="828262"/>
          </a:xfrm>
        </p:grpSpPr>
        <p:sp>
          <p:nvSpPr>
            <p:cNvPr id="17" name="object 16"/>
            <p:cNvSpPr/>
            <p:nvPr/>
          </p:nvSpPr>
          <p:spPr>
            <a:xfrm>
              <a:off x="4807635" y="3796047"/>
              <a:ext cx="2286000" cy="606632"/>
            </a:xfrm>
            <a:custGeom>
              <a:avLst/>
              <a:gdLst/>
              <a:ahLst/>
              <a:cxnLst/>
              <a:rect l="l" t="t" r="r" b="b"/>
              <a:pathLst>
                <a:path w="2286000" h="624839">
                  <a:moveTo>
                    <a:pt x="0" y="0"/>
                  </a:moveTo>
                  <a:lnTo>
                    <a:pt x="2286000" y="0"/>
                  </a:lnTo>
                  <a:lnTo>
                    <a:pt x="2286000" y="624839"/>
                  </a:lnTo>
                  <a:lnTo>
                    <a:pt x="0" y="624839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733465" y="4403330"/>
              <a:ext cx="434340" cy="220979"/>
            </a:xfrm>
            <a:custGeom>
              <a:avLst/>
              <a:gdLst/>
              <a:ahLst/>
              <a:cxnLst/>
              <a:rect l="l" t="t" r="r" b="b"/>
              <a:pathLst>
                <a:path w="434340" h="220979">
                  <a:moveTo>
                    <a:pt x="434340" y="0"/>
                  </a:moveTo>
                  <a:lnTo>
                    <a:pt x="0" y="0"/>
                  </a:lnTo>
                  <a:lnTo>
                    <a:pt x="217170" y="220980"/>
                  </a:lnTo>
                  <a:lnTo>
                    <a:pt x="434340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12"/>
            <p:cNvSpPr txBox="1"/>
            <p:nvPr/>
          </p:nvSpPr>
          <p:spPr>
            <a:xfrm>
              <a:off x="5021630" y="3959486"/>
              <a:ext cx="1858010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800" spc="-25" dirty="0">
                  <a:solidFill>
                    <a:srgbClr val="008080"/>
                  </a:solidFill>
                  <a:cs typeface="Verdana"/>
                </a:rPr>
                <a:t>First Occurrence</a:t>
              </a:r>
              <a:endParaRPr sz="1800" dirty="0">
                <a:cs typeface="Verdana"/>
              </a:endParaRPr>
            </a:p>
          </p:txBody>
        </p:sp>
      </p:grpSp>
      <p:sp>
        <p:nvSpPr>
          <p:cNvPr id="14" name="object 13"/>
          <p:cNvSpPr txBox="1"/>
          <p:nvPr/>
        </p:nvSpPr>
        <p:spPr>
          <a:xfrm>
            <a:off x="1125556" y="2074350"/>
            <a:ext cx="2648922" cy="78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latin typeface="Century Gothic" panose="020B0502020202020204" pitchFamily="34" charset="0"/>
                <a:cs typeface="Verdana"/>
              </a:rPr>
              <a:t>Benefit ranges from $25-$50</a:t>
            </a:r>
          </a:p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latin typeface="Century Gothic" panose="020B0502020202020204" pitchFamily="34" charset="0"/>
                <a:cs typeface="Verdana"/>
              </a:rPr>
              <a:t>Routine &amp; critical screenings</a:t>
            </a:r>
          </a:p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latin typeface="Century Gothic" panose="020B0502020202020204" pitchFamily="34" charset="0"/>
                <a:cs typeface="Verdana"/>
              </a:rPr>
              <a:t>Follow-up tests</a:t>
            </a:r>
          </a:p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latin typeface="Century Gothic" panose="020B0502020202020204" pitchFamily="34" charset="0"/>
                <a:cs typeface="Verdana"/>
              </a:rPr>
              <a:t>Immunizations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5556" y="3225183"/>
            <a:ext cx="2286000" cy="824137"/>
            <a:chOff x="1451896" y="3796047"/>
            <a:chExt cx="2286000" cy="824137"/>
          </a:xfrm>
        </p:grpSpPr>
        <p:sp>
          <p:nvSpPr>
            <p:cNvPr id="13" name="object 12"/>
            <p:cNvSpPr txBox="1"/>
            <p:nvPr/>
          </p:nvSpPr>
          <p:spPr>
            <a:xfrm>
              <a:off x="1665891" y="3959856"/>
              <a:ext cx="1858010" cy="29972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800" spc="-25" dirty="0">
                  <a:solidFill>
                    <a:srgbClr val="008080"/>
                  </a:solidFill>
                  <a:latin typeface="Century Gothic" panose="020B0502020202020204" pitchFamily="34" charset="0"/>
                  <a:cs typeface="Verdana"/>
                </a:rPr>
                <a:t>Wellness Checks</a:t>
              </a:r>
              <a:endParaRPr sz="1800" dirty="0">
                <a:latin typeface="Century Gothic" panose="020B0502020202020204" pitchFamily="34" charset="0"/>
                <a:cs typeface="Verdana"/>
              </a:endParaRPr>
            </a:p>
          </p:txBody>
        </p:sp>
        <p:sp>
          <p:nvSpPr>
            <p:cNvPr id="43" name="object 11"/>
            <p:cNvSpPr/>
            <p:nvPr/>
          </p:nvSpPr>
          <p:spPr>
            <a:xfrm>
              <a:off x="1451896" y="3796047"/>
              <a:ext cx="2286000" cy="603157"/>
            </a:xfrm>
            <a:custGeom>
              <a:avLst/>
              <a:gdLst/>
              <a:ahLst/>
              <a:cxnLst/>
              <a:rect l="l" t="t" r="r" b="b"/>
              <a:pathLst>
                <a:path w="2286000" h="647700">
                  <a:moveTo>
                    <a:pt x="0" y="0"/>
                  </a:moveTo>
                  <a:lnTo>
                    <a:pt x="2286000" y="0"/>
                  </a:lnTo>
                  <a:lnTo>
                    <a:pt x="2286000" y="647700"/>
                  </a:lnTo>
                  <a:lnTo>
                    <a:pt x="0" y="647700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5"/>
            <p:cNvSpPr/>
            <p:nvPr/>
          </p:nvSpPr>
          <p:spPr>
            <a:xfrm>
              <a:off x="2381536" y="4399205"/>
              <a:ext cx="426720" cy="220979"/>
            </a:xfrm>
            <a:custGeom>
              <a:avLst/>
              <a:gdLst/>
              <a:ahLst/>
              <a:cxnLst/>
              <a:rect l="l" t="t" r="r" b="b"/>
              <a:pathLst>
                <a:path w="426719" h="220979">
                  <a:moveTo>
                    <a:pt x="426719" y="0"/>
                  </a:moveTo>
                  <a:lnTo>
                    <a:pt x="0" y="0"/>
                  </a:lnTo>
                  <a:lnTo>
                    <a:pt x="213359" y="220980"/>
                  </a:lnTo>
                  <a:lnTo>
                    <a:pt x="426719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406700" y="4103251"/>
            <a:ext cx="2683111" cy="831141"/>
            <a:chOff x="6720159" y="4650621"/>
            <a:chExt cx="2683111" cy="831141"/>
          </a:xfrm>
        </p:grpSpPr>
        <p:sp>
          <p:nvSpPr>
            <p:cNvPr id="31" name="object 11"/>
            <p:cNvSpPr/>
            <p:nvPr/>
          </p:nvSpPr>
          <p:spPr>
            <a:xfrm>
              <a:off x="6720159" y="4878258"/>
              <a:ext cx="2404165" cy="603504"/>
            </a:xfrm>
            <a:custGeom>
              <a:avLst/>
              <a:gdLst/>
              <a:ahLst/>
              <a:cxnLst/>
              <a:rect l="l" t="t" r="r" b="b"/>
              <a:pathLst>
                <a:path w="2286000" h="647700">
                  <a:moveTo>
                    <a:pt x="0" y="0"/>
                  </a:moveTo>
                  <a:lnTo>
                    <a:pt x="2286000" y="0"/>
                  </a:lnTo>
                  <a:lnTo>
                    <a:pt x="2286000" y="647700"/>
                  </a:lnTo>
                  <a:lnTo>
                    <a:pt x="0" y="647700"/>
                  </a:lnTo>
                  <a:lnTo>
                    <a:pt x="0" y="0"/>
                  </a:lnTo>
                  <a:close/>
                </a:path>
              </a:pathLst>
            </a:custGeom>
            <a:ln w="22860">
              <a:solidFill>
                <a:srgbClr val="00999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0"/>
            <p:cNvSpPr/>
            <p:nvPr/>
          </p:nvSpPr>
          <p:spPr>
            <a:xfrm>
              <a:off x="7661188" y="4650621"/>
              <a:ext cx="521928" cy="223111"/>
            </a:xfrm>
            <a:custGeom>
              <a:avLst/>
              <a:gdLst/>
              <a:ahLst/>
              <a:cxnLst/>
              <a:rect l="l" t="t" r="r" b="b"/>
              <a:pathLst>
                <a:path w="426720" h="228600">
                  <a:moveTo>
                    <a:pt x="213360" y="0"/>
                  </a:moveTo>
                  <a:lnTo>
                    <a:pt x="0" y="228600"/>
                  </a:lnTo>
                  <a:lnTo>
                    <a:pt x="426720" y="22860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00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 txBox="1"/>
            <p:nvPr/>
          </p:nvSpPr>
          <p:spPr>
            <a:xfrm>
              <a:off x="6837892" y="5024412"/>
              <a:ext cx="2565378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pc="-30" dirty="0">
                  <a:solidFill>
                    <a:srgbClr val="008080"/>
                  </a:solidFill>
                  <a:latin typeface="Century Gothic" panose="020B0502020202020204" pitchFamily="34" charset="0"/>
                  <a:cs typeface="Verdana"/>
                </a:rPr>
                <a:t>Newborn Coverage</a:t>
              </a:r>
              <a:endParaRPr lang="en-US" dirty="0">
                <a:latin typeface="Century Gothic" panose="020B0502020202020204" pitchFamily="34" charset="0"/>
                <a:cs typeface="Verdana"/>
              </a:endParaRPr>
            </a:p>
          </p:txBody>
        </p:sp>
      </p:grpSp>
      <p:sp>
        <p:nvSpPr>
          <p:cNvPr id="35" name="object 29"/>
          <p:cNvSpPr txBox="1"/>
          <p:nvPr/>
        </p:nvSpPr>
        <p:spPr>
          <a:xfrm>
            <a:off x="3540695" y="5079690"/>
            <a:ext cx="2262219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5080" indent="-114300"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cs typeface="Verdana"/>
              </a:rPr>
              <a:t>Provides protection for new family members from day 1</a:t>
            </a:r>
          </a:p>
          <a:p>
            <a:pPr marL="127000" marR="5080" indent="-114300"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lang="en-US" sz="1200" dirty="0">
                <a:cs typeface="Verdana"/>
              </a:rPr>
              <a:t>Pays a benefit for the baby in addition to the mother’s  hospital stay.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/>
              <a:t>  TrustmarkVB.com</a:t>
            </a:r>
            <a:r>
              <a:rPr lang="en-US" sz="900"/>
              <a:t>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8191311" y="4106225"/>
            <a:ext cx="2742159" cy="1368563"/>
            <a:chOff x="8594616" y="3082315"/>
            <a:chExt cx="2742159" cy="1368563"/>
          </a:xfrm>
        </p:grpSpPr>
        <p:grpSp>
          <p:nvGrpSpPr>
            <p:cNvPr id="48" name="Group 47"/>
            <p:cNvGrpSpPr/>
            <p:nvPr/>
          </p:nvGrpSpPr>
          <p:grpSpPr>
            <a:xfrm>
              <a:off x="8594616" y="3082315"/>
              <a:ext cx="2742159" cy="835334"/>
              <a:chOff x="8594616" y="3040750"/>
              <a:chExt cx="2742159" cy="835334"/>
            </a:xfrm>
          </p:grpSpPr>
          <p:sp>
            <p:nvSpPr>
              <p:cNvPr id="58" name="object 26"/>
              <p:cNvSpPr/>
              <p:nvPr/>
            </p:nvSpPr>
            <p:spPr>
              <a:xfrm rot="10800000">
                <a:off x="9699061" y="3040750"/>
                <a:ext cx="434340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434340" h="220979">
                    <a:moveTo>
                      <a:pt x="434340" y="0"/>
                    </a:moveTo>
                    <a:lnTo>
                      <a:pt x="0" y="0"/>
                    </a:lnTo>
                    <a:lnTo>
                      <a:pt x="217170" y="220980"/>
                    </a:lnTo>
                    <a:lnTo>
                      <a:pt x="434340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1"/>
              <p:cNvSpPr/>
              <p:nvPr/>
            </p:nvSpPr>
            <p:spPr>
              <a:xfrm>
                <a:off x="8594616" y="3254799"/>
                <a:ext cx="2742159" cy="621285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624839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624839"/>
                    </a:lnTo>
                    <a:lnTo>
                      <a:pt x="0" y="624839"/>
                    </a:lnTo>
                    <a:lnTo>
                      <a:pt x="0" y="0"/>
                    </a:lnTo>
                    <a:close/>
                  </a:path>
                </a:pathLst>
              </a:custGeom>
              <a:ln w="22860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12"/>
              <p:cNvSpPr txBox="1"/>
              <p:nvPr/>
            </p:nvSpPr>
            <p:spPr>
              <a:xfrm>
                <a:off x="8850691" y="3274779"/>
                <a:ext cx="2206538" cy="56682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25" dirty="0">
                    <a:solidFill>
                      <a:srgbClr val="008080"/>
                    </a:solidFill>
                    <a:cs typeface="Verdana"/>
                  </a:rPr>
                  <a:t>Mental Wellness &amp; Addiction Recovery</a:t>
                </a:r>
                <a:endParaRPr sz="1800" dirty="0">
                  <a:cs typeface="Verdana"/>
                </a:endParaRPr>
              </a:p>
            </p:txBody>
          </p:sp>
        </p:grpSp>
        <p:sp>
          <p:nvSpPr>
            <p:cNvPr id="49" name="object 29"/>
            <p:cNvSpPr txBox="1"/>
            <p:nvPr/>
          </p:nvSpPr>
          <p:spPr>
            <a:xfrm>
              <a:off x="8743745" y="4068722"/>
              <a:ext cx="2293820" cy="38215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marR="5080" indent="-114300">
                <a:lnSpc>
                  <a:spcPct val="100000"/>
                </a:lnSpc>
                <a:spcBef>
                  <a:spcPts val="100"/>
                </a:spcBef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lang="en-US" sz="1200" dirty="0">
                  <a:cs typeface="Verdana"/>
                </a:rPr>
                <a:t>Admissions treated as normal triggers for base benefit</a:t>
              </a:r>
              <a:endParaRPr sz="1200" dirty="0"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12276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838200" y="857664"/>
            <a:ext cx="10515600" cy="13202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AACA9"/>
                </a:solidFill>
              </a:rPr>
              <a:t>Trustmark Hospital </a:t>
            </a:r>
            <a:r>
              <a:rPr lang="en-US" dirty="0" err="1">
                <a:solidFill>
                  <a:srgbClr val="4AACA9"/>
                </a:solidFill>
              </a:rPr>
              <a:t>StayPay</a:t>
            </a:r>
            <a:br>
              <a:rPr lang="en-US" dirty="0">
                <a:solidFill>
                  <a:srgbClr val="4AACA9"/>
                </a:solidFill>
              </a:rPr>
            </a:br>
            <a:r>
              <a:rPr lang="en-US" dirty="0">
                <a:solidFill>
                  <a:srgbClr val="4AACA9"/>
                </a:solidFill>
              </a:rPr>
              <a:t>Additional features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141064" y="2251583"/>
            <a:ext cx="5088466" cy="1970181"/>
            <a:chOff x="7375014" y="2682304"/>
            <a:chExt cx="5088466" cy="1970181"/>
          </a:xfrm>
        </p:grpSpPr>
        <p:sp>
          <p:nvSpPr>
            <p:cNvPr id="24" name="object 24"/>
            <p:cNvSpPr txBox="1"/>
            <p:nvPr/>
          </p:nvSpPr>
          <p:spPr>
            <a:xfrm>
              <a:off x="7375014" y="2682304"/>
              <a:ext cx="2286000" cy="7643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indent="-114300">
                <a:spcBef>
                  <a:spcPts val="100"/>
                </a:spcBef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lang="en-US" sz="1200" dirty="0">
                  <a:cs typeface="Verdana"/>
                </a:rPr>
                <a:t>Inpatient Rehab</a:t>
              </a:r>
            </a:p>
            <a:p>
              <a:pPr marL="127000" indent="-114300">
                <a:lnSpc>
                  <a:spcPct val="100000"/>
                </a:lnSpc>
                <a:spcBef>
                  <a:spcPts val="100"/>
                </a:spcBef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Outpatient Therapy</a:t>
              </a:r>
            </a:p>
            <a:p>
              <a:pPr marL="127000" indent="-11430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Both Injury/Illness &amp;</a:t>
              </a:r>
            </a:p>
            <a:p>
              <a:pPr marL="127000">
                <a:lnSpc>
                  <a:spcPct val="100000"/>
                </a:lnSpc>
                <a:spcAft>
                  <a:spcPts val="500"/>
                </a:spcAft>
              </a:pPr>
              <a:r>
                <a:rPr sz="1200" dirty="0">
                  <a:cs typeface="Verdana"/>
                </a:rPr>
                <a:t>Mental Wellness/Addiction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375014" y="3820193"/>
              <a:ext cx="5088466" cy="832292"/>
              <a:chOff x="7375014" y="3778628"/>
              <a:chExt cx="5088466" cy="832292"/>
            </a:xfrm>
          </p:grpSpPr>
          <p:sp>
            <p:nvSpPr>
              <p:cNvPr id="22" name="object 21"/>
              <p:cNvSpPr/>
              <p:nvPr/>
            </p:nvSpPr>
            <p:spPr>
              <a:xfrm>
                <a:off x="7375014" y="3778628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624839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624839"/>
                    </a:lnTo>
                    <a:lnTo>
                      <a:pt x="0" y="624839"/>
                    </a:lnTo>
                    <a:lnTo>
                      <a:pt x="0" y="0"/>
                    </a:lnTo>
                    <a:close/>
                  </a:path>
                </a:pathLst>
              </a:custGeom>
              <a:ln w="22860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2"/>
              <p:cNvSpPr txBox="1"/>
              <p:nvPr/>
            </p:nvSpPr>
            <p:spPr>
              <a:xfrm>
                <a:off x="7742362" y="3938182"/>
                <a:ext cx="1551305" cy="2997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800" spc="-30" dirty="0">
                    <a:solidFill>
                      <a:srgbClr val="008080"/>
                    </a:solidFill>
                    <a:cs typeface="Verdana"/>
                  </a:rPr>
                  <a:t>Rehabilitation</a:t>
                </a:r>
                <a:endParaRPr sz="1800" dirty="0">
                  <a:cs typeface="Verdana"/>
                </a:endParaRPr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8300844" y="4389941"/>
                <a:ext cx="434340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434340" h="220979">
                    <a:moveTo>
                      <a:pt x="434340" y="0"/>
                    </a:moveTo>
                    <a:lnTo>
                      <a:pt x="0" y="0"/>
                    </a:lnTo>
                    <a:lnTo>
                      <a:pt x="217170" y="220980"/>
                    </a:lnTo>
                    <a:lnTo>
                      <a:pt x="434340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21">
                <a:extLst>
                  <a:ext uri="{FF2B5EF4-FFF2-40B4-BE49-F238E27FC236}">
                    <a16:creationId xmlns:a16="http://schemas.microsoft.com/office/drawing/2014/main" id="{12C0707C-598A-3847-A11E-781A7CA43300}"/>
                  </a:ext>
                </a:extLst>
              </p:cNvPr>
              <p:cNvSpPr/>
              <p:nvPr/>
            </p:nvSpPr>
            <p:spPr>
              <a:xfrm>
                <a:off x="10177480" y="3786579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624839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624839"/>
                    </a:lnTo>
                    <a:lnTo>
                      <a:pt x="0" y="624839"/>
                    </a:lnTo>
                    <a:lnTo>
                      <a:pt x="0" y="0"/>
                    </a:lnTo>
                    <a:close/>
                  </a:path>
                </a:pathLst>
              </a:custGeom>
              <a:ln w="22860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22">
                <a:extLst>
                  <a:ext uri="{FF2B5EF4-FFF2-40B4-BE49-F238E27FC236}">
                    <a16:creationId xmlns:a16="http://schemas.microsoft.com/office/drawing/2014/main" id="{A63BE828-E3D4-484E-A806-CDDAA82C9F87}"/>
                  </a:ext>
                </a:extLst>
              </p:cNvPr>
              <p:cNvSpPr txBox="1"/>
              <p:nvPr/>
            </p:nvSpPr>
            <p:spPr>
              <a:xfrm>
                <a:off x="10372821" y="3946133"/>
                <a:ext cx="1895317" cy="28982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30" dirty="0">
                    <a:solidFill>
                      <a:srgbClr val="008080"/>
                    </a:solidFill>
                    <a:cs typeface="Verdana"/>
                  </a:rPr>
                  <a:t>Immediate care</a:t>
                </a:r>
                <a:endParaRPr sz="1800" dirty="0">
                  <a:cs typeface="Verdana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780276" y="2204675"/>
            <a:ext cx="2286000" cy="2017340"/>
            <a:chOff x="1451896" y="2782170"/>
            <a:chExt cx="2286000" cy="2017340"/>
          </a:xfrm>
        </p:grpSpPr>
        <p:sp>
          <p:nvSpPr>
            <p:cNvPr id="14" name="object 13"/>
            <p:cNvSpPr txBox="1"/>
            <p:nvPr/>
          </p:nvSpPr>
          <p:spPr>
            <a:xfrm>
              <a:off x="1451896" y="2782170"/>
              <a:ext cx="2286000" cy="9489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indent="-11430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lang="en-US" sz="1200" dirty="0">
                  <a:cs typeface="Verdana"/>
                </a:rPr>
                <a:t>Pays additional 25% benefit when care is received at the workplace</a:t>
              </a:r>
            </a:p>
            <a:p>
              <a:pPr marL="127000" indent="-11430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lang="en-US" sz="1200" dirty="0">
                  <a:cs typeface="Verdana"/>
                </a:rPr>
                <a:t>Designed for healthcare clients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451896" y="3969440"/>
              <a:ext cx="2286000" cy="830070"/>
              <a:chOff x="1451896" y="3894623"/>
              <a:chExt cx="2286000" cy="830070"/>
            </a:xfrm>
          </p:grpSpPr>
          <p:sp>
            <p:nvSpPr>
              <p:cNvPr id="13" name="object 12"/>
              <p:cNvSpPr txBox="1"/>
              <p:nvPr/>
            </p:nvSpPr>
            <p:spPr>
              <a:xfrm>
                <a:off x="1665891" y="4050162"/>
                <a:ext cx="1858010" cy="289823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25" dirty="0">
                    <a:solidFill>
                      <a:srgbClr val="008080"/>
                    </a:solidFill>
                    <a:latin typeface="Century Gothic" panose="020B0502020202020204" pitchFamily="34" charset="0"/>
                    <a:cs typeface="Verdana"/>
                  </a:rPr>
                  <a:t>Workplace Care</a:t>
                </a:r>
                <a:endParaRPr sz="1800" dirty="0">
                  <a:latin typeface="Century Gothic" panose="020B0502020202020204" pitchFamily="34" charset="0"/>
                  <a:cs typeface="Verdana"/>
                </a:endParaRPr>
              </a:p>
            </p:txBody>
          </p:sp>
          <p:sp>
            <p:nvSpPr>
              <p:cNvPr id="16" name="object 15"/>
              <p:cNvSpPr/>
              <p:nvPr/>
            </p:nvSpPr>
            <p:spPr>
              <a:xfrm>
                <a:off x="2381536" y="4503714"/>
                <a:ext cx="426720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426719" h="220979">
                    <a:moveTo>
                      <a:pt x="426719" y="0"/>
                    </a:moveTo>
                    <a:lnTo>
                      <a:pt x="0" y="0"/>
                    </a:lnTo>
                    <a:lnTo>
                      <a:pt x="213359" y="220980"/>
                    </a:lnTo>
                    <a:lnTo>
                      <a:pt x="426719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1"/>
              <p:cNvSpPr/>
              <p:nvPr/>
            </p:nvSpPr>
            <p:spPr>
              <a:xfrm>
                <a:off x="1451896" y="3894623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647700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647700"/>
                    </a:lnTo>
                    <a:lnTo>
                      <a:pt x="0" y="647700"/>
                    </a:lnTo>
                    <a:lnTo>
                      <a:pt x="0" y="0"/>
                    </a:lnTo>
                    <a:close/>
                  </a:path>
                </a:pathLst>
              </a:custGeom>
              <a:ln w="22860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1972201" y="4265948"/>
            <a:ext cx="2286000" cy="1575679"/>
            <a:chOff x="2740312" y="4717339"/>
            <a:chExt cx="2286000" cy="1575679"/>
          </a:xfrm>
        </p:grpSpPr>
        <p:sp>
          <p:nvSpPr>
            <p:cNvPr id="44" name="object 37"/>
            <p:cNvSpPr txBox="1"/>
            <p:nvPr/>
          </p:nvSpPr>
          <p:spPr>
            <a:xfrm>
              <a:off x="2740312" y="5717073"/>
              <a:ext cx="2286000" cy="5759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72720" indent="-160020">
                <a:lnSpc>
                  <a:spcPct val="100000"/>
                </a:lnSpc>
                <a:spcBef>
                  <a:spcPts val="100"/>
                </a:spcBef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72720" algn="l"/>
                </a:tabLst>
              </a:pPr>
              <a:r>
                <a:rPr sz="1200" dirty="0">
                  <a:cs typeface="Verdana"/>
                </a:rPr>
                <a:t>Minor (x-rays, labs)</a:t>
              </a:r>
            </a:p>
            <a:p>
              <a:pPr marL="172720" indent="-16002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72720" algn="l"/>
                </a:tabLst>
              </a:pPr>
              <a:r>
                <a:rPr sz="1200" dirty="0">
                  <a:cs typeface="Verdana"/>
                </a:rPr>
                <a:t>Major (CT, PET, MRI)</a:t>
              </a:r>
            </a:p>
            <a:p>
              <a:pPr marL="172720" indent="-16002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72720" algn="l"/>
                </a:tabLst>
              </a:pPr>
              <a:r>
                <a:rPr sz="1200" dirty="0">
                  <a:cs typeface="Gothic Uralic"/>
                </a:rPr>
                <a:t>Invasive Diagnostics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740312" y="4717339"/>
              <a:ext cx="2286000" cy="837720"/>
              <a:chOff x="2740312" y="4659148"/>
              <a:chExt cx="2286000" cy="837720"/>
            </a:xfrm>
          </p:grpSpPr>
          <p:sp>
            <p:nvSpPr>
              <p:cNvPr id="35" name="object 35"/>
              <p:cNvSpPr/>
              <p:nvPr/>
            </p:nvSpPr>
            <p:spPr>
              <a:xfrm>
                <a:off x="2740312" y="4893364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556260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556260"/>
                    </a:lnTo>
                    <a:lnTo>
                      <a:pt x="0" y="556260"/>
                    </a:lnTo>
                    <a:lnTo>
                      <a:pt x="0" y="0"/>
                    </a:lnTo>
                    <a:close/>
                  </a:path>
                </a:pathLst>
              </a:custGeom>
              <a:ln w="22859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0"/>
              <p:cNvSpPr/>
              <p:nvPr/>
            </p:nvSpPr>
            <p:spPr>
              <a:xfrm>
                <a:off x="3669952" y="4659148"/>
                <a:ext cx="42672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426720" h="228600">
                    <a:moveTo>
                      <a:pt x="213360" y="0"/>
                    </a:moveTo>
                    <a:lnTo>
                      <a:pt x="0" y="228600"/>
                    </a:lnTo>
                    <a:lnTo>
                      <a:pt x="426720" y="228600"/>
                    </a:lnTo>
                    <a:lnTo>
                      <a:pt x="213360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12"/>
              <p:cNvSpPr txBox="1"/>
              <p:nvPr/>
            </p:nvSpPr>
            <p:spPr>
              <a:xfrm>
                <a:off x="3387218" y="5035574"/>
                <a:ext cx="992189" cy="2997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25" dirty="0">
                    <a:solidFill>
                      <a:srgbClr val="008080"/>
                    </a:solidFill>
                    <a:latin typeface="Century Gothic" panose="020B0502020202020204" pitchFamily="34" charset="0"/>
                    <a:cs typeface="Verdana"/>
                  </a:rPr>
                  <a:t>Imaging</a:t>
                </a:r>
                <a:endParaRPr sz="1800" dirty="0">
                  <a:latin typeface="Century Gothic" panose="020B0502020202020204" pitchFamily="34" charset="0"/>
                  <a:cs typeface="Verdana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3433624" y="2507557"/>
            <a:ext cx="2312032" cy="1715249"/>
            <a:chOff x="4324597" y="2938640"/>
            <a:chExt cx="2312032" cy="1715249"/>
          </a:xfrm>
        </p:grpSpPr>
        <p:sp>
          <p:nvSpPr>
            <p:cNvPr id="19" name="object 18"/>
            <p:cNvSpPr txBox="1"/>
            <p:nvPr/>
          </p:nvSpPr>
          <p:spPr>
            <a:xfrm>
              <a:off x="4352657" y="2938640"/>
              <a:ext cx="2283972" cy="5668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indent="-114300">
                <a:lnSpc>
                  <a:spcPct val="100000"/>
                </a:lnSpc>
                <a:spcBef>
                  <a:spcPts val="100"/>
                </a:spcBef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Inpatient Surgery</a:t>
              </a:r>
            </a:p>
            <a:p>
              <a:pPr marL="127000" indent="-11430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Outpatient Surgery</a:t>
              </a:r>
            </a:p>
            <a:p>
              <a:pPr marL="127000" indent="-114300">
                <a:lnSpc>
                  <a:spcPct val="100000"/>
                </a:lnSpc>
                <a:spcAft>
                  <a:spcPts val="500"/>
                </a:spcAft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Anesthesia 25%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324597" y="3831009"/>
              <a:ext cx="2286000" cy="822880"/>
              <a:chOff x="4324597" y="3772818"/>
              <a:chExt cx="2286000" cy="822880"/>
            </a:xfrm>
          </p:grpSpPr>
          <p:sp>
            <p:nvSpPr>
              <p:cNvPr id="17" name="object 16"/>
              <p:cNvSpPr/>
              <p:nvPr/>
            </p:nvSpPr>
            <p:spPr>
              <a:xfrm>
                <a:off x="4324597" y="3772818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624839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624839"/>
                    </a:lnTo>
                    <a:lnTo>
                      <a:pt x="0" y="624839"/>
                    </a:lnTo>
                    <a:lnTo>
                      <a:pt x="0" y="0"/>
                    </a:lnTo>
                    <a:close/>
                  </a:path>
                </a:pathLst>
              </a:custGeom>
              <a:ln w="22860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0"/>
              <p:cNvSpPr/>
              <p:nvPr/>
            </p:nvSpPr>
            <p:spPr>
              <a:xfrm>
                <a:off x="5254237" y="4374719"/>
                <a:ext cx="426720" cy="220979"/>
              </a:xfrm>
              <a:custGeom>
                <a:avLst/>
                <a:gdLst/>
                <a:ahLst/>
                <a:cxnLst/>
                <a:rect l="l" t="t" r="r" b="b"/>
                <a:pathLst>
                  <a:path w="426720" h="220979">
                    <a:moveTo>
                      <a:pt x="426720" y="0"/>
                    </a:moveTo>
                    <a:lnTo>
                      <a:pt x="0" y="0"/>
                    </a:lnTo>
                    <a:lnTo>
                      <a:pt x="213360" y="220980"/>
                    </a:lnTo>
                    <a:lnTo>
                      <a:pt x="426720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2"/>
              <p:cNvSpPr txBox="1"/>
              <p:nvPr/>
            </p:nvSpPr>
            <p:spPr>
              <a:xfrm>
                <a:off x="4934096" y="3920699"/>
                <a:ext cx="1067003" cy="2997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25" dirty="0">
                    <a:solidFill>
                      <a:srgbClr val="008080"/>
                    </a:solidFill>
                    <a:cs typeface="Verdana"/>
                  </a:rPr>
                  <a:t>Surgery</a:t>
                </a:r>
                <a:endParaRPr sz="1800" dirty="0">
                  <a:cs typeface="Verdana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4708629" y="4282341"/>
            <a:ext cx="2292316" cy="1376406"/>
            <a:chOff x="5790869" y="4709576"/>
            <a:chExt cx="2292316" cy="1376406"/>
          </a:xfrm>
        </p:grpSpPr>
        <p:sp>
          <p:nvSpPr>
            <p:cNvPr id="29" name="object 29"/>
            <p:cNvSpPr txBox="1"/>
            <p:nvPr/>
          </p:nvSpPr>
          <p:spPr>
            <a:xfrm>
              <a:off x="5790869" y="5694822"/>
              <a:ext cx="2292316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marR="5080" indent="-114300">
                <a:lnSpc>
                  <a:spcPct val="100000"/>
                </a:lnSpc>
                <a:spcBef>
                  <a:spcPts val="100"/>
                </a:spcBef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Travel &amp; Lodging for you  and your companions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5797185" y="4709576"/>
              <a:ext cx="2286000" cy="834484"/>
              <a:chOff x="5797185" y="4709576"/>
              <a:chExt cx="2286000" cy="834484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797185" y="4709576"/>
                <a:ext cx="2286000" cy="834484"/>
                <a:chOff x="5797185" y="4676324"/>
                <a:chExt cx="2286000" cy="834484"/>
              </a:xfrm>
            </p:grpSpPr>
            <p:sp>
              <p:nvSpPr>
                <p:cNvPr id="27" name="object 27"/>
                <p:cNvSpPr/>
                <p:nvPr/>
              </p:nvSpPr>
              <p:spPr>
                <a:xfrm>
                  <a:off x="5797185" y="4907304"/>
                  <a:ext cx="2286000" cy="603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6000" h="556260">
                      <a:moveTo>
                        <a:pt x="0" y="0"/>
                      </a:moveTo>
                      <a:lnTo>
                        <a:pt x="2286000" y="0"/>
                      </a:lnTo>
                      <a:lnTo>
                        <a:pt x="2286000" y="556260"/>
                      </a:lnTo>
                      <a:lnTo>
                        <a:pt x="0" y="55626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22859">
                  <a:solidFill>
                    <a:srgbClr val="009999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30"/>
                <p:cNvSpPr/>
                <p:nvPr/>
              </p:nvSpPr>
              <p:spPr>
                <a:xfrm>
                  <a:off x="6726825" y="4676324"/>
                  <a:ext cx="426720" cy="22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0" h="228600">
                      <a:moveTo>
                        <a:pt x="213360" y="0"/>
                      </a:moveTo>
                      <a:lnTo>
                        <a:pt x="0" y="228600"/>
                      </a:lnTo>
                      <a:lnTo>
                        <a:pt x="426720" y="228600"/>
                      </a:lnTo>
                      <a:lnTo>
                        <a:pt x="213360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48" name="object 12"/>
              <p:cNvSpPr txBox="1"/>
              <p:nvPr/>
            </p:nvSpPr>
            <p:spPr>
              <a:xfrm>
                <a:off x="6344615" y="5084135"/>
                <a:ext cx="1191141" cy="2997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800" spc="-25" dirty="0" err="1">
                    <a:solidFill>
                      <a:srgbClr val="008080"/>
                    </a:solidFill>
                    <a:cs typeface="Verdana"/>
                  </a:rPr>
                  <a:t>TrekCheck</a:t>
                </a:r>
                <a:endParaRPr sz="1800" dirty="0">
                  <a:cs typeface="Verdana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7378972" y="4270766"/>
            <a:ext cx="2286000" cy="1570861"/>
            <a:chOff x="8847742" y="4711522"/>
            <a:chExt cx="2286000" cy="1570861"/>
          </a:xfrm>
        </p:grpSpPr>
        <p:sp>
          <p:nvSpPr>
            <p:cNvPr id="32" name="object 32"/>
            <p:cNvSpPr txBox="1"/>
            <p:nvPr/>
          </p:nvSpPr>
          <p:spPr>
            <a:xfrm>
              <a:off x="8847742" y="5708343"/>
              <a:ext cx="2286000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0" marR="5080" indent="-114300">
                <a:lnSpc>
                  <a:spcPct val="100000"/>
                </a:lnSpc>
                <a:spcBef>
                  <a:spcPts val="100"/>
                </a:spcBef>
                <a:buClr>
                  <a:srgbClr val="009999"/>
                </a:buClr>
                <a:buSzPct val="104166"/>
                <a:buFont typeface="Arial"/>
                <a:buChar char="•"/>
                <a:tabLst>
                  <a:tab pos="127000" algn="l"/>
                </a:tabLst>
              </a:pPr>
              <a:r>
                <a:rPr sz="1200" dirty="0">
                  <a:cs typeface="Verdana"/>
                </a:rPr>
                <a:t>Pays for any kind of doctor  or </a:t>
              </a:r>
              <a:r>
                <a:rPr sz="1200" dirty="0" err="1">
                  <a:cs typeface="Verdana"/>
                </a:rPr>
                <a:t>telemed</a:t>
              </a:r>
              <a:r>
                <a:rPr sz="1200" dirty="0">
                  <a:cs typeface="Verdana"/>
                </a:rPr>
                <a:t> visit up to X  times per person per year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8847742" y="4711522"/>
              <a:ext cx="2286000" cy="838468"/>
              <a:chOff x="8847742" y="4653334"/>
              <a:chExt cx="2286000" cy="838468"/>
            </a:xfrm>
          </p:grpSpPr>
          <p:sp>
            <p:nvSpPr>
              <p:cNvPr id="34" name="object 34"/>
              <p:cNvSpPr/>
              <p:nvPr/>
            </p:nvSpPr>
            <p:spPr>
              <a:xfrm>
                <a:off x="9777382" y="4653334"/>
                <a:ext cx="426720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426720" h="228600">
                    <a:moveTo>
                      <a:pt x="213360" y="0"/>
                    </a:moveTo>
                    <a:lnTo>
                      <a:pt x="0" y="228600"/>
                    </a:lnTo>
                    <a:lnTo>
                      <a:pt x="426720" y="228600"/>
                    </a:lnTo>
                    <a:lnTo>
                      <a:pt x="213360" y="0"/>
                    </a:lnTo>
                    <a:close/>
                  </a:path>
                </a:pathLst>
              </a:custGeom>
              <a:solidFill>
                <a:srgbClr val="0099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27"/>
              <p:cNvSpPr/>
              <p:nvPr/>
            </p:nvSpPr>
            <p:spPr>
              <a:xfrm>
                <a:off x="8847742" y="4888298"/>
                <a:ext cx="2286000" cy="603504"/>
              </a:xfrm>
              <a:custGeom>
                <a:avLst/>
                <a:gdLst/>
                <a:ahLst/>
                <a:cxnLst/>
                <a:rect l="l" t="t" r="r" b="b"/>
                <a:pathLst>
                  <a:path w="2286000" h="556260">
                    <a:moveTo>
                      <a:pt x="0" y="0"/>
                    </a:moveTo>
                    <a:lnTo>
                      <a:pt x="2286000" y="0"/>
                    </a:lnTo>
                    <a:lnTo>
                      <a:pt x="2286000" y="556260"/>
                    </a:lnTo>
                    <a:lnTo>
                      <a:pt x="0" y="556260"/>
                    </a:lnTo>
                    <a:lnTo>
                      <a:pt x="0" y="0"/>
                    </a:lnTo>
                    <a:close/>
                  </a:path>
                </a:pathLst>
              </a:custGeom>
              <a:ln w="22859">
                <a:solidFill>
                  <a:srgbClr val="009999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152852" y="5020647"/>
                <a:ext cx="15808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pc="-25" dirty="0">
                    <a:solidFill>
                      <a:srgbClr val="008080"/>
                    </a:solidFill>
                    <a:latin typeface="Century Gothic" panose="020B0502020202020204" pitchFamily="34" charset="0"/>
                    <a:cs typeface="Verdana"/>
                  </a:rPr>
                  <a:t>Doctor’s Visit</a:t>
                </a:r>
                <a:endParaRPr lang="en-US" dirty="0">
                  <a:latin typeface="Century Gothic" panose="020B0502020202020204" pitchFamily="34" charset="0"/>
                  <a:cs typeface="Verdana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780276" y="4182570"/>
            <a:ext cx="10422609" cy="127740"/>
            <a:chOff x="1204246" y="4621652"/>
            <a:chExt cx="10422609" cy="127740"/>
          </a:xfrm>
        </p:grpSpPr>
        <p:sp>
          <p:nvSpPr>
            <p:cNvPr id="62" name="object 8"/>
            <p:cNvSpPr/>
            <p:nvPr/>
          </p:nvSpPr>
          <p:spPr>
            <a:xfrm flipV="1">
              <a:off x="1272826" y="4639234"/>
              <a:ext cx="10285730" cy="45719"/>
            </a:xfrm>
            <a:custGeom>
              <a:avLst/>
              <a:gdLst/>
              <a:ahLst/>
              <a:cxnLst/>
              <a:rect l="l" t="t" r="r" b="b"/>
              <a:pathLst>
                <a:path w="10285730">
                  <a:moveTo>
                    <a:pt x="0" y="0"/>
                  </a:moveTo>
                  <a:lnTo>
                    <a:pt x="10285450" y="0"/>
                  </a:lnTo>
                </a:path>
              </a:pathLst>
            </a:custGeom>
            <a:ln w="45720">
              <a:solidFill>
                <a:srgbClr val="20126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9"/>
            <p:cNvSpPr/>
            <p:nvPr/>
          </p:nvSpPr>
          <p:spPr>
            <a:xfrm>
              <a:off x="11489696" y="4621665"/>
              <a:ext cx="137159" cy="127727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0"/>
            <p:cNvSpPr/>
            <p:nvPr/>
          </p:nvSpPr>
          <p:spPr>
            <a:xfrm>
              <a:off x="1204246" y="4621652"/>
              <a:ext cx="137159" cy="127727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/>
              <a:t>  TrustmarkVB.com</a:t>
            </a:r>
            <a:r>
              <a:rPr lang="en-US" sz="900"/>
              <a:t>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9" name="object 16"/>
          <p:cNvSpPr/>
          <p:nvPr/>
        </p:nvSpPr>
        <p:spPr>
          <a:xfrm>
            <a:off x="9914707" y="4003407"/>
            <a:ext cx="426720" cy="220979"/>
          </a:xfrm>
          <a:custGeom>
            <a:avLst/>
            <a:gdLst/>
            <a:ahLst/>
            <a:cxnLst/>
            <a:rect l="l" t="t" r="r" b="b"/>
            <a:pathLst>
              <a:path w="426719" h="220979">
                <a:moveTo>
                  <a:pt x="426719" y="0"/>
                </a:moveTo>
                <a:lnTo>
                  <a:pt x="0" y="0"/>
                </a:lnTo>
                <a:lnTo>
                  <a:pt x="213359" y="220980"/>
                </a:lnTo>
                <a:lnTo>
                  <a:pt x="426719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15"/>
          <p:cNvSpPr txBox="1"/>
          <p:nvPr/>
        </p:nvSpPr>
        <p:spPr>
          <a:xfrm>
            <a:off x="8937262" y="2529594"/>
            <a:ext cx="145542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sz="1200" spc="-10" dirty="0">
                <a:latin typeface="+mj-lt"/>
                <a:cs typeface="Verdana"/>
              </a:rPr>
              <a:t>Emergency</a:t>
            </a:r>
            <a:r>
              <a:rPr sz="1200" spc="-175" dirty="0">
                <a:latin typeface="+mj-lt"/>
                <a:cs typeface="Verdana"/>
              </a:rPr>
              <a:t> </a:t>
            </a:r>
            <a:r>
              <a:rPr sz="1200" spc="-20" dirty="0">
                <a:latin typeface="+mj-lt"/>
                <a:cs typeface="Verdana"/>
              </a:rPr>
              <a:t>Room</a:t>
            </a:r>
            <a:endParaRPr sz="1200" dirty="0">
              <a:latin typeface="+mj-lt"/>
              <a:cs typeface="Verdana"/>
            </a:endParaRPr>
          </a:p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sz="1200" spc="-50" dirty="0">
                <a:latin typeface="+mj-lt"/>
                <a:cs typeface="Verdana"/>
              </a:rPr>
              <a:t>Urgent</a:t>
            </a:r>
            <a:r>
              <a:rPr sz="1200" spc="-125" dirty="0">
                <a:latin typeface="+mj-lt"/>
                <a:cs typeface="Verdana"/>
              </a:rPr>
              <a:t> </a:t>
            </a:r>
            <a:r>
              <a:rPr sz="1200" spc="35" dirty="0">
                <a:latin typeface="+mj-lt"/>
                <a:cs typeface="Verdana"/>
              </a:rPr>
              <a:t>Care</a:t>
            </a:r>
            <a:endParaRPr sz="1200" dirty="0">
              <a:latin typeface="+mj-lt"/>
              <a:cs typeface="Verdana"/>
            </a:endParaRPr>
          </a:p>
          <a:p>
            <a:pPr marL="127000" indent="-114300">
              <a:lnSpc>
                <a:spcPct val="100000"/>
              </a:lnSpc>
              <a:spcAft>
                <a:spcPts val="500"/>
              </a:spcAft>
              <a:buClr>
                <a:srgbClr val="009999"/>
              </a:buClr>
              <a:buSzPct val="104166"/>
              <a:buFont typeface="Arial"/>
              <a:buChar char="•"/>
              <a:tabLst>
                <a:tab pos="127000" algn="l"/>
              </a:tabLst>
            </a:pPr>
            <a:r>
              <a:rPr sz="1200" spc="35" dirty="0">
                <a:latin typeface="+mj-lt"/>
                <a:cs typeface="Verdana"/>
              </a:rPr>
              <a:t>Ambulance</a:t>
            </a:r>
            <a:endParaRPr sz="1200" dirty="0"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3951005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00600" cy="6858000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EECED72-F709-1045-A021-3C9FDE084B37}"/>
              </a:ext>
            </a:extLst>
          </p:cNvPr>
          <p:cNvGrpSpPr/>
          <p:nvPr/>
        </p:nvGrpSpPr>
        <p:grpSpPr>
          <a:xfrm>
            <a:off x="8096483" y="-4659"/>
            <a:ext cx="578458" cy="766659"/>
            <a:chOff x="8096483" y="-4659"/>
            <a:chExt cx="578458" cy="766659"/>
          </a:xfrm>
        </p:grpSpPr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E314C45E-743E-8B41-8959-84750F9CCD43}"/>
                </a:ext>
              </a:extLst>
            </p:cNvPr>
            <p:cNvSpPr/>
            <p:nvPr/>
          </p:nvSpPr>
          <p:spPr>
            <a:xfrm rot="5400000">
              <a:off x="8002382" y="89442"/>
              <a:ext cx="766659" cy="578458"/>
            </a:xfrm>
            <a:prstGeom prst="homePlate">
              <a:avLst>
                <a:gd name="adj" fmla="val 15747"/>
              </a:avLst>
            </a:prstGeom>
            <a:solidFill>
              <a:srgbClr val="4BACA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0249C1-9912-A94E-AF57-F1C5EFA60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10" y="165648"/>
              <a:ext cx="426002" cy="426002"/>
            </a:xfrm>
            <a:prstGeom prst="rect">
              <a:avLst/>
            </a:prstGeom>
          </p:spPr>
        </p:pic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95EB9A5-3EBA-0B4E-A436-66F6DC5AFAEA}"/>
              </a:ext>
            </a:extLst>
          </p:cNvPr>
          <p:cNvSpPr txBox="1">
            <a:spLocks/>
          </p:cNvSpPr>
          <p:nvPr/>
        </p:nvSpPr>
        <p:spPr>
          <a:xfrm>
            <a:off x="7024843" y="-3942136"/>
            <a:ext cx="5018536" cy="9252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50000"/>
                  </a:schemeClr>
                </a:solidFill>
                <a:latin typeface="Sharp Sans Display No1 Book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−"/>
              <a:defRPr sz="2000" kern="1200" baseline="0">
                <a:solidFill>
                  <a:schemeClr val="tx1">
                    <a:lumMod val="50000"/>
                  </a:schemeClr>
                </a:solidFill>
                <a:latin typeface="Sharp Sans Display No1 Book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 baseline="0">
                <a:solidFill>
                  <a:schemeClr val="tx1">
                    <a:lumMod val="50000"/>
                  </a:schemeClr>
                </a:solidFill>
                <a:latin typeface="Sharp Sans Display No1 Book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 baseline="0">
                <a:solidFill>
                  <a:schemeClr val="tx1">
                    <a:lumMod val="50000"/>
                  </a:schemeClr>
                </a:solidFill>
                <a:latin typeface="Sharp Sans Display No1 Book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600" dirty="0">
              <a:latin typeface="+mj-lt"/>
              <a:cs typeface="Calibr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900" b="1" dirty="0"/>
              <a:t>TrustmarkVB.com</a:t>
            </a:r>
            <a:r>
              <a:rPr lang="en-US" dirty="0"/>
              <a:t>   I  </a:t>
            </a:r>
            <a:fld id="{7AE4C957-3C63-4C7F-8F09-0C9817055DD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FAA"/>
                </a:solidFill>
              </a:rPr>
              <a:t>Mental Wellness</a:t>
            </a:r>
            <a:br>
              <a:rPr lang="en-US" dirty="0">
                <a:solidFill>
                  <a:srgbClr val="00AFAA"/>
                </a:solidFill>
              </a:rPr>
            </a:br>
            <a:r>
              <a:rPr lang="en-US" dirty="0">
                <a:solidFill>
                  <a:srgbClr val="00AFAA"/>
                </a:solidFill>
              </a:rPr>
              <a:t>&amp; Addiction Recovery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5432426" y="2360762"/>
            <a:ext cx="5214372" cy="3735238"/>
          </a:xfrm>
        </p:spPr>
        <p:txBody>
          <a:bodyPr/>
          <a:lstStyle/>
          <a:p>
            <a:pPr marL="0" lvl="0" indent="0">
              <a:lnSpc>
                <a:spcPts val="2260"/>
              </a:lnSpc>
              <a:buNone/>
              <a:defRPr/>
            </a:pPr>
            <a:r>
              <a:rPr lang="en-US" dirty="0">
                <a:cs typeface="Calibri"/>
              </a:rPr>
              <a:t>Forward-thinking coverage addresses the increasing need for mental health and addiction support</a:t>
            </a:r>
          </a:p>
          <a:p>
            <a:pPr marL="285750" lvl="0" indent="-285750">
              <a:lnSpc>
                <a:spcPts val="2260"/>
              </a:lnSpc>
              <a:buFont typeface="Arial"/>
              <a:buChar char="•"/>
              <a:defRPr/>
            </a:pPr>
            <a:r>
              <a:rPr lang="en-US" dirty="0">
                <a:cs typeface="Calibri"/>
              </a:rPr>
              <a:t>Admissions for mental health and addiction treated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as triggers for base benefit</a:t>
            </a:r>
          </a:p>
          <a:p>
            <a:pPr marL="285750" lvl="0" indent="-285750">
              <a:lnSpc>
                <a:spcPts val="2260"/>
              </a:lnSpc>
              <a:buFont typeface="Arial"/>
              <a:buChar char="•"/>
              <a:defRPr/>
            </a:pPr>
            <a:r>
              <a:rPr lang="en-US" dirty="0">
                <a:cs typeface="Calibri"/>
              </a:rPr>
              <a:t>Optional rider can pay a benefit for inpatient and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outpatient rehab</a:t>
            </a:r>
          </a:p>
        </p:txBody>
      </p:sp>
    </p:spTree>
    <p:extLst>
      <p:ext uri="{BB962C8B-B14F-4D97-AF65-F5344CB8AC3E}">
        <p14:creationId xmlns:p14="http://schemas.microsoft.com/office/powerpoint/2010/main" val="2362757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779" y="1026849"/>
            <a:ext cx="6126480" cy="731521"/>
          </a:xfrm>
        </p:spPr>
        <p:txBody>
          <a:bodyPr/>
          <a:lstStyle/>
          <a:p>
            <a:r>
              <a:rPr lang="en-US" dirty="0">
                <a:solidFill>
                  <a:srgbClr val="00AFAA"/>
                </a:solidFill>
              </a:rPr>
              <a:t>Wellness Checks Benefit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>
                <a:solidFill>
                  <a:schemeClr val="bg1"/>
                </a:solidFill>
              </a:rPr>
              <a:t>  TrustmarkVB.com</a:t>
            </a:r>
            <a:r>
              <a:rPr lang="en-US" sz="900" dirty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chemeClr val="bg1"/>
                </a:solidFill>
              </a:rPr>
              <a:t>I  </a:t>
            </a:r>
            <a:fld id="{7AE4C957-3C63-4C7F-8F09-0C9817055DDE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C1EAC-6B43-CB43-9B42-8DD2E3F65BE4}"/>
              </a:ext>
            </a:extLst>
          </p:cNvPr>
          <p:cNvGrpSpPr/>
          <p:nvPr/>
        </p:nvGrpSpPr>
        <p:grpSpPr>
          <a:xfrm>
            <a:off x="3403791" y="-4659"/>
            <a:ext cx="578458" cy="766659"/>
            <a:chOff x="8096483" y="-4659"/>
            <a:chExt cx="578458" cy="766659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C51BF6D5-1749-B04C-ADC6-DEF252B0EF71}"/>
                </a:ext>
              </a:extLst>
            </p:cNvPr>
            <p:cNvSpPr/>
            <p:nvPr/>
          </p:nvSpPr>
          <p:spPr>
            <a:xfrm rot="5400000">
              <a:off x="8002382" y="89442"/>
              <a:ext cx="766659" cy="578458"/>
            </a:xfrm>
            <a:prstGeom prst="homePlate">
              <a:avLst>
                <a:gd name="adj" fmla="val 15747"/>
              </a:avLst>
            </a:prstGeom>
            <a:solidFill>
              <a:srgbClr val="4BACA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6EAFF7-B9B0-4441-AD4C-2F7EA0CA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10" y="165648"/>
              <a:ext cx="426002" cy="426002"/>
            </a:xfrm>
            <a:prstGeom prst="rect">
              <a:avLst/>
            </a:prstGeom>
          </p:spPr>
        </p:pic>
      </p:grp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55E8F1E-6259-46D6-B85C-317BA0547B54}"/>
              </a:ext>
            </a:extLst>
          </p:cNvPr>
          <p:cNvSpPr txBox="1">
            <a:spLocks/>
          </p:cNvSpPr>
          <p:nvPr/>
        </p:nvSpPr>
        <p:spPr>
          <a:xfrm>
            <a:off x="489863" y="2404159"/>
            <a:ext cx="6832314" cy="4178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Century Gothic" panose="020B0502020202020204" pitchFamily="34" charset="0"/>
              <a:buChar char="−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Consistent wellness offerings across group products</a:t>
            </a:r>
          </a:p>
          <a:p>
            <a:r>
              <a:rPr lang="en-US" sz="1800" dirty="0"/>
              <a:t>Flexibility to choose a plan that meets the needs of your client</a:t>
            </a:r>
          </a:p>
          <a:p>
            <a:r>
              <a:rPr lang="en-US" sz="1800" dirty="0"/>
              <a:t>Range of benefits available: $25 - $100 </a:t>
            </a:r>
          </a:p>
          <a:p>
            <a:r>
              <a:rPr lang="en-US" sz="1800" dirty="0"/>
              <a:t>Wide variety of tests and screenings are covered</a:t>
            </a:r>
            <a:br>
              <a:rPr lang="en-US" sz="1800" dirty="0"/>
            </a:br>
            <a:r>
              <a:rPr lang="en-US" sz="1800" dirty="0"/>
              <a:t>- Physicals</a:t>
            </a:r>
            <a:br>
              <a:rPr lang="en-US" sz="1800" dirty="0"/>
            </a:br>
            <a:r>
              <a:rPr lang="en-US" sz="1800" dirty="0"/>
              <a:t>- Immunizations</a:t>
            </a:r>
            <a:br>
              <a:rPr lang="en-US" sz="1800" dirty="0"/>
            </a:br>
            <a:r>
              <a:rPr lang="en-US" sz="1800" dirty="0"/>
              <a:t>- Blood and cancer screenings</a:t>
            </a:r>
            <a:br>
              <a:rPr lang="en-US" sz="1800" dirty="0"/>
            </a:br>
            <a:r>
              <a:rPr lang="en-US" sz="1800" dirty="0"/>
              <a:t>- Biometrics</a:t>
            </a:r>
            <a:br>
              <a:rPr lang="en-US" sz="1800" dirty="0"/>
            </a:br>
            <a:r>
              <a:rPr lang="en-US" sz="1800" dirty="0"/>
              <a:t>- And many more!</a:t>
            </a:r>
          </a:p>
          <a:p>
            <a:r>
              <a:rPr lang="en-US" sz="1800" b="1" dirty="0"/>
              <a:t>Optional follow-up test benefit: $25 - $100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5149F4-EAA8-4AB8-A496-61FC6A5E92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759" y="1535403"/>
            <a:ext cx="6126163" cy="21026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Incentivizes healthy habits and rewards employees for being proactive about their health</a:t>
            </a: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71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7021" y="1649632"/>
            <a:ext cx="61264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4AACA9"/>
                </a:solidFill>
              </a:rPr>
              <a:t>Waiver</a:t>
            </a:r>
            <a:r>
              <a:rPr lang="en-US" spc="-5" dirty="0">
                <a:solidFill>
                  <a:srgbClr val="4AACA9"/>
                </a:solidFill>
              </a:rPr>
              <a:t>s</a:t>
            </a:r>
            <a:r>
              <a:rPr spc="-5" dirty="0">
                <a:solidFill>
                  <a:srgbClr val="4AACA9"/>
                </a:solidFill>
              </a:rPr>
              <a:t> </a:t>
            </a:r>
            <a:r>
              <a:rPr spc="-15" dirty="0">
                <a:solidFill>
                  <a:srgbClr val="4AACA9"/>
                </a:solidFill>
              </a:rPr>
              <a:t>of</a:t>
            </a:r>
            <a:r>
              <a:rPr spc="-35" dirty="0">
                <a:solidFill>
                  <a:srgbClr val="4AACA9"/>
                </a:solidFill>
              </a:rPr>
              <a:t> </a:t>
            </a:r>
            <a:r>
              <a:rPr lang="en-US" spc="-15" dirty="0">
                <a:solidFill>
                  <a:srgbClr val="4AACA9"/>
                </a:solidFill>
              </a:rPr>
              <a:t>p</a:t>
            </a:r>
            <a:r>
              <a:rPr spc="-15" dirty="0">
                <a:solidFill>
                  <a:srgbClr val="4AACA9"/>
                </a:solidFill>
              </a:rPr>
              <a:t>remium</a:t>
            </a:r>
            <a:endParaRPr dirty="0">
              <a:solidFill>
                <a:srgbClr val="4AACA9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57022" y="4557742"/>
            <a:ext cx="7580530" cy="650626"/>
          </a:xfrm>
        </p:spPr>
        <p:txBody>
          <a:bodyPr numCol="2"/>
          <a:lstStyle/>
          <a:p>
            <a:pPr marL="12700" marR="461645" indent="0" algn="ctr">
              <a:lnSpc>
                <a:spcPct val="105600"/>
              </a:lnSpc>
              <a:spcBef>
                <a:spcPts val="100"/>
              </a:spcBef>
              <a:buNone/>
              <a:tabLst>
                <a:tab pos="301625" algn="l"/>
                <a:tab pos="302260" algn="l"/>
              </a:tabLst>
            </a:pPr>
            <a:r>
              <a:rPr lang="en-US" b="1" dirty="0">
                <a:solidFill>
                  <a:srgbClr val="5B666F"/>
                </a:solidFill>
                <a:cs typeface="Gothic Uralic"/>
              </a:rPr>
              <a:t>Waiver of Premium due to disability </a:t>
            </a:r>
            <a:r>
              <a:rPr lang="en-US" dirty="0">
                <a:solidFill>
                  <a:srgbClr val="5B666F"/>
                </a:solidFill>
                <a:cs typeface="Verdana"/>
              </a:rPr>
              <a:t>– disabled for 6 months, waives</a:t>
            </a:r>
            <a:br>
              <a:rPr lang="en-US" dirty="0">
                <a:solidFill>
                  <a:srgbClr val="5B666F"/>
                </a:solidFill>
                <a:cs typeface="Verdana"/>
              </a:rPr>
            </a:br>
            <a:r>
              <a:rPr lang="en-US" dirty="0">
                <a:solidFill>
                  <a:srgbClr val="5B666F"/>
                </a:solidFill>
                <a:cs typeface="Verdana"/>
              </a:rPr>
              <a:t>premium to age 65</a:t>
            </a:r>
            <a:endParaRPr lang="en-US" dirty="0">
              <a:cs typeface="Verdana"/>
            </a:endParaRPr>
          </a:p>
          <a:p>
            <a:pPr marL="12700" marR="5080" indent="0" algn="ctr">
              <a:lnSpc>
                <a:spcPct val="107000"/>
              </a:lnSpc>
              <a:spcBef>
                <a:spcPts val="985"/>
              </a:spcBef>
              <a:buNone/>
              <a:tabLst>
                <a:tab pos="301625" algn="l"/>
                <a:tab pos="302260" algn="l"/>
              </a:tabLst>
            </a:pPr>
            <a:r>
              <a:rPr lang="en-US" b="1" dirty="0">
                <a:solidFill>
                  <a:srgbClr val="5B666F"/>
                </a:solidFill>
                <a:cs typeface="Gothic Uralic"/>
              </a:rPr>
              <a:t>Waiver of Premium due to confinement </a:t>
            </a:r>
            <a:r>
              <a:rPr lang="en-US" dirty="0">
                <a:solidFill>
                  <a:srgbClr val="5B666F"/>
                </a:solidFill>
                <a:cs typeface="Verdana"/>
              </a:rPr>
              <a:t>–</a:t>
            </a:r>
            <a:br>
              <a:rPr lang="en-US" dirty="0">
                <a:solidFill>
                  <a:srgbClr val="5B666F"/>
                </a:solidFill>
                <a:cs typeface="Verdana"/>
              </a:rPr>
            </a:br>
            <a:r>
              <a:rPr lang="en-US" dirty="0">
                <a:solidFill>
                  <a:srgbClr val="5B666F"/>
                </a:solidFill>
                <a:cs typeface="Verdana"/>
              </a:rPr>
              <a:t>confined to a hospital for 15 days, premium</a:t>
            </a:r>
            <a:br>
              <a:rPr lang="en-US" dirty="0">
                <a:solidFill>
                  <a:srgbClr val="5B666F"/>
                </a:solidFill>
                <a:cs typeface="Verdana"/>
              </a:rPr>
            </a:br>
            <a:r>
              <a:rPr lang="en-US" dirty="0">
                <a:solidFill>
                  <a:srgbClr val="5B666F"/>
                </a:solidFill>
                <a:cs typeface="Verdana"/>
              </a:rPr>
              <a:t>is waived until they’re discharged</a:t>
            </a:r>
            <a:endParaRPr lang="en-US" dirty="0">
              <a:cs typeface="Verdana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>
                <a:solidFill>
                  <a:schemeClr val="tx2"/>
                </a:solidFill>
              </a:rPr>
              <a:t>  TrustmarkVB.com</a:t>
            </a:r>
            <a:r>
              <a:rPr lang="en-US" sz="900" dirty="0">
                <a:solidFill>
                  <a:schemeClr val="tx2"/>
                </a:solidFill>
              </a:rPr>
              <a:t>   </a:t>
            </a:r>
            <a:r>
              <a:rPr lang="en-US" dirty="0">
                <a:solidFill>
                  <a:schemeClr val="tx2"/>
                </a:solidFill>
              </a:rPr>
              <a:t>I  </a:t>
            </a:r>
            <a:fld id="{7AE4C957-3C63-4C7F-8F09-0C9817055DDE}" type="slidenum">
              <a:rPr lang="en-US" smtClean="0">
                <a:solidFill>
                  <a:schemeClr val="tx2"/>
                </a:solidFill>
              </a:rPr>
              <a:pPr/>
              <a:t>24</a:t>
            </a:fld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4378C6-C29D-7445-AD79-73D26D0070F6}"/>
              </a:ext>
            </a:extLst>
          </p:cNvPr>
          <p:cNvCxnSpPr/>
          <p:nvPr/>
        </p:nvCxnSpPr>
        <p:spPr>
          <a:xfrm flipV="1">
            <a:off x="4203590" y="2841349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6B1302F-A642-3C45-AF4A-3CF7D21EEB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27" y="2882171"/>
            <a:ext cx="1673677" cy="1379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E86B0-4426-6642-8C79-A9051DA1A7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4" y="2784451"/>
            <a:ext cx="1537713" cy="1416314"/>
          </a:xfrm>
          <a:prstGeom prst="rect">
            <a:avLst/>
          </a:prstGeom>
        </p:spPr>
      </p:pic>
      <p:pic>
        <p:nvPicPr>
          <p:cNvPr id="3" name="Picture Placeholder 2" descr="A person and a child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BF508422-846F-9342-B635-777FE37F07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8"/>
          <a:stretch/>
        </p:blipFill>
        <p:spPr>
          <a:xfrm>
            <a:off x="9056688" y="0"/>
            <a:ext cx="3135312" cy="685800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B69A63-F8CB-8D47-81B8-1C87525D6D7C}"/>
              </a:ext>
            </a:extLst>
          </p:cNvPr>
          <p:cNvGrpSpPr/>
          <p:nvPr/>
        </p:nvGrpSpPr>
        <p:grpSpPr>
          <a:xfrm>
            <a:off x="4412832" y="-4659"/>
            <a:ext cx="578458" cy="766659"/>
            <a:chOff x="8096483" y="-4659"/>
            <a:chExt cx="578458" cy="766659"/>
          </a:xfrm>
        </p:grpSpPr>
        <p:sp>
          <p:nvSpPr>
            <p:cNvPr id="19" name="Pentagon 18">
              <a:extLst>
                <a:ext uri="{FF2B5EF4-FFF2-40B4-BE49-F238E27FC236}">
                  <a16:creationId xmlns:a16="http://schemas.microsoft.com/office/drawing/2014/main" id="{572DF966-EB07-094E-97EC-AC3C511DE03A}"/>
                </a:ext>
              </a:extLst>
            </p:cNvPr>
            <p:cNvSpPr/>
            <p:nvPr/>
          </p:nvSpPr>
          <p:spPr>
            <a:xfrm rot="5400000">
              <a:off x="8002382" y="89442"/>
              <a:ext cx="766659" cy="578458"/>
            </a:xfrm>
            <a:prstGeom prst="homePlate">
              <a:avLst>
                <a:gd name="adj" fmla="val 15747"/>
              </a:avLst>
            </a:prstGeom>
            <a:solidFill>
              <a:srgbClr val="4BACA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3747120-DFAF-DB40-84DA-419F1B6D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10" y="165648"/>
              <a:ext cx="426002" cy="426002"/>
            </a:xfrm>
            <a:prstGeom prst="rect">
              <a:avLst/>
            </a:prstGeom>
          </p:spPr>
        </p:pic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AB85515-A1A9-8440-97A5-A46054A7BE17}"/>
              </a:ext>
            </a:extLst>
          </p:cNvPr>
          <p:cNvSpPr txBox="1">
            <a:spLocks/>
          </p:cNvSpPr>
          <p:nvPr/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/>
              <a:t>  TrustmarkVB.com   </a:t>
            </a:r>
            <a:r>
              <a:rPr lang="en-US"/>
              <a:t>I  </a:t>
            </a:r>
            <a:fld id="{7AE4C957-3C63-4C7F-8F09-0C9817055DD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6933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7112" y="3092926"/>
            <a:ext cx="6935194" cy="354013"/>
          </a:xfrm>
        </p:spPr>
        <p:txBody>
          <a:bodyPr anchor="t"/>
          <a:lstStyle/>
          <a:p>
            <a:r>
              <a:rPr lang="en-US" sz="2800" dirty="0"/>
              <a:t>Trustmark Critical </a:t>
            </a:r>
            <a:r>
              <a:rPr lang="en-US" sz="2800" dirty="0" err="1"/>
              <a:t>HealthEvents</a:t>
            </a:r>
            <a:r>
              <a:rPr lang="en-US" sz="2800" baseline="30000" dirty="0"/>
              <a:t>®</a:t>
            </a:r>
            <a:r>
              <a:rPr lang="en-US" sz="2800" dirty="0"/>
              <a:t> – Group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7209" y="2901275"/>
            <a:ext cx="1149341" cy="737314"/>
            <a:chOff x="896938" y="2603500"/>
            <a:chExt cx="1682750" cy="1079500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896938" y="2603500"/>
              <a:ext cx="1314450" cy="1079500"/>
            </a:xfrm>
            <a:custGeom>
              <a:avLst/>
              <a:gdLst>
                <a:gd name="T0" fmla="*/ 280 w 828"/>
                <a:gd name="T1" fmla="*/ 624 h 680"/>
                <a:gd name="T2" fmla="*/ 104 w 828"/>
                <a:gd name="T3" fmla="*/ 471 h 680"/>
                <a:gd name="T4" fmla="*/ 18 w 828"/>
                <a:gd name="T5" fmla="*/ 325 h 680"/>
                <a:gd name="T6" fmla="*/ 0 w 828"/>
                <a:gd name="T7" fmla="*/ 221 h 680"/>
                <a:gd name="T8" fmla="*/ 26 w 828"/>
                <a:gd name="T9" fmla="*/ 108 h 680"/>
                <a:gd name="T10" fmla="*/ 98 w 828"/>
                <a:gd name="T11" fmla="*/ 32 h 680"/>
                <a:gd name="T12" fmla="*/ 190 w 828"/>
                <a:gd name="T13" fmla="*/ 2 h 680"/>
                <a:gd name="T14" fmla="*/ 292 w 828"/>
                <a:gd name="T15" fmla="*/ 24 h 680"/>
                <a:gd name="T16" fmla="*/ 372 w 828"/>
                <a:gd name="T17" fmla="*/ 118 h 680"/>
                <a:gd name="T18" fmla="*/ 438 w 828"/>
                <a:gd name="T19" fmla="*/ 34 h 680"/>
                <a:gd name="T20" fmla="*/ 534 w 828"/>
                <a:gd name="T21" fmla="*/ 0 h 680"/>
                <a:gd name="T22" fmla="*/ 630 w 828"/>
                <a:gd name="T23" fmla="*/ 22 h 680"/>
                <a:gd name="T24" fmla="*/ 708 w 828"/>
                <a:gd name="T25" fmla="*/ 92 h 680"/>
                <a:gd name="T26" fmla="*/ 742 w 828"/>
                <a:gd name="T27" fmla="*/ 199 h 680"/>
                <a:gd name="T28" fmla="*/ 722 w 828"/>
                <a:gd name="T29" fmla="*/ 333 h 680"/>
                <a:gd name="T30" fmla="*/ 454 w 828"/>
                <a:gd name="T31" fmla="*/ 247 h 680"/>
                <a:gd name="T32" fmla="*/ 314 w 828"/>
                <a:gd name="T33" fmla="*/ 211 h 680"/>
                <a:gd name="T34" fmla="*/ 290 w 828"/>
                <a:gd name="T35" fmla="*/ 209 h 680"/>
                <a:gd name="T36" fmla="*/ 140 w 828"/>
                <a:gd name="T37" fmla="*/ 351 h 680"/>
                <a:gd name="T38" fmla="*/ 152 w 828"/>
                <a:gd name="T39" fmla="*/ 369 h 680"/>
                <a:gd name="T40" fmla="*/ 370 w 828"/>
                <a:gd name="T41" fmla="*/ 473 h 680"/>
                <a:gd name="T42" fmla="*/ 386 w 828"/>
                <a:gd name="T43" fmla="*/ 481 h 680"/>
                <a:gd name="T44" fmla="*/ 494 w 828"/>
                <a:gd name="T45" fmla="*/ 367 h 680"/>
                <a:gd name="T46" fmla="*/ 820 w 828"/>
                <a:gd name="T47" fmla="*/ 381 h 680"/>
                <a:gd name="T48" fmla="*/ 826 w 828"/>
                <a:gd name="T49" fmla="*/ 417 h 680"/>
                <a:gd name="T50" fmla="*/ 796 w 828"/>
                <a:gd name="T51" fmla="*/ 437 h 680"/>
                <a:gd name="T52" fmla="*/ 576 w 828"/>
                <a:gd name="T53" fmla="*/ 536 h 680"/>
                <a:gd name="T54" fmla="*/ 372 w 828"/>
                <a:gd name="T55" fmla="*/ 680 h 680"/>
                <a:gd name="T56" fmla="*/ 156 w 828"/>
                <a:gd name="T57" fmla="*/ 36 h 680"/>
                <a:gd name="T58" fmla="*/ 76 w 828"/>
                <a:gd name="T59" fmla="*/ 84 h 680"/>
                <a:gd name="T60" fmla="*/ 32 w 828"/>
                <a:gd name="T61" fmla="*/ 168 h 680"/>
                <a:gd name="T62" fmla="*/ 30 w 828"/>
                <a:gd name="T63" fmla="*/ 263 h 680"/>
                <a:gd name="T64" fmla="*/ 96 w 828"/>
                <a:gd name="T65" fmla="*/ 417 h 680"/>
                <a:gd name="T66" fmla="*/ 270 w 828"/>
                <a:gd name="T67" fmla="*/ 584 h 680"/>
                <a:gd name="T68" fmla="*/ 450 w 828"/>
                <a:gd name="T69" fmla="*/ 602 h 680"/>
                <a:gd name="T70" fmla="*/ 630 w 828"/>
                <a:gd name="T71" fmla="*/ 439 h 680"/>
                <a:gd name="T72" fmla="*/ 802 w 828"/>
                <a:gd name="T73" fmla="*/ 403 h 680"/>
                <a:gd name="T74" fmla="*/ 490 w 828"/>
                <a:gd name="T75" fmla="*/ 395 h 680"/>
                <a:gd name="T76" fmla="*/ 418 w 828"/>
                <a:gd name="T77" fmla="*/ 483 h 680"/>
                <a:gd name="T78" fmla="*/ 370 w 828"/>
                <a:gd name="T79" fmla="*/ 507 h 680"/>
                <a:gd name="T80" fmla="*/ 284 w 828"/>
                <a:gd name="T81" fmla="*/ 371 h 680"/>
                <a:gd name="T82" fmla="*/ 152 w 828"/>
                <a:gd name="T83" fmla="*/ 397 h 680"/>
                <a:gd name="T84" fmla="*/ 114 w 828"/>
                <a:gd name="T85" fmla="*/ 371 h 680"/>
                <a:gd name="T86" fmla="*/ 118 w 828"/>
                <a:gd name="T87" fmla="*/ 333 h 680"/>
                <a:gd name="T88" fmla="*/ 220 w 828"/>
                <a:gd name="T89" fmla="*/ 315 h 680"/>
                <a:gd name="T90" fmla="*/ 302 w 828"/>
                <a:gd name="T91" fmla="*/ 173 h 680"/>
                <a:gd name="T92" fmla="*/ 384 w 828"/>
                <a:gd name="T93" fmla="*/ 345 h 680"/>
                <a:gd name="T94" fmla="*/ 454 w 828"/>
                <a:gd name="T95" fmla="*/ 221 h 680"/>
                <a:gd name="T96" fmla="*/ 524 w 828"/>
                <a:gd name="T97" fmla="*/ 315 h 680"/>
                <a:gd name="T98" fmla="*/ 716 w 828"/>
                <a:gd name="T99" fmla="*/ 221 h 680"/>
                <a:gd name="T100" fmla="*/ 700 w 828"/>
                <a:gd name="T101" fmla="*/ 136 h 680"/>
                <a:gd name="T102" fmla="*/ 644 w 828"/>
                <a:gd name="T103" fmla="*/ 64 h 680"/>
                <a:gd name="T104" fmla="*/ 570 w 828"/>
                <a:gd name="T105" fmla="*/ 32 h 680"/>
                <a:gd name="T106" fmla="*/ 456 w 828"/>
                <a:gd name="T107" fmla="*/ 54 h 680"/>
                <a:gd name="T108" fmla="*/ 394 w 828"/>
                <a:gd name="T109" fmla="*/ 134 h 680"/>
                <a:gd name="T110" fmla="*/ 356 w 828"/>
                <a:gd name="T111" fmla="*/ 152 h 680"/>
                <a:gd name="T112" fmla="*/ 306 w 828"/>
                <a:gd name="T113" fmla="*/ 70 h 680"/>
                <a:gd name="T114" fmla="*/ 224 w 828"/>
                <a:gd name="T115" fmla="*/ 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8" h="680">
                  <a:moveTo>
                    <a:pt x="372" y="680"/>
                  </a:moveTo>
                  <a:lnTo>
                    <a:pt x="366" y="678"/>
                  </a:lnTo>
                  <a:lnTo>
                    <a:pt x="366" y="678"/>
                  </a:lnTo>
                  <a:lnTo>
                    <a:pt x="348" y="668"/>
                  </a:lnTo>
                  <a:lnTo>
                    <a:pt x="306" y="642"/>
                  </a:lnTo>
                  <a:lnTo>
                    <a:pt x="280" y="624"/>
                  </a:lnTo>
                  <a:lnTo>
                    <a:pt x="248" y="602"/>
                  </a:lnTo>
                  <a:lnTo>
                    <a:pt x="216" y="578"/>
                  </a:lnTo>
                  <a:lnTo>
                    <a:pt x="182" y="550"/>
                  </a:lnTo>
                  <a:lnTo>
                    <a:pt x="182" y="550"/>
                  </a:lnTo>
                  <a:lnTo>
                    <a:pt x="140" y="510"/>
                  </a:lnTo>
                  <a:lnTo>
                    <a:pt x="104" y="471"/>
                  </a:lnTo>
                  <a:lnTo>
                    <a:pt x="72" y="429"/>
                  </a:lnTo>
                  <a:lnTo>
                    <a:pt x="58" y="409"/>
                  </a:lnTo>
                  <a:lnTo>
                    <a:pt x="46" y="387"/>
                  </a:lnTo>
                  <a:lnTo>
                    <a:pt x="34" y="367"/>
                  </a:lnTo>
                  <a:lnTo>
                    <a:pt x="26" y="345"/>
                  </a:lnTo>
                  <a:lnTo>
                    <a:pt x="18" y="325"/>
                  </a:lnTo>
                  <a:lnTo>
                    <a:pt x="10" y="303"/>
                  </a:lnTo>
                  <a:lnTo>
                    <a:pt x="6" y="283"/>
                  </a:lnTo>
                  <a:lnTo>
                    <a:pt x="2" y="261"/>
                  </a:lnTo>
                  <a:lnTo>
                    <a:pt x="0" y="24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199"/>
                  </a:lnTo>
                  <a:lnTo>
                    <a:pt x="2" y="179"/>
                  </a:lnTo>
                  <a:lnTo>
                    <a:pt x="6" y="162"/>
                  </a:lnTo>
                  <a:lnTo>
                    <a:pt x="12" y="142"/>
                  </a:lnTo>
                  <a:lnTo>
                    <a:pt x="18" y="124"/>
                  </a:lnTo>
                  <a:lnTo>
                    <a:pt x="26" y="108"/>
                  </a:lnTo>
                  <a:lnTo>
                    <a:pt x="34" y="92"/>
                  </a:lnTo>
                  <a:lnTo>
                    <a:pt x="46" y="78"/>
                  </a:lnTo>
                  <a:lnTo>
                    <a:pt x="56" y="64"/>
                  </a:lnTo>
                  <a:lnTo>
                    <a:pt x="70" y="52"/>
                  </a:lnTo>
                  <a:lnTo>
                    <a:pt x="84" y="42"/>
                  </a:lnTo>
                  <a:lnTo>
                    <a:pt x="98" y="32"/>
                  </a:lnTo>
                  <a:lnTo>
                    <a:pt x="114" y="22"/>
                  </a:lnTo>
                  <a:lnTo>
                    <a:pt x="130" y="16"/>
                  </a:lnTo>
                  <a:lnTo>
                    <a:pt x="148" y="10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90" y="2"/>
                  </a:lnTo>
                  <a:lnTo>
                    <a:pt x="210" y="0"/>
                  </a:lnTo>
                  <a:lnTo>
                    <a:pt x="230" y="2"/>
                  </a:lnTo>
                  <a:lnTo>
                    <a:pt x="246" y="6"/>
                  </a:lnTo>
                  <a:lnTo>
                    <a:pt x="264" y="10"/>
                  </a:lnTo>
                  <a:lnTo>
                    <a:pt x="278" y="16"/>
                  </a:lnTo>
                  <a:lnTo>
                    <a:pt x="292" y="24"/>
                  </a:lnTo>
                  <a:lnTo>
                    <a:pt x="306" y="34"/>
                  </a:lnTo>
                  <a:lnTo>
                    <a:pt x="318" y="44"/>
                  </a:lnTo>
                  <a:lnTo>
                    <a:pt x="328" y="54"/>
                  </a:lnTo>
                  <a:lnTo>
                    <a:pt x="346" y="76"/>
                  </a:lnTo>
                  <a:lnTo>
                    <a:pt x="360" y="98"/>
                  </a:lnTo>
                  <a:lnTo>
                    <a:pt x="372" y="118"/>
                  </a:lnTo>
                  <a:lnTo>
                    <a:pt x="372" y="118"/>
                  </a:lnTo>
                  <a:lnTo>
                    <a:pt x="382" y="98"/>
                  </a:lnTo>
                  <a:lnTo>
                    <a:pt x="396" y="76"/>
                  </a:lnTo>
                  <a:lnTo>
                    <a:pt x="414" y="54"/>
                  </a:lnTo>
                  <a:lnTo>
                    <a:pt x="426" y="44"/>
                  </a:lnTo>
                  <a:lnTo>
                    <a:pt x="438" y="34"/>
                  </a:lnTo>
                  <a:lnTo>
                    <a:pt x="450" y="24"/>
                  </a:lnTo>
                  <a:lnTo>
                    <a:pt x="464" y="16"/>
                  </a:lnTo>
                  <a:lnTo>
                    <a:pt x="480" y="10"/>
                  </a:lnTo>
                  <a:lnTo>
                    <a:pt x="496" y="6"/>
                  </a:lnTo>
                  <a:lnTo>
                    <a:pt x="514" y="2"/>
                  </a:lnTo>
                  <a:lnTo>
                    <a:pt x="534" y="0"/>
                  </a:lnTo>
                  <a:lnTo>
                    <a:pt x="554" y="2"/>
                  </a:lnTo>
                  <a:lnTo>
                    <a:pt x="576" y="4"/>
                  </a:lnTo>
                  <a:lnTo>
                    <a:pt x="576" y="4"/>
                  </a:lnTo>
                  <a:lnTo>
                    <a:pt x="594" y="10"/>
                  </a:lnTo>
                  <a:lnTo>
                    <a:pt x="612" y="16"/>
                  </a:lnTo>
                  <a:lnTo>
                    <a:pt x="630" y="22"/>
                  </a:lnTo>
                  <a:lnTo>
                    <a:pt x="646" y="32"/>
                  </a:lnTo>
                  <a:lnTo>
                    <a:pt x="660" y="42"/>
                  </a:lnTo>
                  <a:lnTo>
                    <a:pt x="674" y="52"/>
                  </a:lnTo>
                  <a:lnTo>
                    <a:pt x="686" y="64"/>
                  </a:lnTo>
                  <a:lnTo>
                    <a:pt x="698" y="78"/>
                  </a:lnTo>
                  <a:lnTo>
                    <a:pt x="708" y="92"/>
                  </a:lnTo>
                  <a:lnTo>
                    <a:pt x="718" y="108"/>
                  </a:lnTo>
                  <a:lnTo>
                    <a:pt x="726" y="124"/>
                  </a:lnTo>
                  <a:lnTo>
                    <a:pt x="732" y="142"/>
                  </a:lnTo>
                  <a:lnTo>
                    <a:pt x="736" y="162"/>
                  </a:lnTo>
                  <a:lnTo>
                    <a:pt x="740" y="179"/>
                  </a:lnTo>
                  <a:lnTo>
                    <a:pt x="742" y="199"/>
                  </a:lnTo>
                  <a:lnTo>
                    <a:pt x="744" y="221"/>
                  </a:lnTo>
                  <a:lnTo>
                    <a:pt x="744" y="221"/>
                  </a:lnTo>
                  <a:lnTo>
                    <a:pt x="742" y="249"/>
                  </a:lnTo>
                  <a:lnTo>
                    <a:pt x="738" y="277"/>
                  </a:lnTo>
                  <a:lnTo>
                    <a:pt x="732" y="305"/>
                  </a:lnTo>
                  <a:lnTo>
                    <a:pt x="722" y="333"/>
                  </a:lnTo>
                  <a:lnTo>
                    <a:pt x="718" y="343"/>
                  </a:lnTo>
                  <a:lnTo>
                    <a:pt x="508" y="343"/>
                  </a:lnTo>
                  <a:lnTo>
                    <a:pt x="466" y="255"/>
                  </a:lnTo>
                  <a:lnTo>
                    <a:pt x="466" y="255"/>
                  </a:lnTo>
                  <a:lnTo>
                    <a:pt x="462" y="249"/>
                  </a:lnTo>
                  <a:lnTo>
                    <a:pt x="454" y="247"/>
                  </a:lnTo>
                  <a:lnTo>
                    <a:pt x="454" y="247"/>
                  </a:lnTo>
                  <a:lnTo>
                    <a:pt x="448" y="251"/>
                  </a:lnTo>
                  <a:lnTo>
                    <a:pt x="444" y="257"/>
                  </a:lnTo>
                  <a:lnTo>
                    <a:pt x="382" y="431"/>
                  </a:lnTo>
                  <a:lnTo>
                    <a:pt x="314" y="211"/>
                  </a:lnTo>
                  <a:lnTo>
                    <a:pt x="314" y="211"/>
                  </a:lnTo>
                  <a:lnTo>
                    <a:pt x="308" y="203"/>
                  </a:lnTo>
                  <a:lnTo>
                    <a:pt x="306" y="201"/>
                  </a:lnTo>
                  <a:lnTo>
                    <a:pt x="302" y="201"/>
                  </a:lnTo>
                  <a:lnTo>
                    <a:pt x="302" y="201"/>
                  </a:lnTo>
                  <a:lnTo>
                    <a:pt x="296" y="203"/>
                  </a:lnTo>
                  <a:lnTo>
                    <a:pt x="290" y="209"/>
                  </a:lnTo>
                  <a:lnTo>
                    <a:pt x="240" y="343"/>
                  </a:lnTo>
                  <a:lnTo>
                    <a:pt x="152" y="343"/>
                  </a:lnTo>
                  <a:lnTo>
                    <a:pt x="152" y="343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40" y="351"/>
                  </a:lnTo>
                  <a:lnTo>
                    <a:pt x="138" y="357"/>
                  </a:lnTo>
                  <a:lnTo>
                    <a:pt x="138" y="357"/>
                  </a:lnTo>
                  <a:lnTo>
                    <a:pt x="140" y="361"/>
                  </a:lnTo>
                  <a:lnTo>
                    <a:pt x="142" y="365"/>
                  </a:lnTo>
                  <a:lnTo>
                    <a:pt x="146" y="369"/>
                  </a:lnTo>
                  <a:lnTo>
                    <a:pt x="152" y="369"/>
                  </a:lnTo>
                  <a:lnTo>
                    <a:pt x="248" y="369"/>
                  </a:lnTo>
                  <a:lnTo>
                    <a:pt x="248" y="369"/>
                  </a:lnTo>
                  <a:lnTo>
                    <a:pt x="254" y="367"/>
                  </a:lnTo>
                  <a:lnTo>
                    <a:pt x="258" y="361"/>
                  </a:lnTo>
                  <a:lnTo>
                    <a:pt x="300" y="251"/>
                  </a:lnTo>
                  <a:lnTo>
                    <a:pt x="370" y="473"/>
                  </a:lnTo>
                  <a:lnTo>
                    <a:pt x="370" y="473"/>
                  </a:lnTo>
                  <a:lnTo>
                    <a:pt x="374" y="479"/>
                  </a:lnTo>
                  <a:lnTo>
                    <a:pt x="378" y="481"/>
                  </a:lnTo>
                  <a:lnTo>
                    <a:pt x="382" y="483"/>
                  </a:lnTo>
                  <a:lnTo>
                    <a:pt x="382" y="483"/>
                  </a:lnTo>
                  <a:lnTo>
                    <a:pt x="386" y="481"/>
                  </a:lnTo>
                  <a:lnTo>
                    <a:pt x="388" y="481"/>
                  </a:lnTo>
                  <a:lnTo>
                    <a:pt x="392" y="473"/>
                  </a:lnTo>
                  <a:lnTo>
                    <a:pt x="456" y="293"/>
                  </a:lnTo>
                  <a:lnTo>
                    <a:pt x="490" y="363"/>
                  </a:lnTo>
                  <a:lnTo>
                    <a:pt x="490" y="363"/>
                  </a:lnTo>
                  <a:lnTo>
                    <a:pt x="494" y="367"/>
                  </a:lnTo>
                  <a:lnTo>
                    <a:pt x="500" y="369"/>
                  </a:lnTo>
                  <a:lnTo>
                    <a:pt x="798" y="369"/>
                  </a:lnTo>
                  <a:lnTo>
                    <a:pt x="798" y="369"/>
                  </a:lnTo>
                  <a:lnTo>
                    <a:pt x="804" y="371"/>
                  </a:lnTo>
                  <a:lnTo>
                    <a:pt x="810" y="373"/>
                  </a:lnTo>
                  <a:lnTo>
                    <a:pt x="820" y="381"/>
                  </a:lnTo>
                  <a:lnTo>
                    <a:pt x="826" y="391"/>
                  </a:lnTo>
                  <a:lnTo>
                    <a:pt x="828" y="397"/>
                  </a:lnTo>
                  <a:lnTo>
                    <a:pt x="828" y="403"/>
                  </a:lnTo>
                  <a:lnTo>
                    <a:pt x="828" y="403"/>
                  </a:lnTo>
                  <a:lnTo>
                    <a:pt x="828" y="411"/>
                  </a:lnTo>
                  <a:lnTo>
                    <a:pt x="826" y="417"/>
                  </a:lnTo>
                  <a:lnTo>
                    <a:pt x="824" y="423"/>
                  </a:lnTo>
                  <a:lnTo>
                    <a:pt x="820" y="427"/>
                  </a:lnTo>
                  <a:lnTo>
                    <a:pt x="814" y="431"/>
                  </a:lnTo>
                  <a:lnTo>
                    <a:pt x="808" y="435"/>
                  </a:lnTo>
                  <a:lnTo>
                    <a:pt x="802" y="437"/>
                  </a:lnTo>
                  <a:lnTo>
                    <a:pt x="796" y="437"/>
                  </a:lnTo>
                  <a:lnTo>
                    <a:pt x="666" y="437"/>
                  </a:lnTo>
                  <a:lnTo>
                    <a:pt x="666" y="437"/>
                  </a:lnTo>
                  <a:lnTo>
                    <a:pt x="644" y="465"/>
                  </a:lnTo>
                  <a:lnTo>
                    <a:pt x="622" y="489"/>
                  </a:lnTo>
                  <a:lnTo>
                    <a:pt x="600" y="512"/>
                  </a:lnTo>
                  <a:lnTo>
                    <a:pt x="576" y="536"/>
                  </a:lnTo>
                  <a:lnTo>
                    <a:pt x="530" y="576"/>
                  </a:lnTo>
                  <a:lnTo>
                    <a:pt x="484" y="610"/>
                  </a:lnTo>
                  <a:lnTo>
                    <a:pt x="444" y="638"/>
                  </a:lnTo>
                  <a:lnTo>
                    <a:pt x="410" y="658"/>
                  </a:lnTo>
                  <a:lnTo>
                    <a:pt x="378" y="678"/>
                  </a:lnTo>
                  <a:lnTo>
                    <a:pt x="372" y="680"/>
                  </a:lnTo>
                  <a:close/>
                  <a:moveTo>
                    <a:pt x="208" y="28"/>
                  </a:moveTo>
                  <a:lnTo>
                    <a:pt x="208" y="28"/>
                  </a:lnTo>
                  <a:lnTo>
                    <a:pt x="190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56" y="36"/>
                  </a:lnTo>
                  <a:lnTo>
                    <a:pt x="140" y="40"/>
                  </a:lnTo>
                  <a:lnTo>
                    <a:pt x="126" y="46"/>
                  </a:lnTo>
                  <a:lnTo>
                    <a:pt x="112" y="54"/>
                  </a:lnTo>
                  <a:lnTo>
                    <a:pt x="100" y="64"/>
                  </a:lnTo>
                  <a:lnTo>
                    <a:pt x="88" y="74"/>
                  </a:lnTo>
                  <a:lnTo>
                    <a:pt x="76" y="84"/>
                  </a:lnTo>
                  <a:lnTo>
                    <a:pt x="66" y="96"/>
                  </a:lnTo>
                  <a:lnTo>
                    <a:pt x="58" y="108"/>
                  </a:lnTo>
                  <a:lnTo>
                    <a:pt x="50" y="122"/>
                  </a:lnTo>
                  <a:lnTo>
                    <a:pt x="42" y="136"/>
                  </a:lnTo>
                  <a:lnTo>
                    <a:pt x="38" y="152"/>
                  </a:lnTo>
                  <a:lnTo>
                    <a:pt x="32" y="168"/>
                  </a:lnTo>
                  <a:lnTo>
                    <a:pt x="30" y="185"/>
                  </a:lnTo>
                  <a:lnTo>
                    <a:pt x="28" y="203"/>
                  </a:lnTo>
                  <a:lnTo>
                    <a:pt x="26" y="221"/>
                  </a:lnTo>
                  <a:lnTo>
                    <a:pt x="26" y="221"/>
                  </a:lnTo>
                  <a:lnTo>
                    <a:pt x="28" y="241"/>
                  </a:lnTo>
                  <a:lnTo>
                    <a:pt x="30" y="263"/>
                  </a:lnTo>
                  <a:lnTo>
                    <a:pt x="34" y="283"/>
                  </a:lnTo>
                  <a:lnTo>
                    <a:pt x="40" y="305"/>
                  </a:lnTo>
                  <a:lnTo>
                    <a:pt x="46" y="323"/>
                  </a:lnTo>
                  <a:lnTo>
                    <a:pt x="54" y="343"/>
                  </a:lnTo>
                  <a:lnTo>
                    <a:pt x="74" y="381"/>
                  </a:lnTo>
                  <a:lnTo>
                    <a:pt x="96" y="417"/>
                  </a:lnTo>
                  <a:lnTo>
                    <a:pt x="122" y="451"/>
                  </a:lnTo>
                  <a:lnTo>
                    <a:pt x="152" y="483"/>
                  </a:lnTo>
                  <a:lnTo>
                    <a:pt x="180" y="512"/>
                  </a:lnTo>
                  <a:lnTo>
                    <a:pt x="212" y="538"/>
                  </a:lnTo>
                  <a:lnTo>
                    <a:pt x="242" y="562"/>
                  </a:lnTo>
                  <a:lnTo>
                    <a:pt x="270" y="584"/>
                  </a:lnTo>
                  <a:lnTo>
                    <a:pt x="298" y="604"/>
                  </a:lnTo>
                  <a:lnTo>
                    <a:pt x="344" y="634"/>
                  </a:lnTo>
                  <a:lnTo>
                    <a:pt x="372" y="650"/>
                  </a:lnTo>
                  <a:lnTo>
                    <a:pt x="372" y="650"/>
                  </a:lnTo>
                  <a:lnTo>
                    <a:pt x="416" y="624"/>
                  </a:lnTo>
                  <a:lnTo>
                    <a:pt x="450" y="602"/>
                  </a:lnTo>
                  <a:lnTo>
                    <a:pt x="488" y="574"/>
                  </a:lnTo>
                  <a:lnTo>
                    <a:pt x="528" y="540"/>
                  </a:lnTo>
                  <a:lnTo>
                    <a:pt x="570" y="505"/>
                  </a:lnTo>
                  <a:lnTo>
                    <a:pt x="590" y="483"/>
                  </a:lnTo>
                  <a:lnTo>
                    <a:pt x="610" y="463"/>
                  </a:lnTo>
                  <a:lnTo>
                    <a:pt x="630" y="439"/>
                  </a:lnTo>
                  <a:lnTo>
                    <a:pt x="648" y="417"/>
                  </a:lnTo>
                  <a:lnTo>
                    <a:pt x="652" y="411"/>
                  </a:lnTo>
                  <a:lnTo>
                    <a:pt x="796" y="411"/>
                  </a:lnTo>
                  <a:lnTo>
                    <a:pt x="796" y="411"/>
                  </a:lnTo>
                  <a:lnTo>
                    <a:pt x="800" y="409"/>
                  </a:lnTo>
                  <a:lnTo>
                    <a:pt x="802" y="403"/>
                  </a:lnTo>
                  <a:lnTo>
                    <a:pt x="802" y="403"/>
                  </a:lnTo>
                  <a:lnTo>
                    <a:pt x="800" y="399"/>
                  </a:lnTo>
                  <a:lnTo>
                    <a:pt x="796" y="397"/>
                  </a:lnTo>
                  <a:lnTo>
                    <a:pt x="500" y="397"/>
                  </a:lnTo>
                  <a:lnTo>
                    <a:pt x="500" y="397"/>
                  </a:lnTo>
                  <a:lnTo>
                    <a:pt x="490" y="395"/>
                  </a:lnTo>
                  <a:lnTo>
                    <a:pt x="480" y="391"/>
                  </a:lnTo>
                  <a:lnTo>
                    <a:pt x="472" y="383"/>
                  </a:lnTo>
                  <a:lnTo>
                    <a:pt x="466" y="373"/>
                  </a:lnTo>
                  <a:lnTo>
                    <a:pt x="460" y="365"/>
                  </a:lnTo>
                  <a:lnTo>
                    <a:pt x="418" y="483"/>
                  </a:lnTo>
                  <a:lnTo>
                    <a:pt x="418" y="483"/>
                  </a:lnTo>
                  <a:lnTo>
                    <a:pt x="412" y="493"/>
                  </a:lnTo>
                  <a:lnTo>
                    <a:pt x="404" y="503"/>
                  </a:lnTo>
                  <a:lnTo>
                    <a:pt x="394" y="507"/>
                  </a:lnTo>
                  <a:lnTo>
                    <a:pt x="382" y="509"/>
                  </a:lnTo>
                  <a:lnTo>
                    <a:pt x="382" y="509"/>
                  </a:lnTo>
                  <a:lnTo>
                    <a:pt x="370" y="507"/>
                  </a:lnTo>
                  <a:lnTo>
                    <a:pt x="358" y="501"/>
                  </a:lnTo>
                  <a:lnTo>
                    <a:pt x="350" y="493"/>
                  </a:lnTo>
                  <a:lnTo>
                    <a:pt x="344" y="481"/>
                  </a:lnTo>
                  <a:lnTo>
                    <a:pt x="298" y="335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78" y="381"/>
                  </a:lnTo>
                  <a:lnTo>
                    <a:pt x="270" y="389"/>
                  </a:lnTo>
                  <a:lnTo>
                    <a:pt x="260" y="395"/>
                  </a:lnTo>
                  <a:lnTo>
                    <a:pt x="248" y="397"/>
                  </a:lnTo>
                  <a:lnTo>
                    <a:pt x="152" y="397"/>
                  </a:lnTo>
                  <a:lnTo>
                    <a:pt x="152" y="397"/>
                  </a:lnTo>
                  <a:lnTo>
                    <a:pt x="144" y="395"/>
                  </a:lnTo>
                  <a:lnTo>
                    <a:pt x="136" y="393"/>
                  </a:lnTo>
                  <a:lnTo>
                    <a:pt x="130" y="389"/>
                  </a:lnTo>
                  <a:lnTo>
                    <a:pt x="124" y="385"/>
                  </a:lnTo>
                  <a:lnTo>
                    <a:pt x="118" y="379"/>
                  </a:lnTo>
                  <a:lnTo>
                    <a:pt x="114" y="371"/>
                  </a:lnTo>
                  <a:lnTo>
                    <a:pt x="112" y="365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2" y="347"/>
                  </a:lnTo>
                  <a:lnTo>
                    <a:pt x="114" y="341"/>
                  </a:lnTo>
                  <a:lnTo>
                    <a:pt x="118" y="333"/>
                  </a:lnTo>
                  <a:lnTo>
                    <a:pt x="124" y="327"/>
                  </a:lnTo>
                  <a:lnTo>
                    <a:pt x="130" y="323"/>
                  </a:lnTo>
                  <a:lnTo>
                    <a:pt x="136" y="319"/>
                  </a:lnTo>
                  <a:lnTo>
                    <a:pt x="144" y="317"/>
                  </a:lnTo>
                  <a:lnTo>
                    <a:pt x="152" y="315"/>
                  </a:lnTo>
                  <a:lnTo>
                    <a:pt x="220" y="315"/>
                  </a:lnTo>
                  <a:lnTo>
                    <a:pt x="266" y="199"/>
                  </a:lnTo>
                  <a:lnTo>
                    <a:pt x="266" y="199"/>
                  </a:lnTo>
                  <a:lnTo>
                    <a:pt x="272" y="189"/>
                  </a:lnTo>
                  <a:lnTo>
                    <a:pt x="280" y="181"/>
                  </a:lnTo>
                  <a:lnTo>
                    <a:pt x="290" y="175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314" y="177"/>
                  </a:lnTo>
                  <a:lnTo>
                    <a:pt x="326" y="181"/>
                  </a:lnTo>
                  <a:lnTo>
                    <a:pt x="334" y="191"/>
                  </a:lnTo>
                  <a:lnTo>
                    <a:pt x="340" y="201"/>
                  </a:lnTo>
                  <a:lnTo>
                    <a:pt x="384" y="345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24" y="237"/>
                  </a:lnTo>
                  <a:lnTo>
                    <a:pt x="432" y="229"/>
                  </a:lnTo>
                  <a:lnTo>
                    <a:pt x="442" y="223"/>
                  </a:lnTo>
                  <a:lnTo>
                    <a:pt x="454" y="221"/>
                  </a:lnTo>
                  <a:lnTo>
                    <a:pt x="454" y="221"/>
                  </a:lnTo>
                  <a:lnTo>
                    <a:pt x="464" y="221"/>
                  </a:lnTo>
                  <a:lnTo>
                    <a:pt x="476" y="225"/>
                  </a:lnTo>
                  <a:lnTo>
                    <a:pt x="484" y="233"/>
                  </a:lnTo>
                  <a:lnTo>
                    <a:pt x="490" y="243"/>
                  </a:lnTo>
                  <a:lnTo>
                    <a:pt x="524" y="315"/>
                  </a:lnTo>
                  <a:lnTo>
                    <a:pt x="700" y="315"/>
                  </a:lnTo>
                  <a:lnTo>
                    <a:pt x="700" y="315"/>
                  </a:lnTo>
                  <a:lnTo>
                    <a:pt x="708" y="291"/>
                  </a:lnTo>
                  <a:lnTo>
                    <a:pt x="712" y="267"/>
                  </a:lnTo>
                  <a:lnTo>
                    <a:pt x="716" y="243"/>
                  </a:lnTo>
                  <a:lnTo>
                    <a:pt x="716" y="221"/>
                  </a:lnTo>
                  <a:lnTo>
                    <a:pt x="716" y="221"/>
                  </a:lnTo>
                  <a:lnTo>
                    <a:pt x="716" y="203"/>
                  </a:lnTo>
                  <a:lnTo>
                    <a:pt x="714" y="185"/>
                  </a:lnTo>
                  <a:lnTo>
                    <a:pt x="710" y="168"/>
                  </a:lnTo>
                  <a:lnTo>
                    <a:pt x="706" y="152"/>
                  </a:lnTo>
                  <a:lnTo>
                    <a:pt x="700" y="136"/>
                  </a:lnTo>
                  <a:lnTo>
                    <a:pt x="694" y="122"/>
                  </a:lnTo>
                  <a:lnTo>
                    <a:pt x="686" y="108"/>
                  </a:lnTo>
                  <a:lnTo>
                    <a:pt x="676" y="96"/>
                  </a:lnTo>
                  <a:lnTo>
                    <a:pt x="666" y="84"/>
                  </a:lnTo>
                  <a:lnTo>
                    <a:pt x="656" y="74"/>
                  </a:lnTo>
                  <a:lnTo>
                    <a:pt x="644" y="64"/>
                  </a:lnTo>
                  <a:lnTo>
                    <a:pt x="630" y="54"/>
                  </a:lnTo>
                  <a:lnTo>
                    <a:pt x="616" y="46"/>
                  </a:lnTo>
                  <a:lnTo>
                    <a:pt x="602" y="40"/>
                  </a:lnTo>
                  <a:lnTo>
                    <a:pt x="586" y="36"/>
                  </a:lnTo>
                  <a:lnTo>
                    <a:pt x="570" y="32"/>
                  </a:lnTo>
                  <a:lnTo>
                    <a:pt x="570" y="32"/>
                  </a:lnTo>
                  <a:lnTo>
                    <a:pt x="548" y="28"/>
                  </a:lnTo>
                  <a:lnTo>
                    <a:pt x="528" y="28"/>
                  </a:lnTo>
                  <a:lnTo>
                    <a:pt x="508" y="30"/>
                  </a:lnTo>
                  <a:lnTo>
                    <a:pt x="490" y="36"/>
                  </a:lnTo>
                  <a:lnTo>
                    <a:pt x="472" y="44"/>
                  </a:lnTo>
                  <a:lnTo>
                    <a:pt x="456" y="54"/>
                  </a:lnTo>
                  <a:lnTo>
                    <a:pt x="440" y="68"/>
                  </a:lnTo>
                  <a:lnTo>
                    <a:pt x="424" y="82"/>
                  </a:lnTo>
                  <a:lnTo>
                    <a:pt x="424" y="82"/>
                  </a:lnTo>
                  <a:lnTo>
                    <a:pt x="414" y="96"/>
                  </a:lnTo>
                  <a:lnTo>
                    <a:pt x="406" y="110"/>
                  </a:lnTo>
                  <a:lnTo>
                    <a:pt x="394" y="134"/>
                  </a:lnTo>
                  <a:lnTo>
                    <a:pt x="386" y="152"/>
                  </a:lnTo>
                  <a:lnTo>
                    <a:pt x="384" y="158"/>
                  </a:lnTo>
                  <a:lnTo>
                    <a:pt x="372" y="205"/>
                  </a:lnTo>
                  <a:lnTo>
                    <a:pt x="358" y="158"/>
                  </a:lnTo>
                  <a:lnTo>
                    <a:pt x="358" y="158"/>
                  </a:lnTo>
                  <a:lnTo>
                    <a:pt x="356" y="152"/>
                  </a:lnTo>
                  <a:lnTo>
                    <a:pt x="350" y="134"/>
                  </a:lnTo>
                  <a:lnTo>
                    <a:pt x="336" y="110"/>
                  </a:lnTo>
                  <a:lnTo>
                    <a:pt x="328" y="96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06" y="70"/>
                  </a:lnTo>
                  <a:lnTo>
                    <a:pt x="294" y="58"/>
                  </a:lnTo>
                  <a:lnTo>
                    <a:pt x="282" y="50"/>
                  </a:lnTo>
                  <a:lnTo>
                    <a:pt x="268" y="42"/>
                  </a:lnTo>
                  <a:lnTo>
                    <a:pt x="254" y="36"/>
                  </a:lnTo>
                  <a:lnTo>
                    <a:pt x="238" y="32"/>
                  </a:lnTo>
                  <a:lnTo>
                    <a:pt x="224" y="28"/>
                  </a:lnTo>
                  <a:lnTo>
                    <a:pt x="208" y="28"/>
                  </a:lnTo>
                  <a:lnTo>
                    <a:pt x="208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2236788" y="3065463"/>
              <a:ext cx="342900" cy="354013"/>
            </a:xfrm>
            <a:custGeom>
              <a:avLst/>
              <a:gdLst>
                <a:gd name="T0" fmla="*/ 108 w 216"/>
                <a:gd name="T1" fmla="*/ 223 h 223"/>
                <a:gd name="T2" fmla="*/ 96 w 216"/>
                <a:gd name="T3" fmla="*/ 221 h 223"/>
                <a:gd name="T4" fmla="*/ 84 w 216"/>
                <a:gd name="T5" fmla="*/ 214 h 223"/>
                <a:gd name="T6" fmla="*/ 78 w 216"/>
                <a:gd name="T7" fmla="*/ 204 h 223"/>
                <a:gd name="T8" fmla="*/ 74 w 216"/>
                <a:gd name="T9" fmla="*/ 190 h 223"/>
                <a:gd name="T10" fmla="*/ 34 w 216"/>
                <a:gd name="T11" fmla="*/ 146 h 223"/>
                <a:gd name="T12" fmla="*/ 26 w 216"/>
                <a:gd name="T13" fmla="*/ 146 h 223"/>
                <a:gd name="T14" fmla="*/ 14 w 216"/>
                <a:gd name="T15" fmla="*/ 140 h 223"/>
                <a:gd name="T16" fmla="*/ 6 w 216"/>
                <a:gd name="T17" fmla="*/ 132 h 223"/>
                <a:gd name="T18" fmla="*/ 0 w 216"/>
                <a:gd name="T19" fmla="*/ 120 h 223"/>
                <a:gd name="T20" fmla="*/ 0 w 216"/>
                <a:gd name="T21" fmla="*/ 112 h 223"/>
                <a:gd name="T22" fmla="*/ 2 w 216"/>
                <a:gd name="T23" fmla="*/ 100 h 223"/>
                <a:gd name="T24" fmla="*/ 10 w 216"/>
                <a:gd name="T25" fmla="*/ 88 h 223"/>
                <a:gd name="T26" fmla="*/ 20 w 216"/>
                <a:gd name="T27" fmla="*/ 82 h 223"/>
                <a:gd name="T28" fmla="*/ 34 w 216"/>
                <a:gd name="T29" fmla="*/ 78 h 223"/>
                <a:gd name="T30" fmla="*/ 74 w 216"/>
                <a:gd name="T31" fmla="*/ 34 h 223"/>
                <a:gd name="T32" fmla="*/ 76 w 216"/>
                <a:gd name="T33" fmla="*/ 28 h 223"/>
                <a:gd name="T34" fmla="*/ 80 w 216"/>
                <a:gd name="T35" fmla="*/ 16 h 223"/>
                <a:gd name="T36" fmla="*/ 90 w 216"/>
                <a:gd name="T37" fmla="*/ 6 h 223"/>
                <a:gd name="T38" fmla="*/ 102 w 216"/>
                <a:gd name="T39" fmla="*/ 2 h 223"/>
                <a:gd name="T40" fmla="*/ 108 w 216"/>
                <a:gd name="T41" fmla="*/ 0 h 223"/>
                <a:gd name="T42" fmla="*/ 122 w 216"/>
                <a:gd name="T43" fmla="*/ 4 h 223"/>
                <a:gd name="T44" fmla="*/ 132 w 216"/>
                <a:gd name="T45" fmla="*/ 10 h 223"/>
                <a:gd name="T46" fmla="*/ 140 w 216"/>
                <a:gd name="T47" fmla="*/ 22 h 223"/>
                <a:gd name="T48" fmla="*/ 142 w 216"/>
                <a:gd name="T49" fmla="*/ 34 h 223"/>
                <a:gd name="T50" fmla="*/ 184 w 216"/>
                <a:gd name="T51" fmla="*/ 78 h 223"/>
                <a:gd name="T52" fmla="*/ 190 w 216"/>
                <a:gd name="T53" fmla="*/ 80 h 223"/>
                <a:gd name="T54" fmla="*/ 202 w 216"/>
                <a:gd name="T55" fmla="*/ 84 h 223"/>
                <a:gd name="T56" fmla="*/ 212 w 216"/>
                <a:gd name="T57" fmla="*/ 94 h 223"/>
                <a:gd name="T58" fmla="*/ 216 w 216"/>
                <a:gd name="T59" fmla="*/ 106 h 223"/>
                <a:gd name="T60" fmla="*/ 216 w 216"/>
                <a:gd name="T61" fmla="*/ 112 h 223"/>
                <a:gd name="T62" fmla="*/ 214 w 216"/>
                <a:gd name="T63" fmla="*/ 126 h 223"/>
                <a:gd name="T64" fmla="*/ 206 w 216"/>
                <a:gd name="T65" fmla="*/ 136 h 223"/>
                <a:gd name="T66" fmla="*/ 196 w 216"/>
                <a:gd name="T67" fmla="*/ 144 h 223"/>
                <a:gd name="T68" fmla="*/ 184 w 216"/>
                <a:gd name="T69" fmla="*/ 146 h 223"/>
                <a:gd name="T70" fmla="*/ 142 w 216"/>
                <a:gd name="T71" fmla="*/ 190 h 223"/>
                <a:gd name="T72" fmla="*/ 142 w 216"/>
                <a:gd name="T73" fmla="*/ 198 h 223"/>
                <a:gd name="T74" fmla="*/ 136 w 216"/>
                <a:gd name="T75" fmla="*/ 210 h 223"/>
                <a:gd name="T76" fmla="*/ 128 w 216"/>
                <a:gd name="T77" fmla="*/ 218 h 223"/>
                <a:gd name="T78" fmla="*/ 116 w 216"/>
                <a:gd name="T79" fmla="*/ 223 h 223"/>
                <a:gd name="T80" fmla="*/ 108 w 216"/>
                <a:gd name="T81" fmla="*/ 223 h 223"/>
                <a:gd name="T82" fmla="*/ 34 w 216"/>
                <a:gd name="T83" fmla="*/ 106 h 223"/>
                <a:gd name="T84" fmla="*/ 28 w 216"/>
                <a:gd name="T85" fmla="*/ 112 h 223"/>
                <a:gd name="T86" fmla="*/ 28 w 216"/>
                <a:gd name="T87" fmla="*/ 118 h 223"/>
                <a:gd name="T88" fmla="*/ 102 w 216"/>
                <a:gd name="T89" fmla="*/ 120 h 223"/>
                <a:gd name="T90" fmla="*/ 102 w 216"/>
                <a:gd name="T91" fmla="*/ 190 h 223"/>
                <a:gd name="T92" fmla="*/ 108 w 216"/>
                <a:gd name="T93" fmla="*/ 198 h 223"/>
                <a:gd name="T94" fmla="*/ 112 w 216"/>
                <a:gd name="T95" fmla="*/ 196 h 223"/>
                <a:gd name="T96" fmla="*/ 114 w 216"/>
                <a:gd name="T97" fmla="*/ 120 h 223"/>
                <a:gd name="T98" fmla="*/ 184 w 216"/>
                <a:gd name="T99" fmla="*/ 120 h 223"/>
                <a:gd name="T100" fmla="*/ 190 w 216"/>
                <a:gd name="T101" fmla="*/ 112 h 223"/>
                <a:gd name="T102" fmla="*/ 188 w 216"/>
                <a:gd name="T103" fmla="*/ 108 h 223"/>
                <a:gd name="T104" fmla="*/ 114 w 216"/>
                <a:gd name="T105" fmla="*/ 106 h 223"/>
                <a:gd name="T106" fmla="*/ 114 w 216"/>
                <a:gd name="T107" fmla="*/ 34 h 223"/>
                <a:gd name="T108" fmla="*/ 108 w 216"/>
                <a:gd name="T109" fmla="*/ 28 h 223"/>
                <a:gd name="T110" fmla="*/ 104 w 216"/>
                <a:gd name="T111" fmla="*/ 30 h 223"/>
                <a:gd name="T112" fmla="*/ 102 w 216"/>
                <a:gd name="T113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223">
                  <a:moveTo>
                    <a:pt x="108" y="223"/>
                  </a:moveTo>
                  <a:lnTo>
                    <a:pt x="108" y="223"/>
                  </a:lnTo>
                  <a:lnTo>
                    <a:pt x="102" y="223"/>
                  </a:lnTo>
                  <a:lnTo>
                    <a:pt x="96" y="221"/>
                  </a:lnTo>
                  <a:lnTo>
                    <a:pt x="90" y="218"/>
                  </a:lnTo>
                  <a:lnTo>
                    <a:pt x="84" y="214"/>
                  </a:lnTo>
                  <a:lnTo>
                    <a:pt x="80" y="210"/>
                  </a:lnTo>
                  <a:lnTo>
                    <a:pt x="78" y="204"/>
                  </a:lnTo>
                  <a:lnTo>
                    <a:pt x="76" y="198"/>
                  </a:lnTo>
                  <a:lnTo>
                    <a:pt x="74" y="190"/>
                  </a:lnTo>
                  <a:lnTo>
                    <a:pt x="74" y="146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26" y="146"/>
                  </a:lnTo>
                  <a:lnTo>
                    <a:pt x="20" y="144"/>
                  </a:lnTo>
                  <a:lnTo>
                    <a:pt x="14" y="140"/>
                  </a:lnTo>
                  <a:lnTo>
                    <a:pt x="10" y="136"/>
                  </a:lnTo>
                  <a:lnTo>
                    <a:pt x="6" y="132"/>
                  </a:lnTo>
                  <a:lnTo>
                    <a:pt x="2" y="12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0"/>
                  </a:lnTo>
                  <a:lnTo>
                    <a:pt x="6" y="94"/>
                  </a:lnTo>
                  <a:lnTo>
                    <a:pt x="10" y="88"/>
                  </a:lnTo>
                  <a:lnTo>
                    <a:pt x="14" y="84"/>
                  </a:lnTo>
                  <a:lnTo>
                    <a:pt x="20" y="82"/>
                  </a:lnTo>
                  <a:lnTo>
                    <a:pt x="26" y="80"/>
                  </a:lnTo>
                  <a:lnTo>
                    <a:pt x="34" y="78"/>
                  </a:lnTo>
                  <a:lnTo>
                    <a:pt x="74" y="7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6" y="28"/>
                  </a:lnTo>
                  <a:lnTo>
                    <a:pt x="78" y="22"/>
                  </a:lnTo>
                  <a:lnTo>
                    <a:pt x="80" y="16"/>
                  </a:lnTo>
                  <a:lnTo>
                    <a:pt x="84" y="10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10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8" y="6"/>
                  </a:lnTo>
                  <a:lnTo>
                    <a:pt x="132" y="10"/>
                  </a:lnTo>
                  <a:lnTo>
                    <a:pt x="136" y="16"/>
                  </a:lnTo>
                  <a:lnTo>
                    <a:pt x="140" y="22"/>
                  </a:lnTo>
                  <a:lnTo>
                    <a:pt x="142" y="28"/>
                  </a:lnTo>
                  <a:lnTo>
                    <a:pt x="142" y="34"/>
                  </a:lnTo>
                  <a:lnTo>
                    <a:pt x="142" y="78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90" y="80"/>
                  </a:lnTo>
                  <a:lnTo>
                    <a:pt x="196" y="82"/>
                  </a:lnTo>
                  <a:lnTo>
                    <a:pt x="202" y="84"/>
                  </a:lnTo>
                  <a:lnTo>
                    <a:pt x="206" y="88"/>
                  </a:lnTo>
                  <a:lnTo>
                    <a:pt x="212" y="94"/>
                  </a:lnTo>
                  <a:lnTo>
                    <a:pt x="214" y="100"/>
                  </a:lnTo>
                  <a:lnTo>
                    <a:pt x="216" y="106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4" y="126"/>
                  </a:lnTo>
                  <a:lnTo>
                    <a:pt x="212" y="132"/>
                  </a:lnTo>
                  <a:lnTo>
                    <a:pt x="206" y="136"/>
                  </a:lnTo>
                  <a:lnTo>
                    <a:pt x="202" y="140"/>
                  </a:lnTo>
                  <a:lnTo>
                    <a:pt x="196" y="144"/>
                  </a:lnTo>
                  <a:lnTo>
                    <a:pt x="190" y="146"/>
                  </a:lnTo>
                  <a:lnTo>
                    <a:pt x="184" y="146"/>
                  </a:lnTo>
                  <a:lnTo>
                    <a:pt x="142" y="146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2" y="198"/>
                  </a:lnTo>
                  <a:lnTo>
                    <a:pt x="140" y="204"/>
                  </a:lnTo>
                  <a:lnTo>
                    <a:pt x="136" y="210"/>
                  </a:lnTo>
                  <a:lnTo>
                    <a:pt x="132" y="214"/>
                  </a:lnTo>
                  <a:lnTo>
                    <a:pt x="128" y="218"/>
                  </a:lnTo>
                  <a:lnTo>
                    <a:pt x="122" y="221"/>
                  </a:lnTo>
                  <a:lnTo>
                    <a:pt x="116" y="223"/>
                  </a:lnTo>
                  <a:lnTo>
                    <a:pt x="108" y="223"/>
                  </a:lnTo>
                  <a:lnTo>
                    <a:pt x="108" y="223"/>
                  </a:lnTo>
                  <a:close/>
                  <a:moveTo>
                    <a:pt x="34" y="106"/>
                  </a:moveTo>
                  <a:lnTo>
                    <a:pt x="34" y="106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8"/>
                  </a:lnTo>
                  <a:lnTo>
                    <a:pt x="34" y="120"/>
                  </a:lnTo>
                  <a:lnTo>
                    <a:pt x="102" y="120"/>
                  </a:lnTo>
                  <a:lnTo>
                    <a:pt x="102" y="190"/>
                  </a:lnTo>
                  <a:lnTo>
                    <a:pt x="102" y="190"/>
                  </a:lnTo>
                  <a:lnTo>
                    <a:pt x="104" y="196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12" y="196"/>
                  </a:lnTo>
                  <a:lnTo>
                    <a:pt x="114" y="190"/>
                  </a:lnTo>
                  <a:lnTo>
                    <a:pt x="114" y="120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8" y="118"/>
                  </a:lnTo>
                  <a:lnTo>
                    <a:pt x="190" y="112"/>
                  </a:lnTo>
                  <a:lnTo>
                    <a:pt x="190" y="112"/>
                  </a:lnTo>
                  <a:lnTo>
                    <a:pt x="188" y="108"/>
                  </a:lnTo>
                  <a:lnTo>
                    <a:pt x="184" y="106"/>
                  </a:lnTo>
                  <a:lnTo>
                    <a:pt x="114" y="106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2" y="30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4" y="30"/>
                  </a:lnTo>
                  <a:lnTo>
                    <a:pt x="102" y="34"/>
                  </a:lnTo>
                  <a:lnTo>
                    <a:pt x="102" y="106"/>
                  </a:lnTo>
                  <a:lnTo>
                    <a:pt x="3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852739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8366"/>
            <a:ext cx="10515600" cy="760344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Why Group Critical </a:t>
            </a:r>
            <a:r>
              <a:rPr lang="en-US" sz="3200" dirty="0" err="1">
                <a:solidFill>
                  <a:srgbClr val="FF0000"/>
                </a:solidFill>
              </a:rPr>
              <a:t>HealthEvents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8353"/>
            <a:ext cx="6946127" cy="3289650"/>
          </a:xfrm>
        </p:spPr>
        <p:txBody>
          <a:bodyPr/>
          <a:lstStyle/>
          <a:p>
            <a:pPr marL="0" marR="304165" indent="0">
              <a:spcBef>
                <a:spcPts val="600"/>
              </a:spcBef>
              <a:spcAft>
                <a:spcPts val="600"/>
              </a:spcAft>
              <a:buNone/>
              <a:tabLst>
                <a:tab pos="301625" algn="l"/>
                <a:tab pos="302260" algn="l"/>
              </a:tabLst>
            </a:pPr>
            <a:r>
              <a:rPr lang="en-US" sz="2400" dirty="0">
                <a:solidFill>
                  <a:schemeClr val="accent1"/>
                </a:solidFill>
                <a:ea typeface="+mj-ea"/>
                <a:cs typeface="+mj-cs"/>
              </a:rPr>
              <a:t>Provides better benefits at any stage — early to late, based on the most common illnesses.</a:t>
            </a:r>
          </a:p>
          <a:p>
            <a:pPr marR="304165">
              <a:tabLst>
                <a:tab pos="301625" algn="l"/>
                <a:tab pos="302260" algn="l"/>
              </a:tabLst>
            </a:pPr>
            <a:r>
              <a:rPr lang="en-US" b="1" dirty="0"/>
              <a:t>Base coverage on the most common illnesses </a:t>
            </a:r>
            <a:r>
              <a:rPr lang="en-US" dirty="0"/>
              <a:t>including cancer, heart attack, stroke and major organ and renal failure</a:t>
            </a:r>
          </a:p>
          <a:p>
            <a:pPr marR="304165">
              <a:tabLst>
                <a:tab pos="301625" algn="l"/>
                <a:tab pos="302260" algn="l"/>
              </a:tabLst>
            </a:pPr>
            <a:r>
              <a:rPr lang="en-US" b="1" dirty="0"/>
              <a:t>Replenishing annual benefit </a:t>
            </a:r>
            <a:r>
              <a:rPr lang="en-US" dirty="0"/>
              <a:t>and </a:t>
            </a:r>
            <a:r>
              <a:rPr lang="en-US" b="1" dirty="0"/>
              <a:t>no separation periods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so employees can seek treatment when they need it</a:t>
            </a:r>
          </a:p>
          <a:p>
            <a:pPr marR="304165">
              <a:tabLst>
                <a:tab pos="301625" algn="l"/>
                <a:tab pos="302260" algn="l"/>
              </a:tabLst>
            </a:pPr>
            <a:r>
              <a:rPr lang="en-US" b="1" dirty="0"/>
              <a:t>Broader coverage </a:t>
            </a:r>
            <a:r>
              <a:rPr lang="en-US" dirty="0"/>
              <a:t>(early identification/early stage) that isn’t typically available with other carriers</a:t>
            </a:r>
          </a:p>
          <a:p>
            <a:pPr marR="304165">
              <a:tabLst>
                <a:tab pos="301625" algn="l"/>
                <a:tab pos="302260" algn="l"/>
              </a:tabLst>
            </a:pPr>
            <a:r>
              <a:rPr lang="en-US" b="1" dirty="0"/>
              <a:t>Three new bundles that let you expand coverage</a:t>
            </a:r>
            <a:r>
              <a:rPr lang="en-US" dirty="0"/>
              <a:t> to an even wider range of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2F37D-1236-6442-8E7F-E8081B292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560" y="4071873"/>
            <a:ext cx="2109174" cy="134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067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</a:t>
            </a:r>
            <a:r>
              <a:rPr lang="en-US" sz="900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20027"/>
              </p:ext>
            </p:extLst>
          </p:nvPr>
        </p:nvGraphicFramePr>
        <p:xfrm>
          <a:off x="318977" y="318976"/>
          <a:ext cx="11610753" cy="6009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371504441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3679429896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3291727386"/>
                    </a:ext>
                  </a:extLst>
                </a:gridCol>
              </a:tblGrid>
              <a:tr h="2993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Early</a:t>
                      </a:r>
                      <a:r>
                        <a:rPr lang="en-US" sz="1400" baseline="0" dirty="0"/>
                        <a:t> identification</a:t>
                      </a:r>
                      <a:endParaRPr lang="en-US" sz="1400" dirty="0"/>
                    </a:p>
                  </a:txBody>
                  <a:tcPr marL="45720" marR="45720" marB="73152" anchor="ctr"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Early stage</a:t>
                      </a:r>
                    </a:p>
                  </a:txBody>
                  <a:tcPr marL="45720" marR="45720" marB="73152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Late</a:t>
                      </a:r>
                      <a:r>
                        <a:rPr lang="en-US" sz="1400" baseline="0" dirty="0"/>
                        <a:t> stage</a:t>
                      </a:r>
                      <a:endParaRPr lang="en-US" sz="1400" dirty="0"/>
                    </a:p>
                  </a:txBody>
                  <a:tcPr marL="45720" marR="45720" marB="73152"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03822710"/>
                  </a:ext>
                </a:extLst>
              </a:tr>
              <a:tr h="3863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Coronary artery disease</a:t>
                      </a:r>
                    </a:p>
                  </a:txBody>
                  <a:tcPr anchor="ctr"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896420"/>
                  </a:ext>
                </a:extLst>
              </a:tr>
              <a:tr h="35087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10%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162135"/>
                  </a:ext>
                </a:extLst>
              </a:tr>
              <a:tr h="736492"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Initial diagnosis of Heart Disease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Pulmonary Fibrosis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Pulmonary Embolism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Coronary artery obstruction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Heart attack when clinically  diagnosed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Thoracic Aorta/Valve Surgery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Heart attack</a:t>
                      </a:r>
                    </a:p>
                    <a:p>
                      <a:pPr marL="182880" indent="-182880">
                        <a:buFont typeface="Arial" panose="020B0604020202020204" pitchFamily="34" charset="0"/>
                        <a:buChar char="•"/>
                      </a:pPr>
                      <a:r>
                        <a:rPr lang="en-US" sz="1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Sudden Cardiac Arrest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684283"/>
                  </a:ext>
                </a:extLst>
              </a:tr>
              <a:tr h="37781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Cerebral vascular conditions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68629"/>
                  </a:ext>
                </a:extLst>
              </a:tr>
              <a:tr h="343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10%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179220"/>
                  </a:ext>
                </a:extLst>
              </a:tr>
              <a:tr h="533147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TIA including RIND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Stroke with less than 30 days of</a:t>
                      </a:r>
                      <a:r>
                        <a:rPr lang="en-US" sz="1300" kern="1200" baseline="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impairment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Stroke when clinically  diagnosed</a:t>
                      </a:r>
                    </a:p>
                  </a:txBody>
                  <a:tcPr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Stroke with at least 30 days of  impairment</a:t>
                      </a:r>
                    </a:p>
                  </a:txBody>
                  <a:tcPr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828998"/>
                  </a:ext>
                </a:extLst>
              </a:tr>
              <a:tr h="38986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Cancer conditions</a:t>
                      </a:r>
                    </a:p>
                  </a:txBody>
                  <a:tcPr anchor="ctr"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23632"/>
                  </a:ext>
                </a:extLst>
              </a:tr>
              <a:tr h="3444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10%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100% benefit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75526"/>
                  </a:ext>
                </a:extLst>
              </a:tr>
              <a:tr h="1346992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Invasive basal/squamous cell skin  cancer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 situ cancer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Benign brain, spinal cord and  cranial nerve tumors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Myelodysplastic syndrome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1 melanoma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1 or 2 cancers (no  </a:t>
                      </a:r>
                      <a:r>
                        <a:rPr lang="en-US" sz="1300" kern="1200" noProof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lymphnodes</a:t>
                      </a: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involved)</a:t>
                      </a:r>
                    </a:p>
                  </a:txBody>
                  <a:tcPr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3 &amp; 4 cancers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2 (</a:t>
                      </a:r>
                      <a:r>
                        <a:rPr lang="en-US" sz="1300" kern="1200" noProof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lymphnodes</a:t>
                      </a: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involved)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2 melanoma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Stage 1+ for pancreas, esophagus,  leukemia, lung, liver, biliary tract,  head and neck, lymphoma, multiple myeloma</a:t>
                      </a:r>
                    </a:p>
                  </a:txBody>
                  <a:tcPr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5465"/>
                  </a:ext>
                </a:extLst>
              </a:tr>
              <a:tr h="31543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NEW BASE ADDITIONS 100%</a:t>
                      </a:r>
                    </a:p>
                  </a:txBody>
                  <a:tcP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351371"/>
                  </a:ext>
                </a:extLst>
              </a:tr>
              <a:tr h="49618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B="9144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End Stage Renal Failure</a:t>
                      </a:r>
                    </a:p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Major Organ Failure</a:t>
                      </a:r>
                    </a:p>
                  </a:txBody>
                  <a:tcPr marB="9144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B="9144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5623"/>
                  </a:ext>
                </a:extLst>
              </a:tr>
            </a:tbl>
          </a:graphicData>
        </a:graphic>
      </p:graphicFrame>
      <p:sp>
        <p:nvSpPr>
          <p:cNvPr id="4" name="object 39"/>
          <p:cNvSpPr/>
          <p:nvPr/>
        </p:nvSpPr>
        <p:spPr>
          <a:xfrm>
            <a:off x="4506345" y="690268"/>
            <a:ext cx="283368" cy="330926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40"/>
          <p:cNvSpPr/>
          <p:nvPr/>
        </p:nvSpPr>
        <p:spPr>
          <a:xfrm>
            <a:off x="4264851" y="2151018"/>
            <a:ext cx="348342" cy="330925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41"/>
          <p:cNvSpPr/>
          <p:nvPr/>
        </p:nvSpPr>
        <p:spPr>
          <a:xfrm>
            <a:off x="4830869" y="3413761"/>
            <a:ext cx="256485" cy="322218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297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Expanded protection for employees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81848"/>
            <a:ext cx="9760889" cy="76034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Three new bundles provide even more customizable coverage</a:t>
            </a:r>
            <a:br>
              <a:rPr lang="en-US" sz="24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to help cover prevalent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91253" y="6399897"/>
            <a:ext cx="2122150" cy="374529"/>
          </a:xfrm>
        </p:spPr>
        <p:txBody>
          <a:bodyPr anchor="t"/>
          <a:lstStyle/>
          <a:p>
            <a:r>
              <a:rPr lang="en-US" dirty="0"/>
              <a:t>  </a:t>
            </a:r>
            <a:r>
              <a:rPr lang="en-US" sz="900" b="1" dirty="0" err="1"/>
              <a:t>TrustmarkVB.com</a:t>
            </a:r>
            <a:r>
              <a:rPr lang="en-US" sz="900" b="1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F4A432-50AB-274D-A2B6-53BB1F14C11D}"/>
              </a:ext>
            </a:extLst>
          </p:cNvPr>
          <p:cNvSpPr/>
          <p:nvPr/>
        </p:nvSpPr>
        <p:spPr>
          <a:xfrm>
            <a:off x="1040626" y="4748414"/>
            <a:ext cx="10110747" cy="1200329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algn="ctr"/>
            <a:r>
              <a:rPr lang="en-US" b="1" dirty="0"/>
              <a:t>Pediatric illnesses 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Rare &amp; infectious diseases </a:t>
            </a:r>
            <a:r>
              <a:rPr lang="en-US" dirty="0"/>
              <a:t>(including COVID-19)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Specified illnesses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B2E3F-7B21-5C4F-ACC6-AE5B898A01FE}"/>
              </a:ext>
            </a:extLst>
          </p:cNvPr>
          <p:cNvCxnSpPr/>
          <p:nvPr/>
        </p:nvCxnSpPr>
        <p:spPr>
          <a:xfrm flipV="1">
            <a:off x="4223869" y="2960619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5CD6D9-8076-A940-8B4F-98F4AEC48E09}"/>
              </a:ext>
            </a:extLst>
          </p:cNvPr>
          <p:cNvCxnSpPr/>
          <p:nvPr/>
        </p:nvCxnSpPr>
        <p:spPr>
          <a:xfrm flipV="1">
            <a:off x="7980460" y="2960619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90CFFFF-B110-004C-B3F5-273C62A342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394" y="2960619"/>
            <a:ext cx="1505340" cy="1557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EB6555-F94E-7945-B105-19C2295995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047" y="2964032"/>
            <a:ext cx="1444640" cy="15660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5FF33-1479-6A4B-9F98-0E231E0913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7004" y="3059007"/>
            <a:ext cx="1673679" cy="13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993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006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Pediatric Illnesses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Added protection for the little ones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to help them get the care they need.</a:t>
            </a:r>
          </a:p>
          <a:p>
            <a:pPr marL="0" indent="0">
              <a:buNone/>
            </a:pPr>
            <a:r>
              <a:rPr lang="en-US" b="1" dirty="0"/>
              <a:t>Features coverage for:</a:t>
            </a:r>
          </a:p>
          <a:p>
            <a:r>
              <a:rPr lang="en-US" dirty="0"/>
              <a:t>Autism Spectrum Disorder</a:t>
            </a:r>
          </a:p>
          <a:p>
            <a:r>
              <a:rPr lang="en-US" dirty="0"/>
              <a:t>Congenital Heart Illnesses</a:t>
            </a:r>
          </a:p>
          <a:p>
            <a:r>
              <a:rPr lang="en-US" dirty="0"/>
              <a:t>Structural Illnesses</a:t>
            </a:r>
          </a:p>
          <a:p>
            <a:r>
              <a:rPr lang="en-US" dirty="0"/>
              <a:t>Genetic/Metabolic Illnesses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E314C45E-743E-8B41-8959-84750F9CCD43}"/>
              </a:ext>
            </a:extLst>
          </p:cNvPr>
          <p:cNvSpPr/>
          <p:nvPr/>
        </p:nvSpPr>
        <p:spPr>
          <a:xfrm rot="5400000">
            <a:off x="8016399" y="-41288"/>
            <a:ext cx="958214" cy="568852"/>
          </a:xfrm>
          <a:prstGeom prst="homePlate">
            <a:avLst>
              <a:gd name="adj" fmla="val 1574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800000"/>
              </a:solidFill>
              <a:latin typeface="+mj-lt"/>
              <a:cs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05700" y="267143"/>
            <a:ext cx="393923" cy="263303"/>
            <a:chOff x="896938" y="2603500"/>
            <a:chExt cx="1682750" cy="1079500"/>
          </a:xfrm>
          <a:solidFill>
            <a:schemeClr val="bg1"/>
          </a:solidFill>
        </p:grpSpPr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896938" y="2603500"/>
              <a:ext cx="1314450" cy="1079500"/>
            </a:xfrm>
            <a:custGeom>
              <a:avLst/>
              <a:gdLst>
                <a:gd name="T0" fmla="*/ 280 w 828"/>
                <a:gd name="T1" fmla="*/ 624 h 680"/>
                <a:gd name="T2" fmla="*/ 104 w 828"/>
                <a:gd name="T3" fmla="*/ 471 h 680"/>
                <a:gd name="T4" fmla="*/ 18 w 828"/>
                <a:gd name="T5" fmla="*/ 325 h 680"/>
                <a:gd name="T6" fmla="*/ 0 w 828"/>
                <a:gd name="T7" fmla="*/ 221 h 680"/>
                <a:gd name="T8" fmla="*/ 26 w 828"/>
                <a:gd name="T9" fmla="*/ 108 h 680"/>
                <a:gd name="T10" fmla="*/ 98 w 828"/>
                <a:gd name="T11" fmla="*/ 32 h 680"/>
                <a:gd name="T12" fmla="*/ 190 w 828"/>
                <a:gd name="T13" fmla="*/ 2 h 680"/>
                <a:gd name="T14" fmla="*/ 292 w 828"/>
                <a:gd name="T15" fmla="*/ 24 h 680"/>
                <a:gd name="T16" fmla="*/ 372 w 828"/>
                <a:gd name="T17" fmla="*/ 118 h 680"/>
                <a:gd name="T18" fmla="*/ 438 w 828"/>
                <a:gd name="T19" fmla="*/ 34 h 680"/>
                <a:gd name="T20" fmla="*/ 534 w 828"/>
                <a:gd name="T21" fmla="*/ 0 h 680"/>
                <a:gd name="T22" fmla="*/ 630 w 828"/>
                <a:gd name="T23" fmla="*/ 22 h 680"/>
                <a:gd name="T24" fmla="*/ 708 w 828"/>
                <a:gd name="T25" fmla="*/ 92 h 680"/>
                <a:gd name="T26" fmla="*/ 742 w 828"/>
                <a:gd name="T27" fmla="*/ 199 h 680"/>
                <a:gd name="T28" fmla="*/ 722 w 828"/>
                <a:gd name="T29" fmla="*/ 333 h 680"/>
                <a:gd name="T30" fmla="*/ 454 w 828"/>
                <a:gd name="T31" fmla="*/ 247 h 680"/>
                <a:gd name="T32" fmla="*/ 314 w 828"/>
                <a:gd name="T33" fmla="*/ 211 h 680"/>
                <a:gd name="T34" fmla="*/ 290 w 828"/>
                <a:gd name="T35" fmla="*/ 209 h 680"/>
                <a:gd name="T36" fmla="*/ 140 w 828"/>
                <a:gd name="T37" fmla="*/ 351 h 680"/>
                <a:gd name="T38" fmla="*/ 152 w 828"/>
                <a:gd name="T39" fmla="*/ 369 h 680"/>
                <a:gd name="T40" fmla="*/ 370 w 828"/>
                <a:gd name="T41" fmla="*/ 473 h 680"/>
                <a:gd name="T42" fmla="*/ 386 w 828"/>
                <a:gd name="T43" fmla="*/ 481 h 680"/>
                <a:gd name="T44" fmla="*/ 494 w 828"/>
                <a:gd name="T45" fmla="*/ 367 h 680"/>
                <a:gd name="T46" fmla="*/ 820 w 828"/>
                <a:gd name="T47" fmla="*/ 381 h 680"/>
                <a:gd name="T48" fmla="*/ 826 w 828"/>
                <a:gd name="T49" fmla="*/ 417 h 680"/>
                <a:gd name="T50" fmla="*/ 796 w 828"/>
                <a:gd name="T51" fmla="*/ 437 h 680"/>
                <a:gd name="T52" fmla="*/ 576 w 828"/>
                <a:gd name="T53" fmla="*/ 536 h 680"/>
                <a:gd name="T54" fmla="*/ 372 w 828"/>
                <a:gd name="T55" fmla="*/ 680 h 680"/>
                <a:gd name="T56" fmla="*/ 156 w 828"/>
                <a:gd name="T57" fmla="*/ 36 h 680"/>
                <a:gd name="T58" fmla="*/ 76 w 828"/>
                <a:gd name="T59" fmla="*/ 84 h 680"/>
                <a:gd name="T60" fmla="*/ 32 w 828"/>
                <a:gd name="T61" fmla="*/ 168 h 680"/>
                <a:gd name="T62" fmla="*/ 30 w 828"/>
                <a:gd name="T63" fmla="*/ 263 h 680"/>
                <a:gd name="T64" fmla="*/ 96 w 828"/>
                <a:gd name="T65" fmla="*/ 417 h 680"/>
                <a:gd name="T66" fmla="*/ 270 w 828"/>
                <a:gd name="T67" fmla="*/ 584 h 680"/>
                <a:gd name="T68" fmla="*/ 450 w 828"/>
                <a:gd name="T69" fmla="*/ 602 h 680"/>
                <a:gd name="T70" fmla="*/ 630 w 828"/>
                <a:gd name="T71" fmla="*/ 439 h 680"/>
                <a:gd name="T72" fmla="*/ 802 w 828"/>
                <a:gd name="T73" fmla="*/ 403 h 680"/>
                <a:gd name="T74" fmla="*/ 490 w 828"/>
                <a:gd name="T75" fmla="*/ 395 h 680"/>
                <a:gd name="T76" fmla="*/ 418 w 828"/>
                <a:gd name="T77" fmla="*/ 483 h 680"/>
                <a:gd name="T78" fmla="*/ 370 w 828"/>
                <a:gd name="T79" fmla="*/ 507 h 680"/>
                <a:gd name="T80" fmla="*/ 284 w 828"/>
                <a:gd name="T81" fmla="*/ 371 h 680"/>
                <a:gd name="T82" fmla="*/ 152 w 828"/>
                <a:gd name="T83" fmla="*/ 397 h 680"/>
                <a:gd name="T84" fmla="*/ 114 w 828"/>
                <a:gd name="T85" fmla="*/ 371 h 680"/>
                <a:gd name="T86" fmla="*/ 118 w 828"/>
                <a:gd name="T87" fmla="*/ 333 h 680"/>
                <a:gd name="T88" fmla="*/ 220 w 828"/>
                <a:gd name="T89" fmla="*/ 315 h 680"/>
                <a:gd name="T90" fmla="*/ 302 w 828"/>
                <a:gd name="T91" fmla="*/ 173 h 680"/>
                <a:gd name="T92" fmla="*/ 384 w 828"/>
                <a:gd name="T93" fmla="*/ 345 h 680"/>
                <a:gd name="T94" fmla="*/ 454 w 828"/>
                <a:gd name="T95" fmla="*/ 221 h 680"/>
                <a:gd name="T96" fmla="*/ 524 w 828"/>
                <a:gd name="T97" fmla="*/ 315 h 680"/>
                <a:gd name="T98" fmla="*/ 716 w 828"/>
                <a:gd name="T99" fmla="*/ 221 h 680"/>
                <a:gd name="T100" fmla="*/ 700 w 828"/>
                <a:gd name="T101" fmla="*/ 136 h 680"/>
                <a:gd name="T102" fmla="*/ 644 w 828"/>
                <a:gd name="T103" fmla="*/ 64 h 680"/>
                <a:gd name="T104" fmla="*/ 570 w 828"/>
                <a:gd name="T105" fmla="*/ 32 h 680"/>
                <a:gd name="T106" fmla="*/ 456 w 828"/>
                <a:gd name="T107" fmla="*/ 54 h 680"/>
                <a:gd name="T108" fmla="*/ 394 w 828"/>
                <a:gd name="T109" fmla="*/ 134 h 680"/>
                <a:gd name="T110" fmla="*/ 356 w 828"/>
                <a:gd name="T111" fmla="*/ 152 h 680"/>
                <a:gd name="T112" fmla="*/ 306 w 828"/>
                <a:gd name="T113" fmla="*/ 70 h 680"/>
                <a:gd name="T114" fmla="*/ 224 w 828"/>
                <a:gd name="T115" fmla="*/ 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8" h="680">
                  <a:moveTo>
                    <a:pt x="372" y="680"/>
                  </a:moveTo>
                  <a:lnTo>
                    <a:pt x="366" y="678"/>
                  </a:lnTo>
                  <a:lnTo>
                    <a:pt x="366" y="678"/>
                  </a:lnTo>
                  <a:lnTo>
                    <a:pt x="348" y="668"/>
                  </a:lnTo>
                  <a:lnTo>
                    <a:pt x="306" y="642"/>
                  </a:lnTo>
                  <a:lnTo>
                    <a:pt x="280" y="624"/>
                  </a:lnTo>
                  <a:lnTo>
                    <a:pt x="248" y="602"/>
                  </a:lnTo>
                  <a:lnTo>
                    <a:pt x="216" y="578"/>
                  </a:lnTo>
                  <a:lnTo>
                    <a:pt x="182" y="550"/>
                  </a:lnTo>
                  <a:lnTo>
                    <a:pt x="182" y="550"/>
                  </a:lnTo>
                  <a:lnTo>
                    <a:pt x="140" y="510"/>
                  </a:lnTo>
                  <a:lnTo>
                    <a:pt x="104" y="471"/>
                  </a:lnTo>
                  <a:lnTo>
                    <a:pt x="72" y="429"/>
                  </a:lnTo>
                  <a:lnTo>
                    <a:pt x="58" y="409"/>
                  </a:lnTo>
                  <a:lnTo>
                    <a:pt x="46" y="387"/>
                  </a:lnTo>
                  <a:lnTo>
                    <a:pt x="34" y="367"/>
                  </a:lnTo>
                  <a:lnTo>
                    <a:pt x="26" y="345"/>
                  </a:lnTo>
                  <a:lnTo>
                    <a:pt x="18" y="325"/>
                  </a:lnTo>
                  <a:lnTo>
                    <a:pt x="10" y="303"/>
                  </a:lnTo>
                  <a:lnTo>
                    <a:pt x="6" y="283"/>
                  </a:lnTo>
                  <a:lnTo>
                    <a:pt x="2" y="261"/>
                  </a:lnTo>
                  <a:lnTo>
                    <a:pt x="0" y="24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199"/>
                  </a:lnTo>
                  <a:lnTo>
                    <a:pt x="2" y="179"/>
                  </a:lnTo>
                  <a:lnTo>
                    <a:pt x="6" y="162"/>
                  </a:lnTo>
                  <a:lnTo>
                    <a:pt x="12" y="142"/>
                  </a:lnTo>
                  <a:lnTo>
                    <a:pt x="18" y="124"/>
                  </a:lnTo>
                  <a:lnTo>
                    <a:pt x="26" y="108"/>
                  </a:lnTo>
                  <a:lnTo>
                    <a:pt x="34" y="92"/>
                  </a:lnTo>
                  <a:lnTo>
                    <a:pt x="46" y="78"/>
                  </a:lnTo>
                  <a:lnTo>
                    <a:pt x="56" y="64"/>
                  </a:lnTo>
                  <a:lnTo>
                    <a:pt x="70" y="52"/>
                  </a:lnTo>
                  <a:lnTo>
                    <a:pt x="84" y="42"/>
                  </a:lnTo>
                  <a:lnTo>
                    <a:pt x="98" y="32"/>
                  </a:lnTo>
                  <a:lnTo>
                    <a:pt x="114" y="22"/>
                  </a:lnTo>
                  <a:lnTo>
                    <a:pt x="130" y="16"/>
                  </a:lnTo>
                  <a:lnTo>
                    <a:pt x="148" y="10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90" y="2"/>
                  </a:lnTo>
                  <a:lnTo>
                    <a:pt x="210" y="0"/>
                  </a:lnTo>
                  <a:lnTo>
                    <a:pt x="230" y="2"/>
                  </a:lnTo>
                  <a:lnTo>
                    <a:pt x="246" y="6"/>
                  </a:lnTo>
                  <a:lnTo>
                    <a:pt x="264" y="10"/>
                  </a:lnTo>
                  <a:lnTo>
                    <a:pt x="278" y="16"/>
                  </a:lnTo>
                  <a:lnTo>
                    <a:pt x="292" y="24"/>
                  </a:lnTo>
                  <a:lnTo>
                    <a:pt x="306" y="34"/>
                  </a:lnTo>
                  <a:lnTo>
                    <a:pt x="318" y="44"/>
                  </a:lnTo>
                  <a:lnTo>
                    <a:pt x="328" y="54"/>
                  </a:lnTo>
                  <a:lnTo>
                    <a:pt x="346" y="76"/>
                  </a:lnTo>
                  <a:lnTo>
                    <a:pt x="360" y="98"/>
                  </a:lnTo>
                  <a:lnTo>
                    <a:pt x="372" y="118"/>
                  </a:lnTo>
                  <a:lnTo>
                    <a:pt x="372" y="118"/>
                  </a:lnTo>
                  <a:lnTo>
                    <a:pt x="382" y="98"/>
                  </a:lnTo>
                  <a:lnTo>
                    <a:pt x="396" y="76"/>
                  </a:lnTo>
                  <a:lnTo>
                    <a:pt x="414" y="54"/>
                  </a:lnTo>
                  <a:lnTo>
                    <a:pt x="426" y="44"/>
                  </a:lnTo>
                  <a:lnTo>
                    <a:pt x="438" y="34"/>
                  </a:lnTo>
                  <a:lnTo>
                    <a:pt x="450" y="24"/>
                  </a:lnTo>
                  <a:lnTo>
                    <a:pt x="464" y="16"/>
                  </a:lnTo>
                  <a:lnTo>
                    <a:pt x="480" y="10"/>
                  </a:lnTo>
                  <a:lnTo>
                    <a:pt x="496" y="6"/>
                  </a:lnTo>
                  <a:lnTo>
                    <a:pt x="514" y="2"/>
                  </a:lnTo>
                  <a:lnTo>
                    <a:pt x="534" y="0"/>
                  </a:lnTo>
                  <a:lnTo>
                    <a:pt x="554" y="2"/>
                  </a:lnTo>
                  <a:lnTo>
                    <a:pt x="576" y="4"/>
                  </a:lnTo>
                  <a:lnTo>
                    <a:pt x="576" y="4"/>
                  </a:lnTo>
                  <a:lnTo>
                    <a:pt x="594" y="10"/>
                  </a:lnTo>
                  <a:lnTo>
                    <a:pt x="612" y="16"/>
                  </a:lnTo>
                  <a:lnTo>
                    <a:pt x="630" y="22"/>
                  </a:lnTo>
                  <a:lnTo>
                    <a:pt x="646" y="32"/>
                  </a:lnTo>
                  <a:lnTo>
                    <a:pt x="660" y="42"/>
                  </a:lnTo>
                  <a:lnTo>
                    <a:pt x="674" y="52"/>
                  </a:lnTo>
                  <a:lnTo>
                    <a:pt x="686" y="64"/>
                  </a:lnTo>
                  <a:lnTo>
                    <a:pt x="698" y="78"/>
                  </a:lnTo>
                  <a:lnTo>
                    <a:pt x="708" y="92"/>
                  </a:lnTo>
                  <a:lnTo>
                    <a:pt x="718" y="108"/>
                  </a:lnTo>
                  <a:lnTo>
                    <a:pt x="726" y="124"/>
                  </a:lnTo>
                  <a:lnTo>
                    <a:pt x="732" y="142"/>
                  </a:lnTo>
                  <a:lnTo>
                    <a:pt x="736" y="162"/>
                  </a:lnTo>
                  <a:lnTo>
                    <a:pt x="740" y="179"/>
                  </a:lnTo>
                  <a:lnTo>
                    <a:pt x="742" y="199"/>
                  </a:lnTo>
                  <a:lnTo>
                    <a:pt x="744" y="221"/>
                  </a:lnTo>
                  <a:lnTo>
                    <a:pt x="744" y="221"/>
                  </a:lnTo>
                  <a:lnTo>
                    <a:pt x="742" y="249"/>
                  </a:lnTo>
                  <a:lnTo>
                    <a:pt x="738" y="277"/>
                  </a:lnTo>
                  <a:lnTo>
                    <a:pt x="732" y="305"/>
                  </a:lnTo>
                  <a:lnTo>
                    <a:pt x="722" y="333"/>
                  </a:lnTo>
                  <a:lnTo>
                    <a:pt x="718" y="343"/>
                  </a:lnTo>
                  <a:lnTo>
                    <a:pt x="508" y="343"/>
                  </a:lnTo>
                  <a:lnTo>
                    <a:pt x="466" y="255"/>
                  </a:lnTo>
                  <a:lnTo>
                    <a:pt x="466" y="255"/>
                  </a:lnTo>
                  <a:lnTo>
                    <a:pt x="462" y="249"/>
                  </a:lnTo>
                  <a:lnTo>
                    <a:pt x="454" y="247"/>
                  </a:lnTo>
                  <a:lnTo>
                    <a:pt x="454" y="247"/>
                  </a:lnTo>
                  <a:lnTo>
                    <a:pt x="448" y="251"/>
                  </a:lnTo>
                  <a:lnTo>
                    <a:pt x="444" y="257"/>
                  </a:lnTo>
                  <a:lnTo>
                    <a:pt x="382" y="431"/>
                  </a:lnTo>
                  <a:lnTo>
                    <a:pt x="314" y="211"/>
                  </a:lnTo>
                  <a:lnTo>
                    <a:pt x="314" y="211"/>
                  </a:lnTo>
                  <a:lnTo>
                    <a:pt x="308" y="203"/>
                  </a:lnTo>
                  <a:lnTo>
                    <a:pt x="306" y="201"/>
                  </a:lnTo>
                  <a:lnTo>
                    <a:pt x="302" y="201"/>
                  </a:lnTo>
                  <a:lnTo>
                    <a:pt x="302" y="201"/>
                  </a:lnTo>
                  <a:lnTo>
                    <a:pt x="296" y="203"/>
                  </a:lnTo>
                  <a:lnTo>
                    <a:pt x="290" y="209"/>
                  </a:lnTo>
                  <a:lnTo>
                    <a:pt x="240" y="343"/>
                  </a:lnTo>
                  <a:lnTo>
                    <a:pt x="152" y="343"/>
                  </a:lnTo>
                  <a:lnTo>
                    <a:pt x="152" y="343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40" y="351"/>
                  </a:lnTo>
                  <a:lnTo>
                    <a:pt x="138" y="357"/>
                  </a:lnTo>
                  <a:lnTo>
                    <a:pt x="138" y="357"/>
                  </a:lnTo>
                  <a:lnTo>
                    <a:pt x="140" y="361"/>
                  </a:lnTo>
                  <a:lnTo>
                    <a:pt x="142" y="365"/>
                  </a:lnTo>
                  <a:lnTo>
                    <a:pt x="146" y="369"/>
                  </a:lnTo>
                  <a:lnTo>
                    <a:pt x="152" y="369"/>
                  </a:lnTo>
                  <a:lnTo>
                    <a:pt x="248" y="369"/>
                  </a:lnTo>
                  <a:lnTo>
                    <a:pt x="248" y="369"/>
                  </a:lnTo>
                  <a:lnTo>
                    <a:pt x="254" y="367"/>
                  </a:lnTo>
                  <a:lnTo>
                    <a:pt x="258" y="361"/>
                  </a:lnTo>
                  <a:lnTo>
                    <a:pt x="300" y="251"/>
                  </a:lnTo>
                  <a:lnTo>
                    <a:pt x="370" y="473"/>
                  </a:lnTo>
                  <a:lnTo>
                    <a:pt x="370" y="473"/>
                  </a:lnTo>
                  <a:lnTo>
                    <a:pt x="374" y="479"/>
                  </a:lnTo>
                  <a:lnTo>
                    <a:pt x="378" y="481"/>
                  </a:lnTo>
                  <a:lnTo>
                    <a:pt x="382" y="483"/>
                  </a:lnTo>
                  <a:lnTo>
                    <a:pt x="382" y="483"/>
                  </a:lnTo>
                  <a:lnTo>
                    <a:pt x="386" y="481"/>
                  </a:lnTo>
                  <a:lnTo>
                    <a:pt x="388" y="481"/>
                  </a:lnTo>
                  <a:lnTo>
                    <a:pt x="392" y="473"/>
                  </a:lnTo>
                  <a:lnTo>
                    <a:pt x="456" y="293"/>
                  </a:lnTo>
                  <a:lnTo>
                    <a:pt x="490" y="363"/>
                  </a:lnTo>
                  <a:lnTo>
                    <a:pt x="490" y="363"/>
                  </a:lnTo>
                  <a:lnTo>
                    <a:pt x="494" y="367"/>
                  </a:lnTo>
                  <a:lnTo>
                    <a:pt x="500" y="369"/>
                  </a:lnTo>
                  <a:lnTo>
                    <a:pt x="798" y="369"/>
                  </a:lnTo>
                  <a:lnTo>
                    <a:pt x="798" y="369"/>
                  </a:lnTo>
                  <a:lnTo>
                    <a:pt x="804" y="371"/>
                  </a:lnTo>
                  <a:lnTo>
                    <a:pt x="810" y="373"/>
                  </a:lnTo>
                  <a:lnTo>
                    <a:pt x="820" y="381"/>
                  </a:lnTo>
                  <a:lnTo>
                    <a:pt x="826" y="391"/>
                  </a:lnTo>
                  <a:lnTo>
                    <a:pt x="828" y="397"/>
                  </a:lnTo>
                  <a:lnTo>
                    <a:pt x="828" y="403"/>
                  </a:lnTo>
                  <a:lnTo>
                    <a:pt x="828" y="403"/>
                  </a:lnTo>
                  <a:lnTo>
                    <a:pt x="828" y="411"/>
                  </a:lnTo>
                  <a:lnTo>
                    <a:pt x="826" y="417"/>
                  </a:lnTo>
                  <a:lnTo>
                    <a:pt x="824" y="423"/>
                  </a:lnTo>
                  <a:lnTo>
                    <a:pt x="820" y="427"/>
                  </a:lnTo>
                  <a:lnTo>
                    <a:pt x="814" y="431"/>
                  </a:lnTo>
                  <a:lnTo>
                    <a:pt x="808" y="435"/>
                  </a:lnTo>
                  <a:lnTo>
                    <a:pt x="802" y="437"/>
                  </a:lnTo>
                  <a:lnTo>
                    <a:pt x="796" y="437"/>
                  </a:lnTo>
                  <a:lnTo>
                    <a:pt x="666" y="437"/>
                  </a:lnTo>
                  <a:lnTo>
                    <a:pt x="666" y="437"/>
                  </a:lnTo>
                  <a:lnTo>
                    <a:pt x="644" y="465"/>
                  </a:lnTo>
                  <a:lnTo>
                    <a:pt x="622" y="489"/>
                  </a:lnTo>
                  <a:lnTo>
                    <a:pt x="600" y="512"/>
                  </a:lnTo>
                  <a:lnTo>
                    <a:pt x="576" y="536"/>
                  </a:lnTo>
                  <a:lnTo>
                    <a:pt x="530" y="576"/>
                  </a:lnTo>
                  <a:lnTo>
                    <a:pt x="484" y="610"/>
                  </a:lnTo>
                  <a:lnTo>
                    <a:pt x="444" y="638"/>
                  </a:lnTo>
                  <a:lnTo>
                    <a:pt x="410" y="658"/>
                  </a:lnTo>
                  <a:lnTo>
                    <a:pt x="378" y="678"/>
                  </a:lnTo>
                  <a:lnTo>
                    <a:pt x="372" y="680"/>
                  </a:lnTo>
                  <a:close/>
                  <a:moveTo>
                    <a:pt x="208" y="28"/>
                  </a:moveTo>
                  <a:lnTo>
                    <a:pt x="208" y="28"/>
                  </a:lnTo>
                  <a:lnTo>
                    <a:pt x="190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56" y="36"/>
                  </a:lnTo>
                  <a:lnTo>
                    <a:pt x="140" y="40"/>
                  </a:lnTo>
                  <a:lnTo>
                    <a:pt x="126" y="46"/>
                  </a:lnTo>
                  <a:lnTo>
                    <a:pt x="112" y="54"/>
                  </a:lnTo>
                  <a:lnTo>
                    <a:pt x="100" y="64"/>
                  </a:lnTo>
                  <a:lnTo>
                    <a:pt x="88" y="74"/>
                  </a:lnTo>
                  <a:lnTo>
                    <a:pt x="76" y="84"/>
                  </a:lnTo>
                  <a:lnTo>
                    <a:pt x="66" y="96"/>
                  </a:lnTo>
                  <a:lnTo>
                    <a:pt x="58" y="108"/>
                  </a:lnTo>
                  <a:lnTo>
                    <a:pt x="50" y="122"/>
                  </a:lnTo>
                  <a:lnTo>
                    <a:pt x="42" y="136"/>
                  </a:lnTo>
                  <a:lnTo>
                    <a:pt x="38" y="152"/>
                  </a:lnTo>
                  <a:lnTo>
                    <a:pt x="32" y="168"/>
                  </a:lnTo>
                  <a:lnTo>
                    <a:pt x="30" y="185"/>
                  </a:lnTo>
                  <a:lnTo>
                    <a:pt x="28" y="203"/>
                  </a:lnTo>
                  <a:lnTo>
                    <a:pt x="26" y="221"/>
                  </a:lnTo>
                  <a:lnTo>
                    <a:pt x="26" y="221"/>
                  </a:lnTo>
                  <a:lnTo>
                    <a:pt x="28" y="241"/>
                  </a:lnTo>
                  <a:lnTo>
                    <a:pt x="30" y="263"/>
                  </a:lnTo>
                  <a:lnTo>
                    <a:pt x="34" y="283"/>
                  </a:lnTo>
                  <a:lnTo>
                    <a:pt x="40" y="305"/>
                  </a:lnTo>
                  <a:lnTo>
                    <a:pt x="46" y="323"/>
                  </a:lnTo>
                  <a:lnTo>
                    <a:pt x="54" y="343"/>
                  </a:lnTo>
                  <a:lnTo>
                    <a:pt x="74" y="381"/>
                  </a:lnTo>
                  <a:lnTo>
                    <a:pt x="96" y="417"/>
                  </a:lnTo>
                  <a:lnTo>
                    <a:pt x="122" y="451"/>
                  </a:lnTo>
                  <a:lnTo>
                    <a:pt x="152" y="483"/>
                  </a:lnTo>
                  <a:lnTo>
                    <a:pt x="180" y="512"/>
                  </a:lnTo>
                  <a:lnTo>
                    <a:pt x="212" y="538"/>
                  </a:lnTo>
                  <a:lnTo>
                    <a:pt x="242" y="562"/>
                  </a:lnTo>
                  <a:lnTo>
                    <a:pt x="270" y="584"/>
                  </a:lnTo>
                  <a:lnTo>
                    <a:pt x="298" y="604"/>
                  </a:lnTo>
                  <a:lnTo>
                    <a:pt x="344" y="634"/>
                  </a:lnTo>
                  <a:lnTo>
                    <a:pt x="372" y="650"/>
                  </a:lnTo>
                  <a:lnTo>
                    <a:pt x="372" y="650"/>
                  </a:lnTo>
                  <a:lnTo>
                    <a:pt x="416" y="624"/>
                  </a:lnTo>
                  <a:lnTo>
                    <a:pt x="450" y="602"/>
                  </a:lnTo>
                  <a:lnTo>
                    <a:pt x="488" y="574"/>
                  </a:lnTo>
                  <a:lnTo>
                    <a:pt x="528" y="540"/>
                  </a:lnTo>
                  <a:lnTo>
                    <a:pt x="570" y="505"/>
                  </a:lnTo>
                  <a:lnTo>
                    <a:pt x="590" y="483"/>
                  </a:lnTo>
                  <a:lnTo>
                    <a:pt x="610" y="463"/>
                  </a:lnTo>
                  <a:lnTo>
                    <a:pt x="630" y="439"/>
                  </a:lnTo>
                  <a:lnTo>
                    <a:pt x="648" y="417"/>
                  </a:lnTo>
                  <a:lnTo>
                    <a:pt x="652" y="411"/>
                  </a:lnTo>
                  <a:lnTo>
                    <a:pt x="796" y="411"/>
                  </a:lnTo>
                  <a:lnTo>
                    <a:pt x="796" y="411"/>
                  </a:lnTo>
                  <a:lnTo>
                    <a:pt x="800" y="409"/>
                  </a:lnTo>
                  <a:lnTo>
                    <a:pt x="802" y="403"/>
                  </a:lnTo>
                  <a:lnTo>
                    <a:pt x="802" y="403"/>
                  </a:lnTo>
                  <a:lnTo>
                    <a:pt x="800" y="399"/>
                  </a:lnTo>
                  <a:lnTo>
                    <a:pt x="796" y="397"/>
                  </a:lnTo>
                  <a:lnTo>
                    <a:pt x="500" y="397"/>
                  </a:lnTo>
                  <a:lnTo>
                    <a:pt x="500" y="397"/>
                  </a:lnTo>
                  <a:lnTo>
                    <a:pt x="490" y="395"/>
                  </a:lnTo>
                  <a:lnTo>
                    <a:pt x="480" y="391"/>
                  </a:lnTo>
                  <a:lnTo>
                    <a:pt x="472" y="383"/>
                  </a:lnTo>
                  <a:lnTo>
                    <a:pt x="466" y="373"/>
                  </a:lnTo>
                  <a:lnTo>
                    <a:pt x="460" y="365"/>
                  </a:lnTo>
                  <a:lnTo>
                    <a:pt x="418" y="483"/>
                  </a:lnTo>
                  <a:lnTo>
                    <a:pt x="418" y="483"/>
                  </a:lnTo>
                  <a:lnTo>
                    <a:pt x="412" y="493"/>
                  </a:lnTo>
                  <a:lnTo>
                    <a:pt x="404" y="503"/>
                  </a:lnTo>
                  <a:lnTo>
                    <a:pt x="394" y="507"/>
                  </a:lnTo>
                  <a:lnTo>
                    <a:pt x="382" y="509"/>
                  </a:lnTo>
                  <a:lnTo>
                    <a:pt x="382" y="509"/>
                  </a:lnTo>
                  <a:lnTo>
                    <a:pt x="370" y="507"/>
                  </a:lnTo>
                  <a:lnTo>
                    <a:pt x="358" y="501"/>
                  </a:lnTo>
                  <a:lnTo>
                    <a:pt x="350" y="493"/>
                  </a:lnTo>
                  <a:lnTo>
                    <a:pt x="344" y="481"/>
                  </a:lnTo>
                  <a:lnTo>
                    <a:pt x="298" y="335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78" y="381"/>
                  </a:lnTo>
                  <a:lnTo>
                    <a:pt x="270" y="389"/>
                  </a:lnTo>
                  <a:lnTo>
                    <a:pt x="260" y="395"/>
                  </a:lnTo>
                  <a:lnTo>
                    <a:pt x="248" y="397"/>
                  </a:lnTo>
                  <a:lnTo>
                    <a:pt x="152" y="397"/>
                  </a:lnTo>
                  <a:lnTo>
                    <a:pt x="152" y="397"/>
                  </a:lnTo>
                  <a:lnTo>
                    <a:pt x="144" y="395"/>
                  </a:lnTo>
                  <a:lnTo>
                    <a:pt x="136" y="393"/>
                  </a:lnTo>
                  <a:lnTo>
                    <a:pt x="130" y="389"/>
                  </a:lnTo>
                  <a:lnTo>
                    <a:pt x="124" y="385"/>
                  </a:lnTo>
                  <a:lnTo>
                    <a:pt x="118" y="379"/>
                  </a:lnTo>
                  <a:lnTo>
                    <a:pt x="114" y="371"/>
                  </a:lnTo>
                  <a:lnTo>
                    <a:pt x="112" y="365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2" y="347"/>
                  </a:lnTo>
                  <a:lnTo>
                    <a:pt x="114" y="341"/>
                  </a:lnTo>
                  <a:lnTo>
                    <a:pt x="118" y="333"/>
                  </a:lnTo>
                  <a:lnTo>
                    <a:pt x="124" y="327"/>
                  </a:lnTo>
                  <a:lnTo>
                    <a:pt x="130" y="323"/>
                  </a:lnTo>
                  <a:lnTo>
                    <a:pt x="136" y="319"/>
                  </a:lnTo>
                  <a:lnTo>
                    <a:pt x="144" y="317"/>
                  </a:lnTo>
                  <a:lnTo>
                    <a:pt x="152" y="315"/>
                  </a:lnTo>
                  <a:lnTo>
                    <a:pt x="220" y="315"/>
                  </a:lnTo>
                  <a:lnTo>
                    <a:pt x="266" y="199"/>
                  </a:lnTo>
                  <a:lnTo>
                    <a:pt x="266" y="199"/>
                  </a:lnTo>
                  <a:lnTo>
                    <a:pt x="272" y="189"/>
                  </a:lnTo>
                  <a:lnTo>
                    <a:pt x="280" y="181"/>
                  </a:lnTo>
                  <a:lnTo>
                    <a:pt x="290" y="175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314" y="177"/>
                  </a:lnTo>
                  <a:lnTo>
                    <a:pt x="326" y="181"/>
                  </a:lnTo>
                  <a:lnTo>
                    <a:pt x="334" y="191"/>
                  </a:lnTo>
                  <a:lnTo>
                    <a:pt x="340" y="201"/>
                  </a:lnTo>
                  <a:lnTo>
                    <a:pt x="384" y="345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24" y="237"/>
                  </a:lnTo>
                  <a:lnTo>
                    <a:pt x="432" y="229"/>
                  </a:lnTo>
                  <a:lnTo>
                    <a:pt x="442" y="223"/>
                  </a:lnTo>
                  <a:lnTo>
                    <a:pt x="454" y="221"/>
                  </a:lnTo>
                  <a:lnTo>
                    <a:pt x="454" y="221"/>
                  </a:lnTo>
                  <a:lnTo>
                    <a:pt x="464" y="221"/>
                  </a:lnTo>
                  <a:lnTo>
                    <a:pt x="476" y="225"/>
                  </a:lnTo>
                  <a:lnTo>
                    <a:pt x="484" y="233"/>
                  </a:lnTo>
                  <a:lnTo>
                    <a:pt x="490" y="243"/>
                  </a:lnTo>
                  <a:lnTo>
                    <a:pt x="524" y="315"/>
                  </a:lnTo>
                  <a:lnTo>
                    <a:pt x="700" y="315"/>
                  </a:lnTo>
                  <a:lnTo>
                    <a:pt x="700" y="315"/>
                  </a:lnTo>
                  <a:lnTo>
                    <a:pt x="708" y="291"/>
                  </a:lnTo>
                  <a:lnTo>
                    <a:pt x="712" y="267"/>
                  </a:lnTo>
                  <a:lnTo>
                    <a:pt x="716" y="243"/>
                  </a:lnTo>
                  <a:lnTo>
                    <a:pt x="716" y="221"/>
                  </a:lnTo>
                  <a:lnTo>
                    <a:pt x="716" y="221"/>
                  </a:lnTo>
                  <a:lnTo>
                    <a:pt x="716" y="203"/>
                  </a:lnTo>
                  <a:lnTo>
                    <a:pt x="714" y="185"/>
                  </a:lnTo>
                  <a:lnTo>
                    <a:pt x="710" y="168"/>
                  </a:lnTo>
                  <a:lnTo>
                    <a:pt x="706" y="152"/>
                  </a:lnTo>
                  <a:lnTo>
                    <a:pt x="700" y="136"/>
                  </a:lnTo>
                  <a:lnTo>
                    <a:pt x="694" y="122"/>
                  </a:lnTo>
                  <a:lnTo>
                    <a:pt x="686" y="108"/>
                  </a:lnTo>
                  <a:lnTo>
                    <a:pt x="676" y="96"/>
                  </a:lnTo>
                  <a:lnTo>
                    <a:pt x="666" y="84"/>
                  </a:lnTo>
                  <a:lnTo>
                    <a:pt x="656" y="74"/>
                  </a:lnTo>
                  <a:lnTo>
                    <a:pt x="644" y="64"/>
                  </a:lnTo>
                  <a:lnTo>
                    <a:pt x="630" y="54"/>
                  </a:lnTo>
                  <a:lnTo>
                    <a:pt x="616" y="46"/>
                  </a:lnTo>
                  <a:lnTo>
                    <a:pt x="602" y="40"/>
                  </a:lnTo>
                  <a:lnTo>
                    <a:pt x="586" y="36"/>
                  </a:lnTo>
                  <a:lnTo>
                    <a:pt x="570" y="32"/>
                  </a:lnTo>
                  <a:lnTo>
                    <a:pt x="570" y="32"/>
                  </a:lnTo>
                  <a:lnTo>
                    <a:pt x="548" y="28"/>
                  </a:lnTo>
                  <a:lnTo>
                    <a:pt x="528" y="28"/>
                  </a:lnTo>
                  <a:lnTo>
                    <a:pt x="508" y="30"/>
                  </a:lnTo>
                  <a:lnTo>
                    <a:pt x="490" y="36"/>
                  </a:lnTo>
                  <a:lnTo>
                    <a:pt x="472" y="44"/>
                  </a:lnTo>
                  <a:lnTo>
                    <a:pt x="456" y="54"/>
                  </a:lnTo>
                  <a:lnTo>
                    <a:pt x="440" y="68"/>
                  </a:lnTo>
                  <a:lnTo>
                    <a:pt x="424" y="82"/>
                  </a:lnTo>
                  <a:lnTo>
                    <a:pt x="424" y="82"/>
                  </a:lnTo>
                  <a:lnTo>
                    <a:pt x="414" y="96"/>
                  </a:lnTo>
                  <a:lnTo>
                    <a:pt x="406" y="110"/>
                  </a:lnTo>
                  <a:lnTo>
                    <a:pt x="394" y="134"/>
                  </a:lnTo>
                  <a:lnTo>
                    <a:pt x="386" y="152"/>
                  </a:lnTo>
                  <a:lnTo>
                    <a:pt x="384" y="158"/>
                  </a:lnTo>
                  <a:lnTo>
                    <a:pt x="372" y="205"/>
                  </a:lnTo>
                  <a:lnTo>
                    <a:pt x="358" y="158"/>
                  </a:lnTo>
                  <a:lnTo>
                    <a:pt x="358" y="158"/>
                  </a:lnTo>
                  <a:lnTo>
                    <a:pt x="356" y="152"/>
                  </a:lnTo>
                  <a:lnTo>
                    <a:pt x="350" y="134"/>
                  </a:lnTo>
                  <a:lnTo>
                    <a:pt x="336" y="110"/>
                  </a:lnTo>
                  <a:lnTo>
                    <a:pt x="328" y="96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06" y="70"/>
                  </a:lnTo>
                  <a:lnTo>
                    <a:pt x="294" y="58"/>
                  </a:lnTo>
                  <a:lnTo>
                    <a:pt x="282" y="50"/>
                  </a:lnTo>
                  <a:lnTo>
                    <a:pt x="268" y="42"/>
                  </a:lnTo>
                  <a:lnTo>
                    <a:pt x="254" y="36"/>
                  </a:lnTo>
                  <a:lnTo>
                    <a:pt x="238" y="32"/>
                  </a:lnTo>
                  <a:lnTo>
                    <a:pt x="224" y="28"/>
                  </a:lnTo>
                  <a:lnTo>
                    <a:pt x="208" y="28"/>
                  </a:lnTo>
                  <a:lnTo>
                    <a:pt x="20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2236788" y="3065463"/>
              <a:ext cx="342900" cy="354013"/>
            </a:xfrm>
            <a:custGeom>
              <a:avLst/>
              <a:gdLst>
                <a:gd name="T0" fmla="*/ 108 w 216"/>
                <a:gd name="T1" fmla="*/ 223 h 223"/>
                <a:gd name="T2" fmla="*/ 96 w 216"/>
                <a:gd name="T3" fmla="*/ 221 h 223"/>
                <a:gd name="T4" fmla="*/ 84 w 216"/>
                <a:gd name="T5" fmla="*/ 214 h 223"/>
                <a:gd name="T6" fmla="*/ 78 w 216"/>
                <a:gd name="T7" fmla="*/ 204 h 223"/>
                <a:gd name="T8" fmla="*/ 74 w 216"/>
                <a:gd name="T9" fmla="*/ 190 h 223"/>
                <a:gd name="T10" fmla="*/ 34 w 216"/>
                <a:gd name="T11" fmla="*/ 146 h 223"/>
                <a:gd name="T12" fmla="*/ 26 w 216"/>
                <a:gd name="T13" fmla="*/ 146 h 223"/>
                <a:gd name="T14" fmla="*/ 14 w 216"/>
                <a:gd name="T15" fmla="*/ 140 h 223"/>
                <a:gd name="T16" fmla="*/ 6 w 216"/>
                <a:gd name="T17" fmla="*/ 132 h 223"/>
                <a:gd name="T18" fmla="*/ 0 w 216"/>
                <a:gd name="T19" fmla="*/ 120 h 223"/>
                <a:gd name="T20" fmla="*/ 0 w 216"/>
                <a:gd name="T21" fmla="*/ 112 h 223"/>
                <a:gd name="T22" fmla="*/ 2 w 216"/>
                <a:gd name="T23" fmla="*/ 100 h 223"/>
                <a:gd name="T24" fmla="*/ 10 w 216"/>
                <a:gd name="T25" fmla="*/ 88 h 223"/>
                <a:gd name="T26" fmla="*/ 20 w 216"/>
                <a:gd name="T27" fmla="*/ 82 h 223"/>
                <a:gd name="T28" fmla="*/ 34 w 216"/>
                <a:gd name="T29" fmla="*/ 78 h 223"/>
                <a:gd name="T30" fmla="*/ 74 w 216"/>
                <a:gd name="T31" fmla="*/ 34 h 223"/>
                <a:gd name="T32" fmla="*/ 76 w 216"/>
                <a:gd name="T33" fmla="*/ 28 h 223"/>
                <a:gd name="T34" fmla="*/ 80 w 216"/>
                <a:gd name="T35" fmla="*/ 16 h 223"/>
                <a:gd name="T36" fmla="*/ 90 w 216"/>
                <a:gd name="T37" fmla="*/ 6 h 223"/>
                <a:gd name="T38" fmla="*/ 102 w 216"/>
                <a:gd name="T39" fmla="*/ 2 h 223"/>
                <a:gd name="T40" fmla="*/ 108 w 216"/>
                <a:gd name="T41" fmla="*/ 0 h 223"/>
                <a:gd name="T42" fmla="*/ 122 w 216"/>
                <a:gd name="T43" fmla="*/ 4 h 223"/>
                <a:gd name="T44" fmla="*/ 132 w 216"/>
                <a:gd name="T45" fmla="*/ 10 h 223"/>
                <a:gd name="T46" fmla="*/ 140 w 216"/>
                <a:gd name="T47" fmla="*/ 22 h 223"/>
                <a:gd name="T48" fmla="*/ 142 w 216"/>
                <a:gd name="T49" fmla="*/ 34 h 223"/>
                <a:gd name="T50" fmla="*/ 184 w 216"/>
                <a:gd name="T51" fmla="*/ 78 h 223"/>
                <a:gd name="T52" fmla="*/ 190 w 216"/>
                <a:gd name="T53" fmla="*/ 80 h 223"/>
                <a:gd name="T54" fmla="*/ 202 w 216"/>
                <a:gd name="T55" fmla="*/ 84 h 223"/>
                <a:gd name="T56" fmla="*/ 212 w 216"/>
                <a:gd name="T57" fmla="*/ 94 h 223"/>
                <a:gd name="T58" fmla="*/ 216 w 216"/>
                <a:gd name="T59" fmla="*/ 106 h 223"/>
                <a:gd name="T60" fmla="*/ 216 w 216"/>
                <a:gd name="T61" fmla="*/ 112 h 223"/>
                <a:gd name="T62" fmla="*/ 214 w 216"/>
                <a:gd name="T63" fmla="*/ 126 h 223"/>
                <a:gd name="T64" fmla="*/ 206 w 216"/>
                <a:gd name="T65" fmla="*/ 136 h 223"/>
                <a:gd name="T66" fmla="*/ 196 w 216"/>
                <a:gd name="T67" fmla="*/ 144 h 223"/>
                <a:gd name="T68" fmla="*/ 184 w 216"/>
                <a:gd name="T69" fmla="*/ 146 h 223"/>
                <a:gd name="T70" fmla="*/ 142 w 216"/>
                <a:gd name="T71" fmla="*/ 190 h 223"/>
                <a:gd name="T72" fmla="*/ 142 w 216"/>
                <a:gd name="T73" fmla="*/ 198 h 223"/>
                <a:gd name="T74" fmla="*/ 136 w 216"/>
                <a:gd name="T75" fmla="*/ 210 h 223"/>
                <a:gd name="T76" fmla="*/ 128 w 216"/>
                <a:gd name="T77" fmla="*/ 218 h 223"/>
                <a:gd name="T78" fmla="*/ 116 w 216"/>
                <a:gd name="T79" fmla="*/ 223 h 223"/>
                <a:gd name="T80" fmla="*/ 108 w 216"/>
                <a:gd name="T81" fmla="*/ 223 h 223"/>
                <a:gd name="T82" fmla="*/ 34 w 216"/>
                <a:gd name="T83" fmla="*/ 106 h 223"/>
                <a:gd name="T84" fmla="*/ 28 w 216"/>
                <a:gd name="T85" fmla="*/ 112 h 223"/>
                <a:gd name="T86" fmla="*/ 28 w 216"/>
                <a:gd name="T87" fmla="*/ 118 h 223"/>
                <a:gd name="T88" fmla="*/ 102 w 216"/>
                <a:gd name="T89" fmla="*/ 120 h 223"/>
                <a:gd name="T90" fmla="*/ 102 w 216"/>
                <a:gd name="T91" fmla="*/ 190 h 223"/>
                <a:gd name="T92" fmla="*/ 108 w 216"/>
                <a:gd name="T93" fmla="*/ 198 h 223"/>
                <a:gd name="T94" fmla="*/ 112 w 216"/>
                <a:gd name="T95" fmla="*/ 196 h 223"/>
                <a:gd name="T96" fmla="*/ 114 w 216"/>
                <a:gd name="T97" fmla="*/ 120 h 223"/>
                <a:gd name="T98" fmla="*/ 184 w 216"/>
                <a:gd name="T99" fmla="*/ 120 h 223"/>
                <a:gd name="T100" fmla="*/ 190 w 216"/>
                <a:gd name="T101" fmla="*/ 112 h 223"/>
                <a:gd name="T102" fmla="*/ 188 w 216"/>
                <a:gd name="T103" fmla="*/ 108 h 223"/>
                <a:gd name="T104" fmla="*/ 114 w 216"/>
                <a:gd name="T105" fmla="*/ 106 h 223"/>
                <a:gd name="T106" fmla="*/ 114 w 216"/>
                <a:gd name="T107" fmla="*/ 34 h 223"/>
                <a:gd name="T108" fmla="*/ 108 w 216"/>
                <a:gd name="T109" fmla="*/ 28 h 223"/>
                <a:gd name="T110" fmla="*/ 104 w 216"/>
                <a:gd name="T111" fmla="*/ 30 h 223"/>
                <a:gd name="T112" fmla="*/ 102 w 216"/>
                <a:gd name="T113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223">
                  <a:moveTo>
                    <a:pt x="108" y="223"/>
                  </a:moveTo>
                  <a:lnTo>
                    <a:pt x="108" y="223"/>
                  </a:lnTo>
                  <a:lnTo>
                    <a:pt x="102" y="223"/>
                  </a:lnTo>
                  <a:lnTo>
                    <a:pt x="96" y="221"/>
                  </a:lnTo>
                  <a:lnTo>
                    <a:pt x="90" y="218"/>
                  </a:lnTo>
                  <a:lnTo>
                    <a:pt x="84" y="214"/>
                  </a:lnTo>
                  <a:lnTo>
                    <a:pt x="80" y="210"/>
                  </a:lnTo>
                  <a:lnTo>
                    <a:pt x="78" y="204"/>
                  </a:lnTo>
                  <a:lnTo>
                    <a:pt x="76" y="198"/>
                  </a:lnTo>
                  <a:lnTo>
                    <a:pt x="74" y="190"/>
                  </a:lnTo>
                  <a:lnTo>
                    <a:pt x="74" y="146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26" y="146"/>
                  </a:lnTo>
                  <a:lnTo>
                    <a:pt x="20" y="144"/>
                  </a:lnTo>
                  <a:lnTo>
                    <a:pt x="14" y="140"/>
                  </a:lnTo>
                  <a:lnTo>
                    <a:pt x="10" y="136"/>
                  </a:lnTo>
                  <a:lnTo>
                    <a:pt x="6" y="132"/>
                  </a:lnTo>
                  <a:lnTo>
                    <a:pt x="2" y="12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0"/>
                  </a:lnTo>
                  <a:lnTo>
                    <a:pt x="6" y="94"/>
                  </a:lnTo>
                  <a:lnTo>
                    <a:pt x="10" y="88"/>
                  </a:lnTo>
                  <a:lnTo>
                    <a:pt x="14" y="84"/>
                  </a:lnTo>
                  <a:lnTo>
                    <a:pt x="20" y="82"/>
                  </a:lnTo>
                  <a:lnTo>
                    <a:pt x="26" y="80"/>
                  </a:lnTo>
                  <a:lnTo>
                    <a:pt x="34" y="78"/>
                  </a:lnTo>
                  <a:lnTo>
                    <a:pt x="74" y="7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6" y="28"/>
                  </a:lnTo>
                  <a:lnTo>
                    <a:pt x="78" y="22"/>
                  </a:lnTo>
                  <a:lnTo>
                    <a:pt x="80" y="16"/>
                  </a:lnTo>
                  <a:lnTo>
                    <a:pt x="84" y="10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10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8" y="6"/>
                  </a:lnTo>
                  <a:lnTo>
                    <a:pt x="132" y="10"/>
                  </a:lnTo>
                  <a:lnTo>
                    <a:pt x="136" y="16"/>
                  </a:lnTo>
                  <a:lnTo>
                    <a:pt x="140" y="22"/>
                  </a:lnTo>
                  <a:lnTo>
                    <a:pt x="142" y="28"/>
                  </a:lnTo>
                  <a:lnTo>
                    <a:pt x="142" y="34"/>
                  </a:lnTo>
                  <a:lnTo>
                    <a:pt x="142" y="78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90" y="80"/>
                  </a:lnTo>
                  <a:lnTo>
                    <a:pt x="196" y="82"/>
                  </a:lnTo>
                  <a:lnTo>
                    <a:pt x="202" y="84"/>
                  </a:lnTo>
                  <a:lnTo>
                    <a:pt x="206" y="88"/>
                  </a:lnTo>
                  <a:lnTo>
                    <a:pt x="212" y="94"/>
                  </a:lnTo>
                  <a:lnTo>
                    <a:pt x="214" y="100"/>
                  </a:lnTo>
                  <a:lnTo>
                    <a:pt x="216" y="106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4" y="126"/>
                  </a:lnTo>
                  <a:lnTo>
                    <a:pt x="212" y="132"/>
                  </a:lnTo>
                  <a:lnTo>
                    <a:pt x="206" y="136"/>
                  </a:lnTo>
                  <a:lnTo>
                    <a:pt x="202" y="140"/>
                  </a:lnTo>
                  <a:lnTo>
                    <a:pt x="196" y="144"/>
                  </a:lnTo>
                  <a:lnTo>
                    <a:pt x="190" y="146"/>
                  </a:lnTo>
                  <a:lnTo>
                    <a:pt x="184" y="146"/>
                  </a:lnTo>
                  <a:lnTo>
                    <a:pt x="142" y="146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2" y="198"/>
                  </a:lnTo>
                  <a:lnTo>
                    <a:pt x="140" y="204"/>
                  </a:lnTo>
                  <a:lnTo>
                    <a:pt x="136" y="210"/>
                  </a:lnTo>
                  <a:lnTo>
                    <a:pt x="132" y="214"/>
                  </a:lnTo>
                  <a:lnTo>
                    <a:pt x="128" y="218"/>
                  </a:lnTo>
                  <a:lnTo>
                    <a:pt x="122" y="221"/>
                  </a:lnTo>
                  <a:lnTo>
                    <a:pt x="116" y="223"/>
                  </a:lnTo>
                  <a:lnTo>
                    <a:pt x="108" y="223"/>
                  </a:lnTo>
                  <a:lnTo>
                    <a:pt x="108" y="223"/>
                  </a:lnTo>
                  <a:close/>
                  <a:moveTo>
                    <a:pt x="34" y="106"/>
                  </a:moveTo>
                  <a:lnTo>
                    <a:pt x="34" y="106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8"/>
                  </a:lnTo>
                  <a:lnTo>
                    <a:pt x="34" y="120"/>
                  </a:lnTo>
                  <a:lnTo>
                    <a:pt x="102" y="120"/>
                  </a:lnTo>
                  <a:lnTo>
                    <a:pt x="102" y="190"/>
                  </a:lnTo>
                  <a:lnTo>
                    <a:pt x="102" y="190"/>
                  </a:lnTo>
                  <a:lnTo>
                    <a:pt x="104" y="196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12" y="196"/>
                  </a:lnTo>
                  <a:lnTo>
                    <a:pt x="114" y="190"/>
                  </a:lnTo>
                  <a:lnTo>
                    <a:pt x="114" y="120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8" y="118"/>
                  </a:lnTo>
                  <a:lnTo>
                    <a:pt x="190" y="112"/>
                  </a:lnTo>
                  <a:lnTo>
                    <a:pt x="190" y="112"/>
                  </a:lnTo>
                  <a:lnTo>
                    <a:pt x="188" y="108"/>
                  </a:lnTo>
                  <a:lnTo>
                    <a:pt x="184" y="106"/>
                  </a:lnTo>
                  <a:lnTo>
                    <a:pt x="114" y="106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2" y="30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4" y="30"/>
                  </a:lnTo>
                  <a:lnTo>
                    <a:pt x="102" y="34"/>
                  </a:lnTo>
                  <a:lnTo>
                    <a:pt x="102" y="106"/>
                  </a:lnTo>
                  <a:lnTo>
                    <a:pt x="34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</p:spTree>
    <p:extLst>
      <p:ext uri="{BB962C8B-B14F-4D97-AF65-F5344CB8AC3E}">
        <p14:creationId xmlns:p14="http://schemas.microsoft.com/office/powerpoint/2010/main" val="338354418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52500" y="2281709"/>
            <a:ext cx="10267950" cy="18996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200" b="0" dirty="0">
                <a:solidFill>
                  <a:schemeClr val="bg1"/>
                </a:solidFill>
              </a:rPr>
              <a:t>We’re bringing more than 100 years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b="0" dirty="0">
                <a:solidFill>
                  <a:schemeClr val="bg1"/>
                </a:solidFill>
              </a:rPr>
              <a:t>of voluntary benefits experience to the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b="0" dirty="0">
                <a:solidFill>
                  <a:schemeClr val="bg1"/>
                </a:solidFill>
              </a:rPr>
              <a:t>group world to help you enjoy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LESS WORK </a:t>
            </a:r>
            <a:r>
              <a:rPr lang="en-US" sz="3200" b="0" dirty="0">
                <a:solidFill>
                  <a:schemeClr val="bg1"/>
                </a:solidFill>
              </a:rPr>
              <a:t>and </a:t>
            </a:r>
            <a:r>
              <a:rPr lang="en-US" sz="3200" dirty="0">
                <a:solidFill>
                  <a:schemeClr val="bg1"/>
                </a:solidFill>
              </a:rPr>
              <a:t>MORE BENEFITS.</a:t>
            </a:r>
          </a:p>
        </p:txBody>
      </p:sp>
    </p:spTree>
    <p:extLst>
      <p:ext uri="{BB962C8B-B14F-4D97-AF65-F5344CB8AC3E}">
        <p14:creationId xmlns:p14="http://schemas.microsoft.com/office/powerpoint/2010/main" val="384421842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0"/>
            <a:ext cx="48006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Rare &amp; Infectious Diseases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Timely coverage for infectious diseases (including COVID-19)</a:t>
            </a:r>
          </a:p>
          <a:p>
            <a:pPr marL="0" indent="0">
              <a:buNone/>
            </a:pPr>
            <a:r>
              <a:rPr lang="en-US" b="1" dirty="0"/>
              <a:t>Also features coverage for</a:t>
            </a:r>
            <a:r>
              <a:rPr lang="en-US" dirty="0"/>
              <a:t>:</a:t>
            </a:r>
          </a:p>
          <a:p>
            <a:r>
              <a:rPr lang="en-US" dirty="0"/>
              <a:t>Advanced COPD</a:t>
            </a:r>
          </a:p>
          <a:p>
            <a:r>
              <a:rPr lang="en-US" dirty="0"/>
              <a:t>Budd-Chiari Syndrome</a:t>
            </a:r>
          </a:p>
          <a:p>
            <a:r>
              <a:rPr lang="en-US" dirty="0"/>
              <a:t>Walter Payton’s Disease</a:t>
            </a:r>
          </a:p>
          <a:p>
            <a:r>
              <a:rPr lang="en-US" dirty="0"/>
              <a:t>Addison’s Disease</a:t>
            </a:r>
          </a:p>
          <a:p>
            <a:r>
              <a:rPr lang="en-US" dirty="0"/>
              <a:t>Systemic Sclerosis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75E9B042-66A7-CC43-9DB4-B5D6D357B9C3}"/>
              </a:ext>
            </a:extLst>
          </p:cNvPr>
          <p:cNvSpPr/>
          <p:nvPr/>
        </p:nvSpPr>
        <p:spPr>
          <a:xfrm rot="5400000">
            <a:off x="3046834" y="-41288"/>
            <a:ext cx="958214" cy="568852"/>
          </a:xfrm>
          <a:prstGeom prst="homePlate">
            <a:avLst>
              <a:gd name="adj" fmla="val 1574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800000"/>
              </a:solidFill>
              <a:latin typeface="+mj-lt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E38ACE-CBEE-4F4F-9A18-39E3ACA3E2A2}"/>
              </a:ext>
            </a:extLst>
          </p:cNvPr>
          <p:cNvGrpSpPr/>
          <p:nvPr/>
        </p:nvGrpSpPr>
        <p:grpSpPr>
          <a:xfrm>
            <a:off x="3336135" y="267143"/>
            <a:ext cx="393923" cy="263303"/>
            <a:chOff x="896938" y="2603500"/>
            <a:chExt cx="1682750" cy="1079500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BC1D075-D144-C946-8952-300B0DE32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938" y="2603500"/>
              <a:ext cx="1314450" cy="1079500"/>
            </a:xfrm>
            <a:custGeom>
              <a:avLst/>
              <a:gdLst>
                <a:gd name="T0" fmla="*/ 280 w 828"/>
                <a:gd name="T1" fmla="*/ 624 h 680"/>
                <a:gd name="T2" fmla="*/ 104 w 828"/>
                <a:gd name="T3" fmla="*/ 471 h 680"/>
                <a:gd name="T4" fmla="*/ 18 w 828"/>
                <a:gd name="T5" fmla="*/ 325 h 680"/>
                <a:gd name="T6" fmla="*/ 0 w 828"/>
                <a:gd name="T7" fmla="*/ 221 h 680"/>
                <a:gd name="T8" fmla="*/ 26 w 828"/>
                <a:gd name="T9" fmla="*/ 108 h 680"/>
                <a:gd name="T10" fmla="*/ 98 w 828"/>
                <a:gd name="T11" fmla="*/ 32 h 680"/>
                <a:gd name="T12" fmla="*/ 190 w 828"/>
                <a:gd name="T13" fmla="*/ 2 h 680"/>
                <a:gd name="T14" fmla="*/ 292 w 828"/>
                <a:gd name="T15" fmla="*/ 24 h 680"/>
                <a:gd name="T16" fmla="*/ 372 w 828"/>
                <a:gd name="T17" fmla="*/ 118 h 680"/>
                <a:gd name="T18" fmla="*/ 438 w 828"/>
                <a:gd name="T19" fmla="*/ 34 h 680"/>
                <a:gd name="T20" fmla="*/ 534 w 828"/>
                <a:gd name="T21" fmla="*/ 0 h 680"/>
                <a:gd name="T22" fmla="*/ 630 w 828"/>
                <a:gd name="T23" fmla="*/ 22 h 680"/>
                <a:gd name="T24" fmla="*/ 708 w 828"/>
                <a:gd name="T25" fmla="*/ 92 h 680"/>
                <a:gd name="T26" fmla="*/ 742 w 828"/>
                <a:gd name="T27" fmla="*/ 199 h 680"/>
                <a:gd name="T28" fmla="*/ 722 w 828"/>
                <a:gd name="T29" fmla="*/ 333 h 680"/>
                <a:gd name="T30" fmla="*/ 454 w 828"/>
                <a:gd name="T31" fmla="*/ 247 h 680"/>
                <a:gd name="T32" fmla="*/ 314 w 828"/>
                <a:gd name="T33" fmla="*/ 211 h 680"/>
                <a:gd name="T34" fmla="*/ 290 w 828"/>
                <a:gd name="T35" fmla="*/ 209 h 680"/>
                <a:gd name="T36" fmla="*/ 140 w 828"/>
                <a:gd name="T37" fmla="*/ 351 h 680"/>
                <a:gd name="T38" fmla="*/ 152 w 828"/>
                <a:gd name="T39" fmla="*/ 369 h 680"/>
                <a:gd name="T40" fmla="*/ 370 w 828"/>
                <a:gd name="T41" fmla="*/ 473 h 680"/>
                <a:gd name="T42" fmla="*/ 386 w 828"/>
                <a:gd name="T43" fmla="*/ 481 h 680"/>
                <a:gd name="T44" fmla="*/ 494 w 828"/>
                <a:gd name="T45" fmla="*/ 367 h 680"/>
                <a:gd name="T46" fmla="*/ 820 w 828"/>
                <a:gd name="T47" fmla="*/ 381 h 680"/>
                <a:gd name="T48" fmla="*/ 826 w 828"/>
                <a:gd name="T49" fmla="*/ 417 h 680"/>
                <a:gd name="T50" fmla="*/ 796 w 828"/>
                <a:gd name="T51" fmla="*/ 437 h 680"/>
                <a:gd name="T52" fmla="*/ 576 w 828"/>
                <a:gd name="T53" fmla="*/ 536 h 680"/>
                <a:gd name="T54" fmla="*/ 372 w 828"/>
                <a:gd name="T55" fmla="*/ 680 h 680"/>
                <a:gd name="T56" fmla="*/ 156 w 828"/>
                <a:gd name="T57" fmla="*/ 36 h 680"/>
                <a:gd name="T58" fmla="*/ 76 w 828"/>
                <a:gd name="T59" fmla="*/ 84 h 680"/>
                <a:gd name="T60" fmla="*/ 32 w 828"/>
                <a:gd name="T61" fmla="*/ 168 h 680"/>
                <a:gd name="T62" fmla="*/ 30 w 828"/>
                <a:gd name="T63" fmla="*/ 263 h 680"/>
                <a:gd name="T64" fmla="*/ 96 w 828"/>
                <a:gd name="T65" fmla="*/ 417 h 680"/>
                <a:gd name="T66" fmla="*/ 270 w 828"/>
                <a:gd name="T67" fmla="*/ 584 h 680"/>
                <a:gd name="T68" fmla="*/ 450 w 828"/>
                <a:gd name="T69" fmla="*/ 602 h 680"/>
                <a:gd name="T70" fmla="*/ 630 w 828"/>
                <a:gd name="T71" fmla="*/ 439 h 680"/>
                <a:gd name="T72" fmla="*/ 802 w 828"/>
                <a:gd name="T73" fmla="*/ 403 h 680"/>
                <a:gd name="T74" fmla="*/ 490 w 828"/>
                <a:gd name="T75" fmla="*/ 395 h 680"/>
                <a:gd name="T76" fmla="*/ 418 w 828"/>
                <a:gd name="T77" fmla="*/ 483 h 680"/>
                <a:gd name="T78" fmla="*/ 370 w 828"/>
                <a:gd name="T79" fmla="*/ 507 h 680"/>
                <a:gd name="T80" fmla="*/ 284 w 828"/>
                <a:gd name="T81" fmla="*/ 371 h 680"/>
                <a:gd name="T82" fmla="*/ 152 w 828"/>
                <a:gd name="T83" fmla="*/ 397 h 680"/>
                <a:gd name="T84" fmla="*/ 114 w 828"/>
                <a:gd name="T85" fmla="*/ 371 h 680"/>
                <a:gd name="T86" fmla="*/ 118 w 828"/>
                <a:gd name="T87" fmla="*/ 333 h 680"/>
                <a:gd name="T88" fmla="*/ 220 w 828"/>
                <a:gd name="T89" fmla="*/ 315 h 680"/>
                <a:gd name="T90" fmla="*/ 302 w 828"/>
                <a:gd name="T91" fmla="*/ 173 h 680"/>
                <a:gd name="T92" fmla="*/ 384 w 828"/>
                <a:gd name="T93" fmla="*/ 345 h 680"/>
                <a:gd name="T94" fmla="*/ 454 w 828"/>
                <a:gd name="T95" fmla="*/ 221 h 680"/>
                <a:gd name="T96" fmla="*/ 524 w 828"/>
                <a:gd name="T97" fmla="*/ 315 h 680"/>
                <a:gd name="T98" fmla="*/ 716 w 828"/>
                <a:gd name="T99" fmla="*/ 221 h 680"/>
                <a:gd name="T100" fmla="*/ 700 w 828"/>
                <a:gd name="T101" fmla="*/ 136 h 680"/>
                <a:gd name="T102" fmla="*/ 644 w 828"/>
                <a:gd name="T103" fmla="*/ 64 h 680"/>
                <a:gd name="T104" fmla="*/ 570 w 828"/>
                <a:gd name="T105" fmla="*/ 32 h 680"/>
                <a:gd name="T106" fmla="*/ 456 w 828"/>
                <a:gd name="T107" fmla="*/ 54 h 680"/>
                <a:gd name="T108" fmla="*/ 394 w 828"/>
                <a:gd name="T109" fmla="*/ 134 h 680"/>
                <a:gd name="T110" fmla="*/ 356 w 828"/>
                <a:gd name="T111" fmla="*/ 152 h 680"/>
                <a:gd name="T112" fmla="*/ 306 w 828"/>
                <a:gd name="T113" fmla="*/ 70 h 680"/>
                <a:gd name="T114" fmla="*/ 224 w 828"/>
                <a:gd name="T115" fmla="*/ 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8" h="680">
                  <a:moveTo>
                    <a:pt x="372" y="680"/>
                  </a:moveTo>
                  <a:lnTo>
                    <a:pt x="366" y="678"/>
                  </a:lnTo>
                  <a:lnTo>
                    <a:pt x="366" y="678"/>
                  </a:lnTo>
                  <a:lnTo>
                    <a:pt x="348" y="668"/>
                  </a:lnTo>
                  <a:lnTo>
                    <a:pt x="306" y="642"/>
                  </a:lnTo>
                  <a:lnTo>
                    <a:pt x="280" y="624"/>
                  </a:lnTo>
                  <a:lnTo>
                    <a:pt x="248" y="602"/>
                  </a:lnTo>
                  <a:lnTo>
                    <a:pt x="216" y="578"/>
                  </a:lnTo>
                  <a:lnTo>
                    <a:pt x="182" y="550"/>
                  </a:lnTo>
                  <a:lnTo>
                    <a:pt x="182" y="550"/>
                  </a:lnTo>
                  <a:lnTo>
                    <a:pt x="140" y="510"/>
                  </a:lnTo>
                  <a:lnTo>
                    <a:pt x="104" y="471"/>
                  </a:lnTo>
                  <a:lnTo>
                    <a:pt x="72" y="429"/>
                  </a:lnTo>
                  <a:lnTo>
                    <a:pt x="58" y="409"/>
                  </a:lnTo>
                  <a:lnTo>
                    <a:pt x="46" y="387"/>
                  </a:lnTo>
                  <a:lnTo>
                    <a:pt x="34" y="367"/>
                  </a:lnTo>
                  <a:lnTo>
                    <a:pt x="26" y="345"/>
                  </a:lnTo>
                  <a:lnTo>
                    <a:pt x="18" y="325"/>
                  </a:lnTo>
                  <a:lnTo>
                    <a:pt x="10" y="303"/>
                  </a:lnTo>
                  <a:lnTo>
                    <a:pt x="6" y="283"/>
                  </a:lnTo>
                  <a:lnTo>
                    <a:pt x="2" y="261"/>
                  </a:lnTo>
                  <a:lnTo>
                    <a:pt x="0" y="24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199"/>
                  </a:lnTo>
                  <a:lnTo>
                    <a:pt x="2" y="179"/>
                  </a:lnTo>
                  <a:lnTo>
                    <a:pt x="6" y="162"/>
                  </a:lnTo>
                  <a:lnTo>
                    <a:pt x="12" y="142"/>
                  </a:lnTo>
                  <a:lnTo>
                    <a:pt x="18" y="124"/>
                  </a:lnTo>
                  <a:lnTo>
                    <a:pt x="26" y="108"/>
                  </a:lnTo>
                  <a:lnTo>
                    <a:pt x="34" y="92"/>
                  </a:lnTo>
                  <a:lnTo>
                    <a:pt x="46" y="78"/>
                  </a:lnTo>
                  <a:lnTo>
                    <a:pt x="56" y="64"/>
                  </a:lnTo>
                  <a:lnTo>
                    <a:pt x="70" y="52"/>
                  </a:lnTo>
                  <a:lnTo>
                    <a:pt x="84" y="42"/>
                  </a:lnTo>
                  <a:lnTo>
                    <a:pt x="98" y="32"/>
                  </a:lnTo>
                  <a:lnTo>
                    <a:pt x="114" y="22"/>
                  </a:lnTo>
                  <a:lnTo>
                    <a:pt x="130" y="16"/>
                  </a:lnTo>
                  <a:lnTo>
                    <a:pt x="148" y="10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90" y="2"/>
                  </a:lnTo>
                  <a:lnTo>
                    <a:pt x="210" y="0"/>
                  </a:lnTo>
                  <a:lnTo>
                    <a:pt x="230" y="2"/>
                  </a:lnTo>
                  <a:lnTo>
                    <a:pt x="246" y="6"/>
                  </a:lnTo>
                  <a:lnTo>
                    <a:pt x="264" y="10"/>
                  </a:lnTo>
                  <a:lnTo>
                    <a:pt x="278" y="16"/>
                  </a:lnTo>
                  <a:lnTo>
                    <a:pt x="292" y="24"/>
                  </a:lnTo>
                  <a:lnTo>
                    <a:pt x="306" y="34"/>
                  </a:lnTo>
                  <a:lnTo>
                    <a:pt x="318" y="44"/>
                  </a:lnTo>
                  <a:lnTo>
                    <a:pt x="328" y="54"/>
                  </a:lnTo>
                  <a:lnTo>
                    <a:pt x="346" y="76"/>
                  </a:lnTo>
                  <a:lnTo>
                    <a:pt x="360" y="98"/>
                  </a:lnTo>
                  <a:lnTo>
                    <a:pt x="372" y="118"/>
                  </a:lnTo>
                  <a:lnTo>
                    <a:pt x="372" y="118"/>
                  </a:lnTo>
                  <a:lnTo>
                    <a:pt x="382" y="98"/>
                  </a:lnTo>
                  <a:lnTo>
                    <a:pt x="396" y="76"/>
                  </a:lnTo>
                  <a:lnTo>
                    <a:pt x="414" y="54"/>
                  </a:lnTo>
                  <a:lnTo>
                    <a:pt x="426" y="44"/>
                  </a:lnTo>
                  <a:lnTo>
                    <a:pt x="438" y="34"/>
                  </a:lnTo>
                  <a:lnTo>
                    <a:pt x="450" y="24"/>
                  </a:lnTo>
                  <a:lnTo>
                    <a:pt x="464" y="16"/>
                  </a:lnTo>
                  <a:lnTo>
                    <a:pt x="480" y="10"/>
                  </a:lnTo>
                  <a:lnTo>
                    <a:pt x="496" y="6"/>
                  </a:lnTo>
                  <a:lnTo>
                    <a:pt x="514" y="2"/>
                  </a:lnTo>
                  <a:lnTo>
                    <a:pt x="534" y="0"/>
                  </a:lnTo>
                  <a:lnTo>
                    <a:pt x="554" y="2"/>
                  </a:lnTo>
                  <a:lnTo>
                    <a:pt x="576" y="4"/>
                  </a:lnTo>
                  <a:lnTo>
                    <a:pt x="576" y="4"/>
                  </a:lnTo>
                  <a:lnTo>
                    <a:pt x="594" y="10"/>
                  </a:lnTo>
                  <a:lnTo>
                    <a:pt x="612" y="16"/>
                  </a:lnTo>
                  <a:lnTo>
                    <a:pt x="630" y="22"/>
                  </a:lnTo>
                  <a:lnTo>
                    <a:pt x="646" y="32"/>
                  </a:lnTo>
                  <a:lnTo>
                    <a:pt x="660" y="42"/>
                  </a:lnTo>
                  <a:lnTo>
                    <a:pt x="674" y="52"/>
                  </a:lnTo>
                  <a:lnTo>
                    <a:pt x="686" y="64"/>
                  </a:lnTo>
                  <a:lnTo>
                    <a:pt x="698" y="78"/>
                  </a:lnTo>
                  <a:lnTo>
                    <a:pt x="708" y="92"/>
                  </a:lnTo>
                  <a:lnTo>
                    <a:pt x="718" y="108"/>
                  </a:lnTo>
                  <a:lnTo>
                    <a:pt x="726" y="124"/>
                  </a:lnTo>
                  <a:lnTo>
                    <a:pt x="732" y="142"/>
                  </a:lnTo>
                  <a:lnTo>
                    <a:pt x="736" y="162"/>
                  </a:lnTo>
                  <a:lnTo>
                    <a:pt x="740" y="179"/>
                  </a:lnTo>
                  <a:lnTo>
                    <a:pt x="742" y="199"/>
                  </a:lnTo>
                  <a:lnTo>
                    <a:pt x="744" y="221"/>
                  </a:lnTo>
                  <a:lnTo>
                    <a:pt x="744" y="221"/>
                  </a:lnTo>
                  <a:lnTo>
                    <a:pt x="742" y="249"/>
                  </a:lnTo>
                  <a:lnTo>
                    <a:pt x="738" y="277"/>
                  </a:lnTo>
                  <a:lnTo>
                    <a:pt x="732" y="305"/>
                  </a:lnTo>
                  <a:lnTo>
                    <a:pt x="722" y="333"/>
                  </a:lnTo>
                  <a:lnTo>
                    <a:pt x="718" y="343"/>
                  </a:lnTo>
                  <a:lnTo>
                    <a:pt x="508" y="343"/>
                  </a:lnTo>
                  <a:lnTo>
                    <a:pt x="466" y="255"/>
                  </a:lnTo>
                  <a:lnTo>
                    <a:pt x="466" y="255"/>
                  </a:lnTo>
                  <a:lnTo>
                    <a:pt x="462" y="249"/>
                  </a:lnTo>
                  <a:lnTo>
                    <a:pt x="454" y="247"/>
                  </a:lnTo>
                  <a:lnTo>
                    <a:pt x="454" y="247"/>
                  </a:lnTo>
                  <a:lnTo>
                    <a:pt x="448" y="251"/>
                  </a:lnTo>
                  <a:lnTo>
                    <a:pt x="444" y="257"/>
                  </a:lnTo>
                  <a:lnTo>
                    <a:pt x="382" y="431"/>
                  </a:lnTo>
                  <a:lnTo>
                    <a:pt x="314" y="211"/>
                  </a:lnTo>
                  <a:lnTo>
                    <a:pt x="314" y="211"/>
                  </a:lnTo>
                  <a:lnTo>
                    <a:pt x="308" y="203"/>
                  </a:lnTo>
                  <a:lnTo>
                    <a:pt x="306" y="201"/>
                  </a:lnTo>
                  <a:lnTo>
                    <a:pt x="302" y="201"/>
                  </a:lnTo>
                  <a:lnTo>
                    <a:pt x="302" y="201"/>
                  </a:lnTo>
                  <a:lnTo>
                    <a:pt x="296" y="203"/>
                  </a:lnTo>
                  <a:lnTo>
                    <a:pt x="290" y="209"/>
                  </a:lnTo>
                  <a:lnTo>
                    <a:pt x="240" y="343"/>
                  </a:lnTo>
                  <a:lnTo>
                    <a:pt x="152" y="343"/>
                  </a:lnTo>
                  <a:lnTo>
                    <a:pt x="152" y="343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40" y="351"/>
                  </a:lnTo>
                  <a:lnTo>
                    <a:pt x="138" y="357"/>
                  </a:lnTo>
                  <a:lnTo>
                    <a:pt x="138" y="357"/>
                  </a:lnTo>
                  <a:lnTo>
                    <a:pt x="140" y="361"/>
                  </a:lnTo>
                  <a:lnTo>
                    <a:pt x="142" y="365"/>
                  </a:lnTo>
                  <a:lnTo>
                    <a:pt x="146" y="369"/>
                  </a:lnTo>
                  <a:lnTo>
                    <a:pt x="152" y="369"/>
                  </a:lnTo>
                  <a:lnTo>
                    <a:pt x="248" y="369"/>
                  </a:lnTo>
                  <a:lnTo>
                    <a:pt x="248" y="369"/>
                  </a:lnTo>
                  <a:lnTo>
                    <a:pt x="254" y="367"/>
                  </a:lnTo>
                  <a:lnTo>
                    <a:pt x="258" y="361"/>
                  </a:lnTo>
                  <a:lnTo>
                    <a:pt x="300" y="251"/>
                  </a:lnTo>
                  <a:lnTo>
                    <a:pt x="370" y="473"/>
                  </a:lnTo>
                  <a:lnTo>
                    <a:pt x="370" y="473"/>
                  </a:lnTo>
                  <a:lnTo>
                    <a:pt x="374" y="479"/>
                  </a:lnTo>
                  <a:lnTo>
                    <a:pt x="378" y="481"/>
                  </a:lnTo>
                  <a:lnTo>
                    <a:pt x="382" y="483"/>
                  </a:lnTo>
                  <a:lnTo>
                    <a:pt x="382" y="483"/>
                  </a:lnTo>
                  <a:lnTo>
                    <a:pt x="386" y="481"/>
                  </a:lnTo>
                  <a:lnTo>
                    <a:pt x="388" y="481"/>
                  </a:lnTo>
                  <a:lnTo>
                    <a:pt x="392" y="473"/>
                  </a:lnTo>
                  <a:lnTo>
                    <a:pt x="456" y="293"/>
                  </a:lnTo>
                  <a:lnTo>
                    <a:pt x="490" y="363"/>
                  </a:lnTo>
                  <a:lnTo>
                    <a:pt x="490" y="363"/>
                  </a:lnTo>
                  <a:lnTo>
                    <a:pt x="494" y="367"/>
                  </a:lnTo>
                  <a:lnTo>
                    <a:pt x="500" y="369"/>
                  </a:lnTo>
                  <a:lnTo>
                    <a:pt x="798" y="369"/>
                  </a:lnTo>
                  <a:lnTo>
                    <a:pt x="798" y="369"/>
                  </a:lnTo>
                  <a:lnTo>
                    <a:pt x="804" y="371"/>
                  </a:lnTo>
                  <a:lnTo>
                    <a:pt x="810" y="373"/>
                  </a:lnTo>
                  <a:lnTo>
                    <a:pt x="820" y="381"/>
                  </a:lnTo>
                  <a:lnTo>
                    <a:pt x="826" y="391"/>
                  </a:lnTo>
                  <a:lnTo>
                    <a:pt x="828" y="397"/>
                  </a:lnTo>
                  <a:lnTo>
                    <a:pt x="828" y="403"/>
                  </a:lnTo>
                  <a:lnTo>
                    <a:pt x="828" y="403"/>
                  </a:lnTo>
                  <a:lnTo>
                    <a:pt x="828" y="411"/>
                  </a:lnTo>
                  <a:lnTo>
                    <a:pt x="826" y="417"/>
                  </a:lnTo>
                  <a:lnTo>
                    <a:pt x="824" y="423"/>
                  </a:lnTo>
                  <a:lnTo>
                    <a:pt x="820" y="427"/>
                  </a:lnTo>
                  <a:lnTo>
                    <a:pt x="814" y="431"/>
                  </a:lnTo>
                  <a:lnTo>
                    <a:pt x="808" y="435"/>
                  </a:lnTo>
                  <a:lnTo>
                    <a:pt x="802" y="437"/>
                  </a:lnTo>
                  <a:lnTo>
                    <a:pt x="796" y="437"/>
                  </a:lnTo>
                  <a:lnTo>
                    <a:pt x="666" y="437"/>
                  </a:lnTo>
                  <a:lnTo>
                    <a:pt x="666" y="437"/>
                  </a:lnTo>
                  <a:lnTo>
                    <a:pt x="644" y="465"/>
                  </a:lnTo>
                  <a:lnTo>
                    <a:pt x="622" y="489"/>
                  </a:lnTo>
                  <a:lnTo>
                    <a:pt x="600" y="512"/>
                  </a:lnTo>
                  <a:lnTo>
                    <a:pt x="576" y="536"/>
                  </a:lnTo>
                  <a:lnTo>
                    <a:pt x="530" y="576"/>
                  </a:lnTo>
                  <a:lnTo>
                    <a:pt x="484" y="610"/>
                  </a:lnTo>
                  <a:lnTo>
                    <a:pt x="444" y="638"/>
                  </a:lnTo>
                  <a:lnTo>
                    <a:pt x="410" y="658"/>
                  </a:lnTo>
                  <a:lnTo>
                    <a:pt x="378" y="678"/>
                  </a:lnTo>
                  <a:lnTo>
                    <a:pt x="372" y="680"/>
                  </a:lnTo>
                  <a:close/>
                  <a:moveTo>
                    <a:pt x="208" y="28"/>
                  </a:moveTo>
                  <a:lnTo>
                    <a:pt x="208" y="28"/>
                  </a:lnTo>
                  <a:lnTo>
                    <a:pt x="190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56" y="36"/>
                  </a:lnTo>
                  <a:lnTo>
                    <a:pt x="140" y="40"/>
                  </a:lnTo>
                  <a:lnTo>
                    <a:pt x="126" y="46"/>
                  </a:lnTo>
                  <a:lnTo>
                    <a:pt x="112" y="54"/>
                  </a:lnTo>
                  <a:lnTo>
                    <a:pt x="100" y="64"/>
                  </a:lnTo>
                  <a:lnTo>
                    <a:pt x="88" y="74"/>
                  </a:lnTo>
                  <a:lnTo>
                    <a:pt x="76" y="84"/>
                  </a:lnTo>
                  <a:lnTo>
                    <a:pt x="66" y="96"/>
                  </a:lnTo>
                  <a:lnTo>
                    <a:pt x="58" y="108"/>
                  </a:lnTo>
                  <a:lnTo>
                    <a:pt x="50" y="122"/>
                  </a:lnTo>
                  <a:lnTo>
                    <a:pt x="42" y="136"/>
                  </a:lnTo>
                  <a:lnTo>
                    <a:pt x="38" y="152"/>
                  </a:lnTo>
                  <a:lnTo>
                    <a:pt x="32" y="168"/>
                  </a:lnTo>
                  <a:lnTo>
                    <a:pt x="30" y="185"/>
                  </a:lnTo>
                  <a:lnTo>
                    <a:pt x="28" y="203"/>
                  </a:lnTo>
                  <a:lnTo>
                    <a:pt x="26" y="221"/>
                  </a:lnTo>
                  <a:lnTo>
                    <a:pt x="26" y="221"/>
                  </a:lnTo>
                  <a:lnTo>
                    <a:pt x="28" y="241"/>
                  </a:lnTo>
                  <a:lnTo>
                    <a:pt x="30" y="263"/>
                  </a:lnTo>
                  <a:lnTo>
                    <a:pt x="34" y="283"/>
                  </a:lnTo>
                  <a:lnTo>
                    <a:pt x="40" y="305"/>
                  </a:lnTo>
                  <a:lnTo>
                    <a:pt x="46" y="323"/>
                  </a:lnTo>
                  <a:lnTo>
                    <a:pt x="54" y="343"/>
                  </a:lnTo>
                  <a:lnTo>
                    <a:pt x="74" y="381"/>
                  </a:lnTo>
                  <a:lnTo>
                    <a:pt x="96" y="417"/>
                  </a:lnTo>
                  <a:lnTo>
                    <a:pt x="122" y="451"/>
                  </a:lnTo>
                  <a:lnTo>
                    <a:pt x="152" y="483"/>
                  </a:lnTo>
                  <a:lnTo>
                    <a:pt x="180" y="512"/>
                  </a:lnTo>
                  <a:lnTo>
                    <a:pt x="212" y="538"/>
                  </a:lnTo>
                  <a:lnTo>
                    <a:pt x="242" y="562"/>
                  </a:lnTo>
                  <a:lnTo>
                    <a:pt x="270" y="584"/>
                  </a:lnTo>
                  <a:lnTo>
                    <a:pt x="298" y="604"/>
                  </a:lnTo>
                  <a:lnTo>
                    <a:pt x="344" y="634"/>
                  </a:lnTo>
                  <a:lnTo>
                    <a:pt x="372" y="650"/>
                  </a:lnTo>
                  <a:lnTo>
                    <a:pt x="372" y="650"/>
                  </a:lnTo>
                  <a:lnTo>
                    <a:pt x="416" y="624"/>
                  </a:lnTo>
                  <a:lnTo>
                    <a:pt x="450" y="602"/>
                  </a:lnTo>
                  <a:lnTo>
                    <a:pt x="488" y="574"/>
                  </a:lnTo>
                  <a:lnTo>
                    <a:pt x="528" y="540"/>
                  </a:lnTo>
                  <a:lnTo>
                    <a:pt x="570" y="505"/>
                  </a:lnTo>
                  <a:lnTo>
                    <a:pt x="590" y="483"/>
                  </a:lnTo>
                  <a:lnTo>
                    <a:pt x="610" y="463"/>
                  </a:lnTo>
                  <a:lnTo>
                    <a:pt x="630" y="439"/>
                  </a:lnTo>
                  <a:lnTo>
                    <a:pt x="648" y="417"/>
                  </a:lnTo>
                  <a:lnTo>
                    <a:pt x="652" y="411"/>
                  </a:lnTo>
                  <a:lnTo>
                    <a:pt x="796" y="411"/>
                  </a:lnTo>
                  <a:lnTo>
                    <a:pt x="796" y="411"/>
                  </a:lnTo>
                  <a:lnTo>
                    <a:pt x="800" y="409"/>
                  </a:lnTo>
                  <a:lnTo>
                    <a:pt x="802" y="403"/>
                  </a:lnTo>
                  <a:lnTo>
                    <a:pt x="802" y="403"/>
                  </a:lnTo>
                  <a:lnTo>
                    <a:pt x="800" y="399"/>
                  </a:lnTo>
                  <a:lnTo>
                    <a:pt x="796" y="397"/>
                  </a:lnTo>
                  <a:lnTo>
                    <a:pt x="500" y="397"/>
                  </a:lnTo>
                  <a:lnTo>
                    <a:pt x="500" y="397"/>
                  </a:lnTo>
                  <a:lnTo>
                    <a:pt x="490" y="395"/>
                  </a:lnTo>
                  <a:lnTo>
                    <a:pt x="480" y="391"/>
                  </a:lnTo>
                  <a:lnTo>
                    <a:pt x="472" y="383"/>
                  </a:lnTo>
                  <a:lnTo>
                    <a:pt x="466" y="373"/>
                  </a:lnTo>
                  <a:lnTo>
                    <a:pt x="460" y="365"/>
                  </a:lnTo>
                  <a:lnTo>
                    <a:pt x="418" y="483"/>
                  </a:lnTo>
                  <a:lnTo>
                    <a:pt x="418" y="483"/>
                  </a:lnTo>
                  <a:lnTo>
                    <a:pt x="412" y="493"/>
                  </a:lnTo>
                  <a:lnTo>
                    <a:pt x="404" y="503"/>
                  </a:lnTo>
                  <a:lnTo>
                    <a:pt x="394" y="507"/>
                  </a:lnTo>
                  <a:lnTo>
                    <a:pt x="382" y="509"/>
                  </a:lnTo>
                  <a:lnTo>
                    <a:pt x="382" y="509"/>
                  </a:lnTo>
                  <a:lnTo>
                    <a:pt x="370" y="507"/>
                  </a:lnTo>
                  <a:lnTo>
                    <a:pt x="358" y="501"/>
                  </a:lnTo>
                  <a:lnTo>
                    <a:pt x="350" y="493"/>
                  </a:lnTo>
                  <a:lnTo>
                    <a:pt x="344" y="481"/>
                  </a:lnTo>
                  <a:lnTo>
                    <a:pt x="298" y="335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78" y="381"/>
                  </a:lnTo>
                  <a:lnTo>
                    <a:pt x="270" y="389"/>
                  </a:lnTo>
                  <a:lnTo>
                    <a:pt x="260" y="395"/>
                  </a:lnTo>
                  <a:lnTo>
                    <a:pt x="248" y="397"/>
                  </a:lnTo>
                  <a:lnTo>
                    <a:pt x="152" y="397"/>
                  </a:lnTo>
                  <a:lnTo>
                    <a:pt x="152" y="397"/>
                  </a:lnTo>
                  <a:lnTo>
                    <a:pt x="144" y="395"/>
                  </a:lnTo>
                  <a:lnTo>
                    <a:pt x="136" y="393"/>
                  </a:lnTo>
                  <a:lnTo>
                    <a:pt x="130" y="389"/>
                  </a:lnTo>
                  <a:lnTo>
                    <a:pt x="124" y="385"/>
                  </a:lnTo>
                  <a:lnTo>
                    <a:pt x="118" y="379"/>
                  </a:lnTo>
                  <a:lnTo>
                    <a:pt x="114" y="371"/>
                  </a:lnTo>
                  <a:lnTo>
                    <a:pt x="112" y="365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2" y="347"/>
                  </a:lnTo>
                  <a:lnTo>
                    <a:pt x="114" y="341"/>
                  </a:lnTo>
                  <a:lnTo>
                    <a:pt x="118" y="333"/>
                  </a:lnTo>
                  <a:lnTo>
                    <a:pt x="124" y="327"/>
                  </a:lnTo>
                  <a:lnTo>
                    <a:pt x="130" y="323"/>
                  </a:lnTo>
                  <a:lnTo>
                    <a:pt x="136" y="319"/>
                  </a:lnTo>
                  <a:lnTo>
                    <a:pt x="144" y="317"/>
                  </a:lnTo>
                  <a:lnTo>
                    <a:pt x="152" y="315"/>
                  </a:lnTo>
                  <a:lnTo>
                    <a:pt x="220" y="315"/>
                  </a:lnTo>
                  <a:lnTo>
                    <a:pt x="266" y="199"/>
                  </a:lnTo>
                  <a:lnTo>
                    <a:pt x="266" y="199"/>
                  </a:lnTo>
                  <a:lnTo>
                    <a:pt x="272" y="189"/>
                  </a:lnTo>
                  <a:lnTo>
                    <a:pt x="280" y="181"/>
                  </a:lnTo>
                  <a:lnTo>
                    <a:pt x="290" y="175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314" y="177"/>
                  </a:lnTo>
                  <a:lnTo>
                    <a:pt x="326" y="181"/>
                  </a:lnTo>
                  <a:lnTo>
                    <a:pt x="334" y="191"/>
                  </a:lnTo>
                  <a:lnTo>
                    <a:pt x="340" y="201"/>
                  </a:lnTo>
                  <a:lnTo>
                    <a:pt x="384" y="345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24" y="237"/>
                  </a:lnTo>
                  <a:lnTo>
                    <a:pt x="432" y="229"/>
                  </a:lnTo>
                  <a:lnTo>
                    <a:pt x="442" y="223"/>
                  </a:lnTo>
                  <a:lnTo>
                    <a:pt x="454" y="221"/>
                  </a:lnTo>
                  <a:lnTo>
                    <a:pt x="454" y="221"/>
                  </a:lnTo>
                  <a:lnTo>
                    <a:pt x="464" y="221"/>
                  </a:lnTo>
                  <a:lnTo>
                    <a:pt x="476" y="225"/>
                  </a:lnTo>
                  <a:lnTo>
                    <a:pt x="484" y="233"/>
                  </a:lnTo>
                  <a:lnTo>
                    <a:pt x="490" y="243"/>
                  </a:lnTo>
                  <a:lnTo>
                    <a:pt x="524" y="315"/>
                  </a:lnTo>
                  <a:lnTo>
                    <a:pt x="700" y="315"/>
                  </a:lnTo>
                  <a:lnTo>
                    <a:pt x="700" y="315"/>
                  </a:lnTo>
                  <a:lnTo>
                    <a:pt x="708" y="291"/>
                  </a:lnTo>
                  <a:lnTo>
                    <a:pt x="712" y="267"/>
                  </a:lnTo>
                  <a:lnTo>
                    <a:pt x="716" y="243"/>
                  </a:lnTo>
                  <a:lnTo>
                    <a:pt x="716" y="221"/>
                  </a:lnTo>
                  <a:lnTo>
                    <a:pt x="716" y="221"/>
                  </a:lnTo>
                  <a:lnTo>
                    <a:pt x="716" y="203"/>
                  </a:lnTo>
                  <a:lnTo>
                    <a:pt x="714" y="185"/>
                  </a:lnTo>
                  <a:lnTo>
                    <a:pt x="710" y="168"/>
                  </a:lnTo>
                  <a:lnTo>
                    <a:pt x="706" y="152"/>
                  </a:lnTo>
                  <a:lnTo>
                    <a:pt x="700" y="136"/>
                  </a:lnTo>
                  <a:lnTo>
                    <a:pt x="694" y="122"/>
                  </a:lnTo>
                  <a:lnTo>
                    <a:pt x="686" y="108"/>
                  </a:lnTo>
                  <a:lnTo>
                    <a:pt x="676" y="96"/>
                  </a:lnTo>
                  <a:lnTo>
                    <a:pt x="666" y="84"/>
                  </a:lnTo>
                  <a:lnTo>
                    <a:pt x="656" y="74"/>
                  </a:lnTo>
                  <a:lnTo>
                    <a:pt x="644" y="64"/>
                  </a:lnTo>
                  <a:lnTo>
                    <a:pt x="630" y="54"/>
                  </a:lnTo>
                  <a:lnTo>
                    <a:pt x="616" y="46"/>
                  </a:lnTo>
                  <a:lnTo>
                    <a:pt x="602" y="40"/>
                  </a:lnTo>
                  <a:lnTo>
                    <a:pt x="586" y="36"/>
                  </a:lnTo>
                  <a:lnTo>
                    <a:pt x="570" y="32"/>
                  </a:lnTo>
                  <a:lnTo>
                    <a:pt x="570" y="32"/>
                  </a:lnTo>
                  <a:lnTo>
                    <a:pt x="548" y="28"/>
                  </a:lnTo>
                  <a:lnTo>
                    <a:pt x="528" y="28"/>
                  </a:lnTo>
                  <a:lnTo>
                    <a:pt x="508" y="30"/>
                  </a:lnTo>
                  <a:lnTo>
                    <a:pt x="490" y="36"/>
                  </a:lnTo>
                  <a:lnTo>
                    <a:pt x="472" y="44"/>
                  </a:lnTo>
                  <a:lnTo>
                    <a:pt x="456" y="54"/>
                  </a:lnTo>
                  <a:lnTo>
                    <a:pt x="440" y="68"/>
                  </a:lnTo>
                  <a:lnTo>
                    <a:pt x="424" y="82"/>
                  </a:lnTo>
                  <a:lnTo>
                    <a:pt x="424" y="82"/>
                  </a:lnTo>
                  <a:lnTo>
                    <a:pt x="414" y="96"/>
                  </a:lnTo>
                  <a:lnTo>
                    <a:pt x="406" y="110"/>
                  </a:lnTo>
                  <a:lnTo>
                    <a:pt x="394" y="134"/>
                  </a:lnTo>
                  <a:lnTo>
                    <a:pt x="386" y="152"/>
                  </a:lnTo>
                  <a:lnTo>
                    <a:pt x="384" y="158"/>
                  </a:lnTo>
                  <a:lnTo>
                    <a:pt x="372" y="205"/>
                  </a:lnTo>
                  <a:lnTo>
                    <a:pt x="358" y="158"/>
                  </a:lnTo>
                  <a:lnTo>
                    <a:pt x="358" y="158"/>
                  </a:lnTo>
                  <a:lnTo>
                    <a:pt x="356" y="152"/>
                  </a:lnTo>
                  <a:lnTo>
                    <a:pt x="350" y="134"/>
                  </a:lnTo>
                  <a:lnTo>
                    <a:pt x="336" y="110"/>
                  </a:lnTo>
                  <a:lnTo>
                    <a:pt x="328" y="96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06" y="70"/>
                  </a:lnTo>
                  <a:lnTo>
                    <a:pt x="294" y="58"/>
                  </a:lnTo>
                  <a:lnTo>
                    <a:pt x="282" y="50"/>
                  </a:lnTo>
                  <a:lnTo>
                    <a:pt x="268" y="42"/>
                  </a:lnTo>
                  <a:lnTo>
                    <a:pt x="254" y="36"/>
                  </a:lnTo>
                  <a:lnTo>
                    <a:pt x="238" y="32"/>
                  </a:lnTo>
                  <a:lnTo>
                    <a:pt x="224" y="28"/>
                  </a:lnTo>
                  <a:lnTo>
                    <a:pt x="208" y="28"/>
                  </a:lnTo>
                  <a:lnTo>
                    <a:pt x="20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CEA0924-DA06-A44C-A7B2-C9B9D10B43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6788" y="3065463"/>
              <a:ext cx="342900" cy="354013"/>
            </a:xfrm>
            <a:custGeom>
              <a:avLst/>
              <a:gdLst>
                <a:gd name="T0" fmla="*/ 108 w 216"/>
                <a:gd name="T1" fmla="*/ 223 h 223"/>
                <a:gd name="T2" fmla="*/ 96 w 216"/>
                <a:gd name="T3" fmla="*/ 221 h 223"/>
                <a:gd name="T4" fmla="*/ 84 w 216"/>
                <a:gd name="T5" fmla="*/ 214 h 223"/>
                <a:gd name="T6" fmla="*/ 78 w 216"/>
                <a:gd name="T7" fmla="*/ 204 h 223"/>
                <a:gd name="T8" fmla="*/ 74 w 216"/>
                <a:gd name="T9" fmla="*/ 190 h 223"/>
                <a:gd name="T10" fmla="*/ 34 w 216"/>
                <a:gd name="T11" fmla="*/ 146 h 223"/>
                <a:gd name="T12" fmla="*/ 26 w 216"/>
                <a:gd name="T13" fmla="*/ 146 h 223"/>
                <a:gd name="T14" fmla="*/ 14 w 216"/>
                <a:gd name="T15" fmla="*/ 140 h 223"/>
                <a:gd name="T16" fmla="*/ 6 w 216"/>
                <a:gd name="T17" fmla="*/ 132 h 223"/>
                <a:gd name="T18" fmla="*/ 0 w 216"/>
                <a:gd name="T19" fmla="*/ 120 h 223"/>
                <a:gd name="T20" fmla="*/ 0 w 216"/>
                <a:gd name="T21" fmla="*/ 112 h 223"/>
                <a:gd name="T22" fmla="*/ 2 w 216"/>
                <a:gd name="T23" fmla="*/ 100 h 223"/>
                <a:gd name="T24" fmla="*/ 10 w 216"/>
                <a:gd name="T25" fmla="*/ 88 h 223"/>
                <a:gd name="T26" fmla="*/ 20 w 216"/>
                <a:gd name="T27" fmla="*/ 82 h 223"/>
                <a:gd name="T28" fmla="*/ 34 w 216"/>
                <a:gd name="T29" fmla="*/ 78 h 223"/>
                <a:gd name="T30" fmla="*/ 74 w 216"/>
                <a:gd name="T31" fmla="*/ 34 h 223"/>
                <a:gd name="T32" fmla="*/ 76 w 216"/>
                <a:gd name="T33" fmla="*/ 28 h 223"/>
                <a:gd name="T34" fmla="*/ 80 w 216"/>
                <a:gd name="T35" fmla="*/ 16 h 223"/>
                <a:gd name="T36" fmla="*/ 90 w 216"/>
                <a:gd name="T37" fmla="*/ 6 h 223"/>
                <a:gd name="T38" fmla="*/ 102 w 216"/>
                <a:gd name="T39" fmla="*/ 2 h 223"/>
                <a:gd name="T40" fmla="*/ 108 w 216"/>
                <a:gd name="T41" fmla="*/ 0 h 223"/>
                <a:gd name="T42" fmla="*/ 122 w 216"/>
                <a:gd name="T43" fmla="*/ 4 h 223"/>
                <a:gd name="T44" fmla="*/ 132 w 216"/>
                <a:gd name="T45" fmla="*/ 10 h 223"/>
                <a:gd name="T46" fmla="*/ 140 w 216"/>
                <a:gd name="T47" fmla="*/ 22 h 223"/>
                <a:gd name="T48" fmla="*/ 142 w 216"/>
                <a:gd name="T49" fmla="*/ 34 h 223"/>
                <a:gd name="T50" fmla="*/ 184 w 216"/>
                <a:gd name="T51" fmla="*/ 78 h 223"/>
                <a:gd name="T52" fmla="*/ 190 w 216"/>
                <a:gd name="T53" fmla="*/ 80 h 223"/>
                <a:gd name="T54" fmla="*/ 202 w 216"/>
                <a:gd name="T55" fmla="*/ 84 h 223"/>
                <a:gd name="T56" fmla="*/ 212 w 216"/>
                <a:gd name="T57" fmla="*/ 94 h 223"/>
                <a:gd name="T58" fmla="*/ 216 w 216"/>
                <a:gd name="T59" fmla="*/ 106 h 223"/>
                <a:gd name="T60" fmla="*/ 216 w 216"/>
                <a:gd name="T61" fmla="*/ 112 h 223"/>
                <a:gd name="T62" fmla="*/ 214 w 216"/>
                <a:gd name="T63" fmla="*/ 126 h 223"/>
                <a:gd name="T64" fmla="*/ 206 w 216"/>
                <a:gd name="T65" fmla="*/ 136 h 223"/>
                <a:gd name="T66" fmla="*/ 196 w 216"/>
                <a:gd name="T67" fmla="*/ 144 h 223"/>
                <a:gd name="T68" fmla="*/ 184 w 216"/>
                <a:gd name="T69" fmla="*/ 146 h 223"/>
                <a:gd name="T70" fmla="*/ 142 w 216"/>
                <a:gd name="T71" fmla="*/ 190 h 223"/>
                <a:gd name="T72" fmla="*/ 142 w 216"/>
                <a:gd name="T73" fmla="*/ 198 h 223"/>
                <a:gd name="T74" fmla="*/ 136 w 216"/>
                <a:gd name="T75" fmla="*/ 210 h 223"/>
                <a:gd name="T76" fmla="*/ 128 w 216"/>
                <a:gd name="T77" fmla="*/ 218 h 223"/>
                <a:gd name="T78" fmla="*/ 116 w 216"/>
                <a:gd name="T79" fmla="*/ 223 h 223"/>
                <a:gd name="T80" fmla="*/ 108 w 216"/>
                <a:gd name="T81" fmla="*/ 223 h 223"/>
                <a:gd name="T82" fmla="*/ 34 w 216"/>
                <a:gd name="T83" fmla="*/ 106 h 223"/>
                <a:gd name="T84" fmla="*/ 28 w 216"/>
                <a:gd name="T85" fmla="*/ 112 h 223"/>
                <a:gd name="T86" fmla="*/ 28 w 216"/>
                <a:gd name="T87" fmla="*/ 118 h 223"/>
                <a:gd name="T88" fmla="*/ 102 w 216"/>
                <a:gd name="T89" fmla="*/ 120 h 223"/>
                <a:gd name="T90" fmla="*/ 102 w 216"/>
                <a:gd name="T91" fmla="*/ 190 h 223"/>
                <a:gd name="T92" fmla="*/ 108 w 216"/>
                <a:gd name="T93" fmla="*/ 198 h 223"/>
                <a:gd name="T94" fmla="*/ 112 w 216"/>
                <a:gd name="T95" fmla="*/ 196 h 223"/>
                <a:gd name="T96" fmla="*/ 114 w 216"/>
                <a:gd name="T97" fmla="*/ 120 h 223"/>
                <a:gd name="T98" fmla="*/ 184 w 216"/>
                <a:gd name="T99" fmla="*/ 120 h 223"/>
                <a:gd name="T100" fmla="*/ 190 w 216"/>
                <a:gd name="T101" fmla="*/ 112 h 223"/>
                <a:gd name="T102" fmla="*/ 188 w 216"/>
                <a:gd name="T103" fmla="*/ 108 h 223"/>
                <a:gd name="T104" fmla="*/ 114 w 216"/>
                <a:gd name="T105" fmla="*/ 106 h 223"/>
                <a:gd name="T106" fmla="*/ 114 w 216"/>
                <a:gd name="T107" fmla="*/ 34 h 223"/>
                <a:gd name="T108" fmla="*/ 108 w 216"/>
                <a:gd name="T109" fmla="*/ 28 h 223"/>
                <a:gd name="T110" fmla="*/ 104 w 216"/>
                <a:gd name="T111" fmla="*/ 30 h 223"/>
                <a:gd name="T112" fmla="*/ 102 w 216"/>
                <a:gd name="T113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223">
                  <a:moveTo>
                    <a:pt x="108" y="223"/>
                  </a:moveTo>
                  <a:lnTo>
                    <a:pt x="108" y="223"/>
                  </a:lnTo>
                  <a:lnTo>
                    <a:pt x="102" y="223"/>
                  </a:lnTo>
                  <a:lnTo>
                    <a:pt x="96" y="221"/>
                  </a:lnTo>
                  <a:lnTo>
                    <a:pt x="90" y="218"/>
                  </a:lnTo>
                  <a:lnTo>
                    <a:pt x="84" y="214"/>
                  </a:lnTo>
                  <a:lnTo>
                    <a:pt x="80" y="210"/>
                  </a:lnTo>
                  <a:lnTo>
                    <a:pt x="78" y="204"/>
                  </a:lnTo>
                  <a:lnTo>
                    <a:pt x="76" y="198"/>
                  </a:lnTo>
                  <a:lnTo>
                    <a:pt x="74" y="190"/>
                  </a:lnTo>
                  <a:lnTo>
                    <a:pt x="74" y="146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26" y="146"/>
                  </a:lnTo>
                  <a:lnTo>
                    <a:pt x="20" y="144"/>
                  </a:lnTo>
                  <a:lnTo>
                    <a:pt x="14" y="140"/>
                  </a:lnTo>
                  <a:lnTo>
                    <a:pt x="10" y="136"/>
                  </a:lnTo>
                  <a:lnTo>
                    <a:pt x="6" y="132"/>
                  </a:lnTo>
                  <a:lnTo>
                    <a:pt x="2" y="12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0"/>
                  </a:lnTo>
                  <a:lnTo>
                    <a:pt x="6" y="94"/>
                  </a:lnTo>
                  <a:lnTo>
                    <a:pt x="10" y="88"/>
                  </a:lnTo>
                  <a:lnTo>
                    <a:pt x="14" y="84"/>
                  </a:lnTo>
                  <a:lnTo>
                    <a:pt x="20" y="82"/>
                  </a:lnTo>
                  <a:lnTo>
                    <a:pt x="26" y="80"/>
                  </a:lnTo>
                  <a:lnTo>
                    <a:pt x="34" y="78"/>
                  </a:lnTo>
                  <a:lnTo>
                    <a:pt x="74" y="7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6" y="28"/>
                  </a:lnTo>
                  <a:lnTo>
                    <a:pt x="78" y="22"/>
                  </a:lnTo>
                  <a:lnTo>
                    <a:pt x="80" y="16"/>
                  </a:lnTo>
                  <a:lnTo>
                    <a:pt x="84" y="10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10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8" y="6"/>
                  </a:lnTo>
                  <a:lnTo>
                    <a:pt x="132" y="10"/>
                  </a:lnTo>
                  <a:lnTo>
                    <a:pt x="136" y="16"/>
                  </a:lnTo>
                  <a:lnTo>
                    <a:pt x="140" y="22"/>
                  </a:lnTo>
                  <a:lnTo>
                    <a:pt x="142" y="28"/>
                  </a:lnTo>
                  <a:lnTo>
                    <a:pt x="142" y="34"/>
                  </a:lnTo>
                  <a:lnTo>
                    <a:pt x="142" y="78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90" y="80"/>
                  </a:lnTo>
                  <a:lnTo>
                    <a:pt x="196" y="82"/>
                  </a:lnTo>
                  <a:lnTo>
                    <a:pt x="202" y="84"/>
                  </a:lnTo>
                  <a:lnTo>
                    <a:pt x="206" y="88"/>
                  </a:lnTo>
                  <a:lnTo>
                    <a:pt x="212" y="94"/>
                  </a:lnTo>
                  <a:lnTo>
                    <a:pt x="214" y="100"/>
                  </a:lnTo>
                  <a:lnTo>
                    <a:pt x="216" y="106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4" y="126"/>
                  </a:lnTo>
                  <a:lnTo>
                    <a:pt x="212" y="132"/>
                  </a:lnTo>
                  <a:lnTo>
                    <a:pt x="206" y="136"/>
                  </a:lnTo>
                  <a:lnTo>
                    <a:pt x="202" y="140"/>
                  </a:lnTo>
                  <a:lnTo>
                    <a:pt x="196" y="144"/>
                  </a:lnTo>
                  <a:lnTo>
                    <a:pt x="190" y="146"/>
                  </a:lnTo>
                  <a:lnTo>
                    <a:pt x="184" y="146"/>
                  </a:lnTo>
                  <a:lnTo>
                    <a:pt x="142" y="146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2" y="198"/>
                  </a:lnTo>
                  <a:lnTo>
                    <a:pt x="140" y="204"/>
                  </a:lnTo>
                  <a:lnTo>
                    <a:pt x="136" y="210"/>
                  </a:lnTo>
                  <a:lnTo>
                    <a:pt x="132" y="214"/>
                  </a:lnTo>
                  <a:lnTo>
                    <a:pt x="128" y="218"/>
                  </a:lnTo>
                  <a:lnTo>
                    <a:pt x="122" y="221"/>
                  </a:lnTo>
                  <a:lnTo>
                    <a:pt x="116" y="223"/>
                  </a:lnTo>
                  <a:lnTo>
                    <a:pt x="108" y="223"/>
                  </a:lnTo>
                  <a:lnTo>
                    <a:pt x="108" y="223"/>
                  </a:lnTo>
                  <a:close/>
                  <a:moveTo>
                    <a:pt x="34" y="106"/>
                  </a:moveTo>
                  <a:lnTo>
                    <a:pt x="34" y="106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8"/>
                  </a:lnTo>
                  <a:lnTo>
                    <a:pt x="34" y="120"/>
                  </a:lnTo>
                  <a:lnTo>
                    <a:pt x="102" y="120"/>
                  </a:lnTo>
                  <a:lnTo>
                    <a:pt x="102" y="190"/>
                  </a:lnTo>
                  <a:lnTo>
                    <a:pt x="102" y="190"/>
                  </a:lnTo>
                  <a:lnTo>
                    <a:pt x="104" y="196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12" y="196"/>
                  </a:lnTo>
                  <a:lnTo>
                    <a:pt x="114" y="190"/>
                  </a:lnTo>
                  <a:lnTo>
                    <a:pt x="114" y="120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8" y="118"/>
                  </a:lnTo>
                  <a:lnTo>
                    <a:pt x="190" y="112"/>
                  </a:lnTo>
                  <a:lnTo>
                    <a:pt x="190" y="112"/>
                  </a:lnTo>
                  <a:lnTo>
                    <a:pt x="188" y="108"/>
                  </a:lnTo>
                  <a:lnTo>
                    <a:pt x="184" y="106"/>
                  </a:lnTo>
                  <a:lnTo>
                    <a:pt x="114" y="106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2" y="30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4" y="30"/>
                  </a:lnTo>
                  <a:lnTo>
                    <a:pt x="102" y="34"/>
                  </a:lnTo>
                  <a:lnTo>
                    <a:pt x="102" y="106"/>
                  </a:lnTo>
                  <a:lnTo>
                    <a:pt x="34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080073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60546-C714-DD45-BCC0-976AB4A07A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80" y="1149446"/>
            <a:ext cx="6126480" cy="73152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New Specified Illnesses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29781" y="1841212"/>
            <a:ext cx="6126163" cy="4400562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Helping to curb the costs for increasingly common conditions.</a:t>
            </a:r>
          </a:p>
          <a:p>
            <a:pPr marL="0" indent="0">
              <a:buNone/>
            </a:pPr>
            <a:r>
              <a:rPr lang="en-US" b="1" dirty="0"/>
              <a:t>Features coverage for:</a:t>
            </a:r>
          </a:p>
          <a:p>
            <a:r>
              <a:rPr lang="en-US" dirty="0"/>
              <a:t>Dementia (including Alzheimer’s)</a:t>
            </a:r>
          </a:p>
          <a:p>
            <a:r>
              <a:rPr lang="en-US" dirty="0"/>
              <a:t>PTSD</a:t>
            </a:r>
          </a:p>
          <a:p>
            <a:r>
              <a:rPr lang="en-US" dirty="0"/>
              <a:t>Type 1 Diabetes</a:t>
            </a:r>
          </a:p>
          <a:p>
            <a:r>
              <a:rPr lang="en-US" dirty="0"/>
              <a:t>Rheumatoid Arthritis </a:t>
            </a:r>
          </a:p>
          <a:p>
            <a:pPr>
              <a:spcAft>
                <a:spcPts val="500"/>
              </a:spcAft>
            </a:pPr>
            <a:r>
              <a:rPr lang="en-US" b="1" dirty="0"/>
              <a:t>Mental Health Conditions</a:t>
            </a:r>
          </a:p>
          <a:p>
            <a:pPr marL="457200" lvl="1">
              <a:spcAft>
                <a:spcPts val="500"/>
              </a:spcAft>
            </a:pPr>
            <a:r>
              <a:rPr lang="en-US" b="1" dirty="0"/>
              <a:t>Severe Depressive Disorder</a:t>
            </a:r>
          </a:p>
          <a:p>
            <a:pPr marL="457200" lvl="1">
              <a:spcAft>
                <a:spcPts val="500"/>
              </a:spcAft>
            </a:pPr>
            <a:r>
              <a:rPr lang="en-US" b="1" dirty="0"/>
              <a:t>Bipolar 1 Disorder</a:t>
            </a:r>
          </a:p>
          <a:p>
            <a:pPr marL="457200" lvl="1">
              <a:spcAft>
                <a:spcPts val="500"/>
              </a:spcAft>
            </a:pPr>
            <a:r>
              <a:rPr lang="en-US" b="1" dirty="0"/>
              <a:t>OCD</a:t>
            </a:r>
          </a:p>
          <a:p>
            <a:pPr marL="457200" lvl="1">
              <a:spcAft>
                <a:spcPts val="500"/>
              </a:spcAft>
            </a:pPr>
            <a:r>
              <a:rPr lang="en-US" b="1" dirty="0"/>
              <a:t>Schizophrenia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900" b="1" dirty="0" err="1"/>
              <a:t>TrustmarkVB.com</a:t>
            </a:r>
            <a:r>
              <a:rPr lang="en-US" sz="900" b="1" dirty="0"/>
              <a:t>  </a:t>
            </a:r>
            <a:r>
              <a:rPr lang="en-US" dirty="0"/>
              <a:t> I  </a:t>
            </a:r>
            <a:fld id="{7AE4C957-3C63-4C7F-8F09-0C9817055DD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340F1FD-A632-AE4C-A5E5-6C8EE74BCFD0}"/>
              </a:ext>
            </a:extLst>
          </p:cNvPr>
          <p:cNvSpPr txBox="1">
            <a:spLocks/>
          </p:cNvSpPr>
          <p:nvPr/>
        </p:nvSpPr>
        <p:spPr>
          <a:xfrm>
            <a:off x="148045" y="6398994"/>
            <a:ext cx="36663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indent="-7938" algn="l">
              <a:tabLst/>
            </a:pPr>
            <a:r>
              <a:rPr lang="en-US" sz="800" dirty="0">
                <a:solidFill>
                  <a:schemeClr val="bg1"/>
                </a:solidFill>
              </a:rPr>
              <a:t>©2021 Trustmark Mutual Holding Company</a:t>
            </a:r>
          </a:p>
        </p:txBody>
      </p:sp>
      <p:sp>
        <p:nvSpPr>
          <p:cNvPr id="18" name="object 3"/>
          <p:cNvSpPr txBox="1"/>
          <p:nvPr/>
        </p:nvSpPr>
        <p:spPr>
          <a:xfrm>
            <a:off x="7935339" y="1149446"/>
            <a:ext cx="3626880" cy="444480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00"/>
              </a:spcBef>
              <a:tabLst>
                <a:tab pos="381000" algn="l"/>
                <a:tab pos="381635" algn="l"/>
              </a:tabLst>
            </a:pPr>
            <a:r>
              <a:rPr lang="en-US" sz="1400" b="1" i="1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And more:</a:t>
            </a:r>
          </a:p>
          <a:p>
            <a:pPr marL="381000" indent="-290195">
              <a:lnSpc>
                <a:spcPct val="100000"/>
              </a:lnSpc>
              <a:spcBef>
                <a:spcPts val="300"/>
              </a:spcBef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ALS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Blindness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Complications of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d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iabetes</a:t>
            </a:r>
            <a:b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</a:b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(two levels)***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Loss of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h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earing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Occupational HIV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Central </a:t>
            </a:r>
            <a:r>
              <a:rPr sz="1400" dirty="0" err="1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N</a:t>
            </a:r>
            <a:r>
              <a:rPr lang="en-US" sz="1400" dirty="0" err="1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n</a:t>
            </a:r>
            <a:r>
              <a:rPr sz="1400" dirty="0" err="1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ervous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  i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nfections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Paralysis</a:t>
            </a:r>
          </a:p>
          <a:p>
            <a:pPr marL="381000" marR="681990" indent="-289560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Neurologic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d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iseases (Huntington’s,  Parkinson’s, MS, Myasthenia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g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ravis)</a:t>
            </a:r>
          </a:p>
          <a:p>
            <a:pPr marL="381000" marR="605155" indent="-289560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Acute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espiratory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 d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istress Syndrome (ARDS)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Coma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Epilepsy</a:t>
            </a:r>
          </a:p>
          <a:p>
            <a:pPr marL="381000" indent="-290195">
              <a:lnSpc>
                <a:spcPct val="100000"/>
              </a:lnSpc>
              <a:spcAft>
                <a:spcPts val="500"/>
              </a:spcAft>
              <a:buFont typeface="Arial"/>
              <a:buChar char="•"/>
              <a:tabLst>
                <a:tab pos="381000" algn="l"/>
                <a:tab pos="381635" algn="l"/>
              </a:tabLst>
            </a:pP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Stem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c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ell/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one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m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arrow </a:t>
            </a:r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1400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ransplant</a:t>
            </a: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E4005B3A-D167-B240-A535-01A2184ABACE}"/>
              </a:ext>
            </a:extLst>
          </p:cNvPr>
          <p:cNvSpPr/>
          <p:nvPr/>
        </p:nvSpPr>
        <p:spPr>
          <a:xfrm rot="5400000">
            <a:off x="2935516" y="-41288"/>
            <a:ext cx="958214" cy="568852"/>
          </a:xfrm>
          <a:prstGeom prst="homePlate">
            <a:avLst>
              <a:gd name="adj" fmla="val 1574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rgbClr val="800000"/>
              </a:solidFill>
              <a:latin typeface="+mj-lt"/>
              <a:cs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2AC644-B16A-5243-95B6-2452F1C970D1}"/>
              </a:ext>
            </a:extLst>
          </p:cNvPr>
          <p:cNvGrpSpPr/>
          <p:nvPr/>
        </p:nvGrpSpPr>
        <p:grpSpPr>
          <a:xfrm>
            <a:off x="3224817" y="267143"/>
            <a:ext cx="393923" cy="263303"/>
            <a:chOff x="896938" y="2603500"/>
            <a:chExt cx="1682750" cy="1079500"/>
          </a:xfrm>
          <a:solidFill>
            <a:schemeClr val="bg1"/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1519187-4672-4F49-86C2-E37CBB50F8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938" y="2603500"/>
              <a:ext cx="1314450" cy="1079500"/>
            </a:xfrm>
            <a:custGeom>
              <a:avLst/>
              <a:gdLst>
                <a:gd name="T0" fmla="*/ 280 w 828"/>
                <a:gd name="T1" fmla="*/ 624 h 680"/>
                <a:gd name="T2" fmla="*/ 104 w 828"/>
                <a:gd name="T3" fmla="*/ 471 h 680"/>
                <a:gd name="T4" fmla="*/ 18 w 828"/>
                <a:gd name="T5" fmla="*/ 325 h 680"/>
                <a:gd name="T6" fmla="*/ 0 w 828"/>
                <a:gd name="T7" fmla="*/ 221 h 680"/>
                <a:gd name="T8" fmla="*/ 26 w 828"/>
                <a:gd name="T9" fmla="*/ 108 h 680"/>
                <a:gd name="T10" fmla="*/ 98 w 828"/>
                <a:gd name="T11" fmla="*/ 32 h 680"/>
                <a:gd name="T12" fmla="*/ 190 w 828"/>
                <a:gd name="T13" fmla="*/ 2 h 680"/>
                <a:gd name="T14" fmla="*/ 292 w 828"/>
                <a:gd name="T15" fmla="*/ 24 h 680"/>
                <a:gd name="T16" fmla="*/ 372 w 828"/>
                <a:gd name="T17" fmla="*/ 118 h 680"/>
                <a:gd name="T18" fmla="*/ 438 w 828"/>
                <a:gd name="T19" fmla="*/ 34 h 680"/>
                <a:gd name="T20" fmla="*/ 534 w 828"/>
                <a:gd name="T21" fmla="*/ 0 h 680"/>
                <a:gd name="T22" fmla="*/ 630 w 828"/>
                <a:gd name="T23" fmla="*/ 22 h 680"/>
                <a:gd name="T24" fmla="*/ 708 w 828"/>
                <a:gd name="T25" fmla="*/ 92 h 680"/>
                <a:gd name="T26" fmla="*/ 742 w 828"/>
                <a:gd name="T27" fmla="*/ 199 h 680"/>
                <a:gd name="T28" fmla="*/ 722 w 828"/>
                <a:gd name="T29" fmla="*/ 333 h 680"/>
                <a:gd name="T30" fmla="*/ 454 w 828"/>
                <a:gd name="T31" fmla="*/ 247 h 680"/>
                <a:gd name="T32" fmla="*/ 314 w 828"/>
                <a:gd name="T33" fmla="*/ 211 h 680"/>
                <a:gd name="T34" fmla="*/ 290 w 828"/>
                <a:gd name="T35" fmla="*/ 209 h 680"/>
                <a:gd name="T36" fmla="*/ 140 w 828"/>
                <a:gd name="T37" fmla="*/ 351 h 680"/>
                <a:gd name="T38" fmla="*/ 152 w 828"/>
                <a:gd name="T39" fmla="*/ 369 h 680"/>
                <a:gd name="T40" fmla="*/ 370 w 828"/>
                <a:gd name="T41" fmla="*/ 473 h 680"/>
                <a:gd name="T42" fmla="*/ 386 w 828"/>
                <a:gd name="T43" fmla="*/ 481 h 680"/>
                <a:gd name="T44" fmla="*/ 494 w 828"/>
                <a:gd name="T45" fmla="*/ 367 h 680"/>
                <a:gd name="T46" fmla="*/ 820 w 828"/>
                <a:gd name="T47" fmla="*/ 381 h 680"/>
                <a:gd name="T48" fmla="*/ 826 w 828"/>
                <a:gd name="T49" fmla="*/ 417 h 680"/>
                <a:gd name="T50" fmla="*/ 796 w 828"/>
                <a:gd name="T51" fmla="*/ 437 h 680"/>
                <a:gd name="T52" fmla="*/ 576 w 828"/>
                <a:gd name="T53" fmla="*/ 536 h 680"/>
                <a:gd name="T54" fmla="*/ 372 w 828"/>
                <a:gd name="T55" fmla="*/ 680 h 680"/>
                <a:gd name="T56" fmla="*/ 156 w 828"/>
                <a:gd name="T57" fmla="*/ 36 h 680"/>
                <a:gd name="T58" fmla="*/ 76 w 828"/>
                <a:gd name="T59" fmla="*/ 84 h 680"/>
                <a:gd name="T60" fmla="*/ 32 w 828"/>
                <a:gd name="T61" fmla="*/ 168 h 680"/>
                <a:gd name="T62" fmla="*/ 30 w 828"/>
                <a:gd name="T63" fmla="*/ 263 h 680"/>
                <a:gd name="T64" fmla="*/ 96 w 828"/>
                <a:gd name="T65" fmla="*/ 417 h 680"/>
                <a:gd name="T66" fmla="*/ 270 w 828"/>
                <a:gd name="T67" fmla="*/ 584 h 680"/>
                <a:gd name="T68" fmla="*/ 450 w 828"/>
                <a:gd name="T69" fmla="*/ 602 h 680"/>
                <a:gd name="T70" fmla="*/ 630 w 828"/>
                <a:gd name="T71" fmla="*/ 439 h 680"/>
                <a:gd name="T72" fmla="*/ 802 w 828"/>
                <a:gd name="T73" fmla="*/ 403 h 680"/>
                <a:gd name="T74" fmla="*/ 490 w 828"/>
                <a:gd name="T75" fmla="*/ 395 h 680"/>
                <a:gd name="T76" fmla="*/ 418 w 828"/>
                <a:gd name="T77" fmla="*/ 483 h 680"/>
                <a:gd name="T78" fmla="*/ 370 w 828"/>
                <a:gd name="T79" fmla="*/ 507 h 680"/>
                <a:gd name="T80" fmla="*/ 284 w 828"/>
                <a:gd name="T81" fmla="*/ 371 h 680"/>
                <a:gd name="T82" fmla="*/ 152 w 828"/>
                <a:gd name="T83" fmla="*/ 397 h 680"/>
                <a:gd name="T84" fmla="*/ 114 w 828"/>
                <a:gd name="T85" fmla="*/ 371 h 680"/>
                <a:gd name="T86" fmla="*/ 118 w 828"/>
                <a:gd name="T87" fmla="*/ 333 h 680"/>
                <a:gd name="T88" fmla="*/ 220 w 828"/>
                <a:gd name="T89" fmla="*/ 315 h 680"/>
                <a:gd name="T90" fmla="*/ 302 w 828"/>
                <a:gd name="T91" fmla="*/ 173 h 680"/>
                <a:gd name="T92" fmla="*/ 384 w 828"/>
                <a:gd name="T93" fmla="*/ 345 h 680"/>
                <a:gd name="T94" fmla="*/ 454 w 828"/>
                <a:gd name="T95" fmla="*/ 221 h 680"/>
                <a:gd name="T96" fmla="*/ 524 w 828"/>
                <a:gd name="T97" fmla="*/ 315 h 680"/>
                <a:gd name="T98" fmla="*/ 716 w 828"/>
                <a:gd name="T99" fmla="*/ 221 h 680"/>
                <a:gd name="T100" fmla="*/ 700 w 828"/>
                <a:gd name="T101" fmla="*/ 136 h 680"/>
                <a:gd name="T102" fmla="*/ 644 w 828"/>
                <a:gd name="T103" fmla="*/ 64 h 680"/>
                <a:gd name="T104" fmla="*/ 570 w 828"/>
                <a:gd name="T105" fmla="*/ 32 h 680"/>
                <a:gd name="T106" fmla="*/ 456 w 828"/>
                <a:gd name="T107" fmla="*/ 54 h 680"/>
                <a:gd name="T108" fmla="*/ 394 w 828"/>
                <a:gd name="T109" fmla="*/ 134 h 680"/>
                <a:gd name="T110" fmla="*/ 356 w 828"/>
                <a:gd name="T111" fmla="*/ 152 h 680"/>
                <a:gd name="T112" fmla="*/ 306 w 828"/>
                <a:gd name="T113" fmla="*/ 70 h 680"/>
                <a:gd name="T114" fmla="*/ 224 w 828"/>
                <a:gd name="T115" fmla="*/ 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8" h="680">
                  <a:moveTo>
                    <a:pt x="372" y="680"/>
                  </a:moveTo>
                  <a:lnTo>
                    <a:pt x="366" y="678"/>
                  </a:lnTo>
                  <a:lnTo>
                    <a:pt x="366" y="678"/>
                  </a:lnTo>
                  <a:lnTo>
                    <a:pt x="348" y="668"/>
                  </a:lnTo>
                  <a:lnTo>
                    <a:pt x="306" y="642"/>
                  </a:lnTo>
                  <a:lnTo>
                    <a:pt x="280" y="624"/>
                  </a:lnTo>
                  <a:lnTo>
                    <a:pt x="248" y="602"/>
                  </a:lnTo>
                  <a:lnTo>
                    <a:pt x="216" y="578"/>
                  </a:lnTo>
                  <a:lnTo>
                    <a:pt x="182" y="550"/>
                  </a:lnTo>
                  <a:lnTo>
                    <a:pt x="182" y="550"/>
                  </a:lnTo>
                  <a:lnTo>
                    <a:pt x="140" y="510"/>
                  </a:lnTo>
                  <a:lnTo>
                    <a:pt x="104" y="471"/>
                  </a:lnTo>
                  <a:lnTo>
                    <a:pt x="72" y="429"/>
                  </a:lnTo>
                  <a:lnTo>
                    <a:pt x="58" y="409"/>
                  </a:lnTo>
                  <a:lnTo>
                    <a:pt x="46" y="387"/>
                  </a:lnTo>
                  <a:lnTo>
                    <a:pt x="34" y="367"/>
                  </a:lnTo>
                  <a:lnTo>
                    <a:pt x="26" y="345"/>
                  </a:lnTo>
                  <a:lnTo>
                    <a:pt x="18" y="325"/>
                  </a:lnTo>
                  <a:lnTo>
                    <a:pt x="10" y="303"/>
                  </a:lnTo>
                  <a:lnTo>
                    <a:pt x="6" y="283"/>
                  </a:lnTo>
                  <a:lnTo>
                    <a:pt x="2" y="261"/>
                  </a:lnTo>
                  <a:lnTo>
                    <a:pt x="0" y="241"/>
                  </a:lnTo>
                  <a:lnTo>
                    <a:pt x="0" y="221"/>
                  </a:lnTo>
                  <a:lnTo>
                    <a:pt x="0" y="221"/>
                  </a:lnTo>
                  <a:lnTo>
                    <a:pt x="0" y="199"/>
                  </a:lnTo>
                  <a:lnTo>
                    <a:pt x="2" y="179"/>
                  </a:lnTo>
                  <a:lnTo>
                    <a:pt x="6" y="162"/>
                  </a:lnTo>
                  <a:lnTo>
                    <a:pt x="12" y="142"/>
                  </a:lnTo>
                  <a:lnTo>
                    <a:pt x="18" y="124"/>
                  </a:lnTo>
                  <a:lnTo>
                    <a:pt x="26" y="108"/>
                  </a:lnTo>
                  <a:lnTo>
                    <a:pt x="34" y="92"/>
                  </a:lnTo>
                  <a:lnTo>
                    <a:pt x="46" y="78"/>
                  </a:lnTo>
                  <a:lnTo>
                    <a:pt x="56" y="64"/>
                  </a:lnTo>
                  <a:lnTo>
                    <a:pt x="70" y="52"/>
                  </a:lnTo>
                  <a:lnTo>
                    <a:pt x="84" y="42"/>
                  </a:lnTo>
                  <a:lnTo>
                    <a:pt x="98" y="32"/>
                  </a:lnTo>
                  <a:lnTo>
                    <a:pt x="114" y="22"/>
                  </a:lnTo>
                  <a:lnTo>
                    <a:pt x="130" y="16"/>
                  </a:lnTo>
                  <a:lnTo>
                    <a:pt x="148" y="10"/>
                  </a:lnTo>
                  <a:lnTo>
                    <a:pt x="168" y="4"/>
                  </a:lnTo>
                  <a:lnTo>
                    <a:pt x="168" y="4"/>
                  </a:lnTo>
                  <a:lnTo>
                    <a:pt x="190" y="2"/>
                  </a:lnTo>
                  <a:lnTo>
                    <a:pt x="210" y="0"/>
                  </a:lnTo>
                  <a:lnTo>
                    <a:pt x="230" y="2"/>
                  </a:lnTo>
                  <a:lnTo>
                    <a:pt x="246" y="6"/>
                  </a:lnTo>
                  <a:lnTo>
                    <a:pt x="264" y="10"/>
                  </a:lnTo>
                  <a:lnTo>
                    <a:pt x="278" y="16"/>
                  </a:lnTo>
                  <a:lnTo>
                    <a:pt x="292" y="24"/>
                  </a:lnTo>
                  <a:lnTo>
                    <a:pt x="306" y="34"/>
                  </a:lnTo>
                  <a:lnTo>
                    <a:pt x="318" y="44"/>
                  </a:lnTo>
                  <a:lnTo>
                    <a:pt x="328" y="54"/>
                  </a:lnTo>
                  <a:lnTo>
                    <a:pt x="346" y="76"/>
                  </a:lnTo>
                  <a:lnTo>
                    <a:pt x="360" y="98"/>
                  </a:lnTo>
                  <a:lnTo>
                    <a:pt x="372" y="118"/>
                  </a:lnTo>
                  <a:lnTo>
                    <a:pt x="372" y="118"/>
                  </a:lnTo>
                  <a:lnTo>
                    <a:pt x="382" y="98"/>
                  </a:lnTo>
                  <a:lnTo>
                    <a:pt x="396" y="76"/>
                  </a:lnTo>
                  <a:lnTo>
                    <a:pt x="414" y="54"/>
                  </a:lnTo>
                  <a:lnTo>
                    <a:pt x="426" y="44"/>
                  </a:lnTo>
                  <a:lnTo>
                    <a:pt x="438" y="34"/>
                  </a:lnTo>
                  <a:lnTo>
                    <a:pt x="450" y="24"/>
                  </a:lnTo>
                  <a:lnTo>
                    <a:pt x="464" y="16"/>
                  </a:lnTo>
                  <a:lnTo>
                    <a:pt x="480" y="10"/>
                  </a:lnTo>
                  <a:lnTo>
                    <a:pt x="496" y="6"/>
                  </a:lnTo>
                  <a:lnTo>
                    <a:pt x="514" y="2"/>
                  </a:lnTo>
                  <a:lnTo>
                    <a:pt x="534" y="0"/>
                  </a:lnTo>
                  <a:lnTo>
                    <a:pt x="554" y="2"/>
                  </a:lnTo>
                  <a:lnTo>
                    <a:pt x="576" y="4"/>
                  </a:lnTo>
                  <a:lnTo>
                    <a:pt x="576" y="4"/>
                  </a:lnTo>
                  <a:lnTo>
                    <a:pt x="594" y="10"/>
                  </a:lnTo>
                  <a:lnTo>
                    <a:pt x="612" y="16"/>
                  </a:lnTo>
                  <a:lnTo>
                    <a:pt x="630" y="22"/>
                  </a:lnTo>
                  <a:lnTo>
                    <a:pt x="646" y="32"/>
                  </a:lnTo>
                  <a:lnTo>
                    <a:pt x="660" y="42"/>
                  </a:lnTo>
                  <a:lnTo>
                    <a:pt x="674" y="52"/>
                  </a:lnTo>
                  <a:lnTo>
                    <a:pt x="686" y="64"/>
                  </a:lnTo>
                  <a:lnTo>
                    <a:pt x="698" y="78"/>
                  </a:lnTo>
                  <a:lnTo>
                    <a:pt x="708" y="92"/>
                  </a:lnTo>
                  <a:lnTo>
                    <a:pt x="718" y="108"/>
                  </a:lnTo>
                  <a:lnTo>
                    <a:pt x="726" y="124"/>
                  </a:lnTo>
                  <a:lnTo>
                    <a:pt x="732" y="142"/>
                  </a:lnTo>
                  <a:lnTo>
                    <a:pt x="736" y="162"/>
                  </a:lnTo>
                  <a:lnTo>
                    <a:pt x="740" y="179"/>
                  </a:lnTo>
                  <a:lnTo>
                    <a:pt x="742" y="199"/>
                  </a:lnTo>
                  <a:lnTo>
                    <a:pt x="744" y="221"/>
                  </a:lnTo>
                  <a:lnTo>
                    <a:pt x="744" y="221"/>
                  </a:lnTo>
                  <a:lnTo>
                    <a:pt x="742" y="249"/>
                  </a:lnTo>
                  <a:lnTo>
                    <a:pt x="738" y="277"/>
                  </a:lnTo>
                  <a:lnTo>
                    <a:pt x="732" y="305"/>
                  </a:lnTo>
                  <a:lnTo>
                    <a:pt x="722" y="333"/>
                  </a:lnTo>
                  <a:lnTo>
                    <a:pt x="718" y="343"/>
                  </a:lnTo>
                  <a:lnTo>
                    <a:pt x="508" y="343"/>
                  </a:lnTo>
                  <a:lnTo>
                    <a:pt x="466" y="255"/>
                  </a:lnTo>
                  <a:lnTo>
                    <a:pt x="466" y="255"/>
                  </a:lnTo>
                  <a:lnTo>
                    <a:pt x="462" y="249"/>
                  </a:lnTo>
                  <a:lnTo>
                    <a:pt x="454" y="247"/>
                  </a:lnTo>
                  <a:lnTo>
                    <a:pt x="454" y="247"/>
                  </a:lnTo>
                  <a:lnTo>
                    <a:pt x="448" y="251"/>
                  </a:lnTo>
                  <a:lnTo>
                    <a:pt x="444" y="257"/>
                  </a:lnTo>
                  <a:lnTo>
                    <a:pt x="382" y="431"/>
                  </a:lnTo>
                  <a:lnTo>
                    <a:pt x="314" y="211"/>
                  </a:lnTo>
                  <a:lnTo>
                    <a:pt x="314" y="211"/>
                  </a:lnTo>
                  <a:lnTo>
                    <a:pt x="308" y="203"/>
                  </a:lnTo>
                  <a:lnTo>
                    <a:pt x="306" y="201"/>
                  </a:lnTo>
                  <a:lnTo>
                    <a:pt x="302" y="201"/>
                  </a:lnTo>
                  <a:lnTo>
                    <a:pt x="302" y="201"/>
                  </a:lnTo>
                  <a:lnTo>
                    <a:pt x="296" y="203"/>
                  </a:lnTo>
                  <a:lnTo>
                    <a:pt x="290" y="209"/>
                  </a:lnTo>
                  <a:lnTo>
                    <a:pt x="240" y="343"/>
                  </a:lnTo>
                  <a:lnTo>
                    <a:pt x="152" y="343"/>
                  </a:lnTo>
                  <a:lnTo>
                    <a:pt x="152" y="343"/>
                  </a:lnTo>
                  <a:lnTo>
                    <a:pt x="146" y="343"/>
                  </a:lnTo>
                  <a:lnTo>
                    <a:pt x="142" y="347"/>
                  </a:lnTo>
                  <a:lnTo>
                    <a:pt x="140" y="351"/>
                  </a:lnTo>
                  <a:lnTo>
                    <a:pt x="138" y="357"/>
                  </a:lnTo>
                  <a:lnTo>
                    <a:pt x="138" y="357"/>
                  </a:lnTo>
                  <a:lnTo>
                    <a:pt x="140" y="361"/>
                  </a:lnTo>
                  <a:lnTo>
                    <a:pt x="142" y="365"/>
                  </a:lnTo>
                  <a:lnTo>
                    <a:pt x="146" y="369"/>
                  </a:lnTo>
                  <a:lnTo>
                    <a:pt x="152" y="369"/>
                  </a:lnTo>
                  <a:lnTo>
                    <a:pt x="248" y="369"/>
                  </a:lnTo>
                  <a:lnTo>
                    <a:pt x="248" y="369"/>
                  </a:lnTo>
                  <a:lnTo>
                    <a:pt x="254" y="367"/>
                  </a:lnTo>
                  <a:lnTo>
                    <a:pt x="258" y="361"/>
                  </a:lnTo>
                  <a:lnTo>
                    <a:pt x="300" y="251"/>
                  </a:lnTo>
                  <a:lnTo>
                    <a:pt x="370" y="473"/>
                  </a:lnTo>
                  <a:lnTo>
                    <a:pt x="370" y="473"/>
                  </a:lnTo>
                  <a:lnTo>
                    <a:pt x="374" y="479"/>
                  </a:lnTo>
                  <a:lnTo>
                    <a:pt x="378" y="481"/>
                  </a:lnTo>
                  <a:lnTo>
                    <a:pt x="382" y="483"/>
                  </a:lnTo>
                  <a:lnTo>
                    <a:pt x="382" y="483"/>
                  </a:lnTo>
                  <a:lnTo>
                    <a:pt x="386" y="481"/>
                  </a:lnTo>
                  <a:lnTo>
                    <a:pt x="388" y="481"/>
                  </a:lnTo>
                  <a:lnTo>
                    <a:pt x="392" y="473"/>
                  </a:lnTo>
                  <a:lnTo>
                    <a:pt x="456" y="293"/>
                  </a:lnTo>
                  <a:lnTo>
                    <a:pt x="490" y="363"/>
                  </a:lnTo>
                  <a:lnTo>
                    <a:pt x="490" y="363"/>
                  </a:lnTo>
                  <a:lnTo>
                    <a:pt x="494" y="367"/>
                  </a:lnTo>
                  <a:lnTo>
                    <a:pt x="500" y="369"/>
                  </a:lnTo>
                  <a:lnTo>
                    <a:pt x="798" y="369"/>
                  </a:lnTo>
                  <a:lnTo>
                    <a:pt x="798" y="369"/>
                  </a:lnTo>
                  <a:lnTo>
                    <a:pt x="804" y="371"/>
                  </a:lnTo>
                  <a:lnTo>
                    <a:pt x="810" y="373"/>
                  </a:lnTo>
                  <a:lnTo>
                    <a:pt x="820" y="381"/>
                  </a:lnTo>
                  <a:lnTo>
                    <a:pt x="826" y="391"/>
                  </a:lnTo>
                  <a:lnTo>
                    <a:pt x="828" y="397"/>
                  </a:lnTo>
                  <a:lnTo>
                    <a:pt x="828" y="403"/>
                  </a:lnTo>
                  <a:lnTo>
                    <a:pt x="828" y="403"/>
                  </a:lnTo>
                  <a:lnTo>
                    <a:pt x="828" y="411"/>
                  </a:lnTo>
                  <a:lnTo>
                    <a:pt x="826" y="417"/>
                  </a:lnTo>
                  <a:lnTo>
                    <a:pt x="824" y="423"/>
                  </a:lnTo>
                  <a:lnTo>
                    <a:pt x="820" y="427"/>
                  </a:lnTo>
                  <a:lnTo>
                    <a:pt x="814" y="431"/>
                  </a:lnTo>
                  <a:lnTo>
                    <a:pt x="808" y="435"/>
                  </a:lnTo>
                  <a:lnTo>
                    <a:pt x="802" y="437"/>
                  </a:lnTo>
                  <a:lnTo>
                    <a:pt x="796" y="437"/>
                  </a:lnTo>
                  <a:lnTo>
                    <a:pt x="666" y="437"/>
                  </a:lnTo>
                  <a:lnTo>
                    <a:pt x="666" y="437"/>
                  </a:lnTo>
                  <a:lnTo>
                    <a:pt x="644" y="465"/>
                  </a:lnTo>
                  <a:lnTo>
                    <a:pt x="622" y="489"/>
                  </a:lnTo>
                  <a:lnTo>
                    <a:pt x="600" y="512"/>
                  </a:lnTo>
                  <a:lnTo>
                    <a:pt x="576" y="536"/>
                  </a:lnTo>
                  <a:lnTo>
                    <a:pt x="530" y="576"/>
                  </a:lnTo>
                  <a:lnTo>
                    <a:pt x="484" y="610"/>
                  </a:lnTo>
                  <a:lnTo>
                    <a:pt x="444" y="638"/>
                  </a:lnTo>
                  <a:lnTo>
                    <a:pt x="410" y="658"/>
                  </a:lnTo>
                  <a:lnTo>
                    <a:pt x="378" y="678"/>
                  </a:lnTo>
                  <a:lnTo>
                    <a:pt x="372" y="680"/>
                  </a:lnTo>
                  <a:close/>
                  <a:moveTo>
                    <a:pt x="208" y="28"/>
                  </a:moveTo>
                  <a:lnTo>
                    <a:pt x="208" y="28"/>
                  </a:lnTo>
                  <a:lnTo>
                    <a:pt x="190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56" y="36"/>
                  </a:lnTo>
                  <a:lnTo>
                    <a:pt x="140" y="40"/>
                  </a:lnTo>
                  <a:lnTo>
                    <a:pt x="126" y="46"/>
                  </a:lnTo>
                  <a:lnTo>
                    <a:pt x="112" y="54"/>
                  </a:lnTo>
                  <a:lnTo>
                    <a:pt x="100" y="64"/>
                  </a:lnTo>
                  <a:lnTo>
                    <a:pt x="88" y="74"/>
                  </a:lnTo>
                  <a:lnTo>
                    <a:pt x="76" y="84"/>
                  </a:lnTo>
                  <a:lnTo>
                    <a:pt x="66" y="96"/>
                  </a:lnTo>
                  <a:lnTo>
                    <a:pt x="58" y="108"/>
                  </a:lnTo>
                  <a:lnTo>
                    <a:pt x="50" y="122"/>
                  </a:lnTo>
                  <a:lnTo>
                    <a:pt x="42" y="136"/>
                  </a:lnTo>
                  <a:lnTo>
                    <a:pt x="38" y="152"/>
                  </a:lnTo>
                  <a:lnTo>
                    <a:pt x="32" y="168"/>
                  </a:lnTo>
                  <a:lnTo>
                    <a:pt x="30" y="185"/>
                  </a:lnTo>
                  <a:lnTo>
                    <a:pt x="28" y="203"/>
                  </a:lnTo>
                  <a:lnTo>
                    <a:pt x="26" y="221"/>
                  </a:lnTo>
                  <a:lnTo>
                    <a:pt x="26" y="221"/>
                  </a:lnTo>
                  <a:lnTo>
                    <a:pt x="28" y="241"/>
                  </a:lnTo>
                  <a:lnTo>
                    <a:pt x="30" y="263"/>
                  </a:lnTo>
                  <a:lnTo>
                    <a:pt x="34" y="283"/>
                  </a:lnTo>
                  <a:lnTo>
                    <a:pt x="40" y="305"/>
                  </a:lnTo>
                  <a:lnTo>
                    <a:pt x="46" y="323"/>
                  </a:lnTo>
                  <a:lnTo>
                    <a:pt x="54" y="343"/>
                  </a:lnTo>
                  <a:lnTo>
                    <a:pt x="74" y="381"/>
                  </a:lnTo>
                  <a:lnTo>
                    <a:pt x="96" y="417"/>
                  </a:lnTo>
                  <a:lnTo>
                    <a:pt x="122" y="451"/>
                  </a:lnTo>
                  <a:lnTo>
                    <a:pt x="152" y="483"/>
                  </a:lnTo>
                  <a:lnTo>
                    <a:pt x="180" y="512"/>
                  </a:lnTo>
                  <a:lnTo>
                    <a:pt x="212" y="538"/>
                  </a:lnTo>
                  <a:lnTo>
                    <a:pt x="242" y="562"/>
                  </a:lnTo>
                  <a:lnTo>
                    <a:pt x="270" y="584"/>
                  </a:lnTo>
                  <a:lnTo>
                    <a:pt x="298" y="604"/>
                  </a:lnTo>
                  <a:lnTo>
                    <a:pt x="344" y="634"/>
                  </a:lnTo>
                  <a:lnTo>
                    <a:pt x="372" y="650"/>
                  </a:lnTo>
                  <a:lnTo>
                    <a:pt x="372" y="650"/>
                  </a:lnTo>
                  <a:lnTo>
                    <a:pt x="416" y="624"/>
                  </a:lnTo>
                  <a:lnTo>
                    <a:pt x="450" y="602"/>
                  </a:lnTo>
                  <a:lnTo>
                    <a:pt x="488" y="574"/>
                  </a:lnTo>
                  <a:lnTo>
                    <a:pt x="528" y="540"/>
                  </a:lnTo>
                  <a:lnTo>
                    <a:pt x="570" y="505"/>
                  </a:lnTo>
                  <a:lnTo>
                    <a:pt x="590" y="483"/>
                  </a:lnTo>
                  <a:lnTo>
                    <a:pt x="610" y="463"/>
                  </a:lnTo>
                  <a:lnTo>
                    <a:pt x="630" y="439"/>
                  </a:lnTo>
                  <a:lnTo>
                    <a:pt x="648" y="417"/>
                  </a:lnTo>
                  <a:lnTo>
                    <a:pt x="652" y="411"/>
                  </a:lnTo>
                  <a:lnTo>
                    <a:pt x="796" y="411"/>
                  </a:lnTo>
                  <a:lnTo>
                    <a:pt x="796" y="411"/>
                  </a:lnTo>
                  <a:lnTo>
                    <a:pt x="800" y="409"/>
                  </a:lnTo>
                  <a:lnTo>
                    <a:pt x="802" y="403"/>
                  </a:lnTo>
                  <a:lnTo>
                    <a:pt x="802" y="403"/>
                  </a:lnTo>
                  <a:lnTo>
                    <a:pt x="800" y="399"/>
                  </a:lnTo>
                  <a:lnTo>
                    <a:pt x="796" y="397"/>
                  </a:lnTo>
                  <a:lnTo>
                    <a:pt x="500" y="397"/>
                  </a:lnTo>
                  <a:lnTo>
                    <a:pt x="500" y="397"/>
                  </a:lnTo>
                  <a:lnTo>
                    <a:pt x="490" y="395"/>
                  </a:lnTo>
                  <a:lnTo>
                    <a:pt x="480" y="391"/>
                  </a:lnTo>
                  <a:lnTo>
                    <a:pt x="472" y="383"/>
                  </a:lnTo>
                  <a:lnTo>
                    <a:pt x="466" y="373"/>
                  </a:lnTo>
                  <a:lnTo>
                    <a:pt x="460" y="365"/>
                  </a:lnTo>
                  <a:lnTo>
                    <a:pt x="418" y="483"/>
                  </a:lnTo>
                  <a:lnTo>
                    <a:pt x="418" y="483"/>
                  </a:lnTo>
                  <a:lnTo>
                    <a:pt x="412" y="493"/>
                  </a:lnTo>
                  <a:lnTo>
                    <a:pt x="404" y="503"/>
                  </a:lnTo>
                  <a:lnTo>
                    <a:pt x="394" y="507"/>
                  </a:lnTo>
                  <a:lnTo>
                    <a:pt x="382" y="509"/>
                  </a:lnTo>
                  <a:lnTo>
                    <a:pt x="382" y="509"/>
                  </a:lnTo>
                  <a:lnTo>
                    <a:pt x="370" y="507"/>
                  </a:lnTo>
                  <a:lnTo>
                    <a:pt x="358" y="501"/>
                  </a:lnTo>
                  <a:lnTo>
                    <a:pt x="350" y="493"/>
                  </a:lnTo>
                  <a:lnTo>
                    <a:pt x="344" y="481"/>
                  </a:lnTo>
                  <a:lnTo>
                    <a:pt x="298" y="335"/>
                  </a:lnTo>
                  <a:lnTo>
                    <a:pt x="284" y="371"/>
                  </a:lnTo>
                  <a:lnTo>
                    <a:pt x="284" y="371"/>
                  </a:lnTo>
                  <a:lnTo>
                    <a:pt x="278" y="381"/>
                  </a:lnTo>
                  <a:lnTo>
                    <a:pt x="270" y="389"/>
                  </a:lnTo>
                  <a:lnTo>
                    <a:pt x="260" y="395"/>
                  </a:lnTo>
                  <a:lnTo>
                    <a:pt x="248" y="397"/>
                  </a:lnTo>
                  <a:lnTo>
                    <a:pt x="152" y="397"/>
                  </a:lnTo>
                  <a:lnTo>
                    <a:pt x="152" y="397"/>
                  </a:lnTo>
                  <a:lnTo>
                    <a:pt x="144" y="395"/>
                  </a:lnTo>
                  <a:lnTo>
                    <a:pt x="136" y="393"/>
                  </a:lnTo>
                  <a:lnTo>
                    <a:pt x="130" y="389"/>
                  </a:lnTo>
                  <a:lnTo>
                    <a:pt x="124" y="385"/>
                  </a:lnTo>
                  <a:lnTo>
                    <a:pt x="118" y="379"/>
                  </a:lnTo>
                  <a:lnTo>
                    <a:pt x="114" y="371"/>
                  </a:lnTo>
                  <a:lnTo>
                    <a:pt x="112" y="365"/>
                  </a:lnTo>
                  <a:lnTo>
                    <a:pt x="112" y="357"/>
                  </a:lnTo>
                  <a:lnTo>
                    <a:pt x="112" y="357"/>
                  </a:lnTo>
                  <a:lnTo>
                    <a:pt x="112" y="347"/>
                  </a:lnTo>
                  <a:lnTo>
                    <a:pt x="114" y="341"/>
                  </a:lnTo>
                  <a:lnTo>
                    <a:pt x="118" y="333"/>
                  </a:lnTo>
                  <a:lnTo>
                    <a:pt x="124" y="327"/>
                  </a:lnTo>
                  <a:lnTo>
                    <a:pt x="130" y="323"/>
                  </a:lnTo>
                  <a:lnTo>
                    <a:pt x="136" y="319"/>
                  </a:lnTo>
                  <a:lnTo>
                    <a:pt x="144" y="317"/>
                  </a:lnTo>
                  <a:lnTo>
                    <a:pt x="152" y="315"/>
                  </a:lnTo>
                  <a:lnTo>
                    <a:pt x="220" y="315"/>
                  </a:lnTo>
                  <a:lnTo>
                    <a:pt x="266" y="199"/>
                  </a:lnTo>
                  <a:lnTo>
                    <a:pt x="266" y="199"/>
                  </a:lnTo>
                  <a:lnTo>
                    <a:pt x="272" y="189"/>
                  </a:lnTo>
                  <a:lnTo>
                    <a:pt x="280" y="181"/>
                  </a:lnTo>
                  <a:lnTo>
                    <a:pt x="290" y="175"/>
                  </a:lnTo>
                  <a:lnTo>
                    <a:pt x="302" y="173"/>
                  </a:lnTo>
                  <a:lnTo>
                    <a:pt x="302" y="173"/>
                  </a:lnTo>
                  <a:lnTo>
                    <a:pt x="314" y="177"/>
                  </a:lnTo>
                  <a:lnTo>
                    <a:pt x="326" y="181"/>
                  </a:lnTo>
                  <a:lnTo>
                    <a:pt x="334" y="191"/>
                  </a:lnTo>
                  <a:lnTo>
                    <a:pt x="340" y="201"/>
                  </a:lnTo>
                  <a:lnTo>
                    <a:pt x="384" y="345"/>
                  </a:lnTo>
                  <a:lnTo>
                    <a:pt x="418" y="247"/>
                  </a:lnTo>
                  <a:lnTo>
                    <a:pt x="418" y="247"/>
                  </a:lnTo>
                  <a:lnTo>
                    <a:pt x="424" y="237"/>
                  </a:lnTo>
                  <a:lnTo>
                    <a:pt x="432" y="229"/>
                  </a:lnTo>
                  <a:lnTo>
                    <a:pt x="442" y="223"/>
                  </a:lnTo>
                  <a:lnTo>
                    <a:pt x="454" y="221"/>
                  </a:lnTo>
                  <a:lnTo>
                    <a:pt x="454" y="221"/>
                  </a:lnTo>
                  <a:lnTo>
                    <a:pt x="464" y="221"/>
                  </a:lnTo>
                  <a:lnTo>
                    <a:pt x="476" y="225"/>
                  </a:lnTo>
                  <a:lnTo>
                    <a:pt x="484" y="233"/>
                  </a:lnTo>
                  <a:lnTo>
                    <a:pt x="490" y="243"/>
                  </a:lnTo>
                  <a:lnTo>
                    <a:pt x="524" y="315"/>
                  </a:lnTo>
                  <a:lnTo>
                    <a:pt x="700" y="315"/>
                  </a:lnTo>
                  <a:lnTo>
                    <a:pt x="700" y="315"/>
                  </a:lnTo>
                  <a:lnTo>
                    <a:pt x="708" y="291"/>
                  </a:lnTo>
                  <a:lnTo>
                    <a:pt x="712" y="267"/>
                  </a:lnTo>
                  <a:lnTo>
                    <a:pt x="716" y="243"/>
                  </a:lnTo>
                  <a:lnTo>
                    <a:pt x="716" y="221"/>
                  </a:lnTo>
                  <a:lnTo>
                    <a:pt x="716" y="221"/>
                  </a:lnTo>
                  <a:lnTo>
                    <a:pt x="716" y="203"/>
                  </a:lnTo>
                  <a:lnTo>
                    <a:pt x="714" y="185"/>
                  </a:lnTo>
                  <a:lnTo>
                    <a:pt x="710" y="168"/>
                  </a:lnTo>
                  <a:lnTo>
                    <a:pt x="706" y="152"/>
                  </a:lnTo>
                  <a:lnTo>
                    <a:pt x="700" y="136"/>
                  </a:lnTo>
                  <a:lnTo>
                    <a:pt x="694" y="122"/>
                  </a:lnTo>
                  <a:lnTo>
                    <a:pt x="686" y="108"/>
                  </a:lnTo>
                  <a:lnTo>
                    <a:pt x="676" y="96"/>
                  </a:lnTo>
                  <a:lnTo>
                    <a:pt x="666" y="84"/>
                  </a:lnTo>
                  <a:lnTo>
                    <a:pt x="656" y="74"/>
                  </a:lnTo>
                  <a:lnTo>
                    <a:pt x="644" y="64"/>
                  </a:lnTo>
                  <a:lnTo>
                    <a:pt x="630" y="54"/>
                  </a:lnTo>
                  <a:lnTo>
                    <a:pt x="616" y="46"/>
                  </a:lnTo>
                  <a:lnTo>
                    <a:pt x="602" y="40"/>
                  </a:lnTo>
                  <a:lnTo>
                    <a:pt x="586" y="36"/>
                  </a:lnTo>
                  <a:lnTo>
                    <a:pt x="570" y="32"/>
                  </a:lnTo>
                  <a:lnTo>
                    <a:pt x="570" y="32"/>
                  </a:lnTo>
                  <a:lnTo>
                    <a:pt x="548" y="28"/>
                  </a:lnTo>
                  <a:lnTo>
                    <a:pt x="528" y="28"/>
                  </a:lnTo>
                  <a:lnTo>
                    <a:pt x="508" y="30"/>
                  </a:lnTo>
                  <a:lnTo>
                    <a:pt x="490" y="36"/>
                  </a:lnTo>
                  <a:lnTo>
                    <a:pt x="472" y="44"/>
                  </a:lnTo>
                  <a:lnTo>
                    <a:pt x="456" y="54"/>
                  </a:lnTo>
                  <a:lnTo>
                    <a:pt x="440" y="68"/>
                  </a:lnTo>
                  <a:lnTo>
                    <a:pt x="424" y="82"/>
                  </a:lnTo>
                  <a:lnTo>
                    <a:pt x="424" y="82"/>
                  </a:lnTo>
                  <a:lnTo>
                    <a:pt x="414" y="96"/>
                  </a:lnTo>
                  <a:lnTo>
                    <a:pt x="406" y="110"/>
                  </a:lnTo>
                  <a:lnTo>
                    <a:pt x="394" y="134"/>
                  </a:lnTo>
                  <a:lnTo>
                    <a:pt x="386" y="152"/>
                  </a:lnTo>
                  <a:lnTo>
                    <a:pt x="384" y="158"/>
                  </a:lnTo>
                  <a:lnTo>
                    <a:pt x="372" y="205"/>
                  </a:lnTo>
                  <a:lnTo>
                    <a:pt x="358" y="158"/>
                  </a:lnTo>
                  <a:lnTo>
                    <a:pt x="358" y="158"/>
                  </a:lnTo>
                  <a:lnTo>
                    <a:pt x="356" y="152"/>
                  </a:lnTo>
                  <a:lnTo>
                    <a:pt x="350" y="134"/>
                  </a:lnTo>
                  <a:lnTo>
                    <a:pt x="336" y="110"/>
                  </a:lnTo>
                  <a:lnTo>
                    <a:pt x="328" y="96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06" y="70"/>
                  </a:lnTo>
                  <a:lnTo>
                    <a:pt x="294" y="58"/>
                  </a:lnTo>
                  <a:lnTo>
                    <a:pt x="282" y="50"/>
                  </a:lnTo>
                  <a:lnTo>
                    <a:pt x="268" y="42"/>
                  </a:lnTo>
                  <a:lnTo>
                    <a:pt x="254" y="36"/>
                  </a:lnTo>
                  <a:lnTo>
                    <a:pt x="238" y="32"/>
                  </a:lnTo>
                  <a:lnTo>
                    <a:pt x="224" y="28"/>
                  </a:lnTo>
                  <a:lnTo>
                    <a:pt x="208" y="28"/>
                  </a:lnTo>
                  <a:lnTo>
                    <a:pt x="20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ED82623-6066-684B-804D-CBBB4EE6C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6788" y="3065463"/>
              <a:ext cx="342900" cy="354013"/>
            </a:xfrm>
            <a:custGeom>
              <a:avLst/>
              <a:gdLst>
                <a:gd name="T0" fmla="*/ 108 w 216"/>
                <a:gd name="T1" fmla="*/ 223 h 223"/>
                <a:gd name="T2" fmla="*/ 96 w 216"/>
                <a:gd name="T3" fmla="*/ 221 h 223"/>
                <a:gd name="T4" fmla="*/ 84 w 216"/>
                <a:gd name="T5" fmla="*/ 214 h 223"/>
                <a:gd name="T6" fmla="*/ 78 w 216"/>
                <a:gd name="T7" fmla="*/ 204 h 223"/>
                <a:gd name="T8" fmla="*/ 74 w 216"/>
                <a:gd name="T9" fmla="*/ 190 h 223"/>
                <a:gd name="T10" fmla="*/ 34 w 216"/>
                <a:gd name="T11" fmla="*/ 146 h 223"/>
                <a:gd name="T12" fmla="*/ 26 w 216"/>
                <a:gd name="T13" fmla="*/ 146 h 223"/>
                <a:gd name="T14" fmla="*/ 14 w 216"/>
                <a:gd name="T15" fmla="*/ 140 h 223"/>
                <a:gd name="T16" fmla="*/ 6 w 216"/>
                <a:gd name="T17" fmla="*/ 132 h 223"/>
                <a:gd name="T18" fmla="*/ 0 w 216"/>
                <a:gd name="T19" fmla="*/ 120 h 223"/>
                <a:gd name="T20" fmla="*/ 0 w 216"/>
                <a:gd name="T21" fmla="*/ 112 h 223"/>
                <a:gd name="T22" fmla="*/ 2 w 216"/>
                <a:gd name="T23" fmla="*/ 100 h 223"/>
                <a:gd name="T24" fmla="*/ 10 w 216"/>
                <a:gd name="T25" fmla="*/ 88 h 223"/>
                <a:gd name="T26" fmla="*/ 20 w 216"/>
                <a:gd name="T27" fmla="*/ 82 h 223"/>
                <a:gd name="T28" fmla="*/ 34 w 216"/>
                <a:gd name="T29" fmla="*/ 78 h 223"/>
                <a:gd name="T30" fmla="*/ 74 w 216"/>
                <a:gd name="T31" fmla="*/ 34 h 223"/>
                <a:gd name="T32" fmla="*/ 76 w 216"/>
                <a:gd name="T33" fmla="*/ 28 h 223"/>
                <a:gd name="T34" fmla="*/ 80 w 216"/>
                <a:gd name="T35" fmla="*/ 16 h 223"/>
                <a:gd name="T36" fmla="*/ 90 w 216"/>
                <a:gd name="T37" fmla="*/ 6 h 223"/>
                <a:gd name="T38" fmla="*/ 102 w 216"/>
                <a:gd name="T39" fmla="*/ 2 h 223"/>
                <a:gd name="T40" fmla="*/ 108 w 216"/>
                <a:gd name="T41" fmla="*/ 0 h 223"/>
                <a:gd name="T42" fmla="*/ 122 w 216"/>
                <a:gd name="T43" fmla="*/ 4 h 223"/>
                <a:gd name="T44" fmla="*/ 132 w 216"/>
                <a:gd name="T45" fmla="*/ 10 h 223"/>
                <a:gd name="T46" fmla="*/ 140 w 216"/>
                <a:gd name="T47" fmla="*/ 22 h 223"/>
                <a:gd name="T48" fmla="*/ 142 w 216"/>
                <a:gd name="T49" fmla="*/ 34 h 223"/>
                <a:gd name="T50" fmla="*/ 184 w 216"/>
                <a:gd name="T51" fmla="*/ 78 h 223"/>
                <a:gd name="T52" fmla="*/ 190 w 216"/>
                <a:gd name="T53" fmla="*/ 80 h 223"/>
                <a:gd name="T54" fmla="*/ 202 w 216"/>
                <a:gd name="T55" fmla="*/ 84 h 223"/>
                <a:gd name="T56" fmla="*/ 212 w 216"/>
                <a:gd name="T57" fmla="*/ 94 h 223"/>
                <a:gd name="T58" fmla="*/ 216 w 216"/>
                <a:gd name="T59" fmla="*/ 106 h 223"/>
                <a:gd name="T60" fmla="*/ 216 w 216"/>
                <a:gd name="T61" fmla="*/ 112 h 223"/>
                <a:gd name="T62" fmla="*/ 214 w 216"/>
                <a:gd name="T63" fmla="*/ 126 h 223"/>
                <a:gd name="T64" fmla="*/ 206 w 216"/>
                <a:gd name="T65" fmla="*/ 136 h 223"/>
                <a:gd name="T66" fmla="*/ 196 w 216"/>
                <a:gd name="T67" fmla="*/ 144 h 223"/>
                <a:gd name="T68" fmla="*/ 184 w 216"/>
                <a:gd name="T69" fmla="*/ 146 h 223"/>
                <a:gd name="T70" fmla="*/ 142 w 216"/>
                <a:gd name="T71" fmla="*/ 190 h 223"/>
                <a:gd name="T72" fmla="*/ 142 w 216"/>
                <a:gd name="T73" fmla="*/ 198 h 223"/>
                <a:gd name="T74" fmla="*/ 136 w 216"/>
                <a:gd name="T75" fmla="*/ 210 h 223"/>
                <a:gd name="T76" fmla="*/ 128 w 216"/>
                <a:gd name="T77" fmla="*/ 218 h 223"/>
                <a:gd name="T78" fmla="*/ 116 w 216"/>
                <a:gd name="T79" fmla="*/ 223 h 223"/>
                <a:gd name="T80" fmla="*/ 108 w 216"/>
                <a:gd name="T81" fmla="*/ 223 h 223"/>
                <a:gd name="T82" fmla="*/ 34 w 216"/>
                <a:gd name="T83" fmla="*/ 106 h 223"/>
                <a:gd name="T84" fmla="*/ 28 w 216"/>
                <a:gd name="T85" fmla="*/ 112 h 223"/>
                <a:gd name="T86" fmla="*/ 28 w 216"/>
                <a:gd name="T87" fmla="*/ 118 h 223"/>
                <a:gd name="T88" fmla="*/ 102 w 216"/>
                <a:gd name="T89" fmla="*/ 120 h 223"/>
                <a:gd name="T90" fmla="*/ 102 w 216"/>
                <a:gd name="T91" fmla="*/ 190 h 223"/>
                <a:gd name="T92" fmla="*/ 108 w 216"/>
                <a:gd name="T93" fmla="*/ 198 h 223"/>
                <a:gd name="T94" fmla="*/ 112 w 216"/>
                <a:gd name="T95" fmla="*/ 196 h 223"/>
                <a:gd name="T96" fmla="*/ 114 w 216"/>
                <a:gd name="T97" fmla="*/ 120 h 223"/>
                <a:gd name="T98" fmla="*/ 184 w 216"/>
                <a:gd name="T99" fmla="*/ 120 h 223"/>
                <a:gd name="T100" fmla="*/ 190 w 216"/>
                <a:gd name="T101" fmla="*/ 112 h 223"/>
                <a:gd name="T102" fmla="*/ 188 w 216"/>
                <a:gd name="T103" fmla="*/ 108 h 223"/>
                <a:gd name="T104" fmla="*/ 114 w 216"/>
                <a:gd name="T105" fmla="*/ 106 h 223"/>
                <a:gd name="T106" fmla="*/ 114 w 216"/>
                <a:gd name="T107" fmla="*/ 34 h 223"/>
                <a:gd name="T108" fmla="*/ 108 w 216"/>
                <a:gd name="T109" fmla="*/ 28 h 223"/>
                <a:gd name="T110" fmla="*/ 104 w 216"/>
                <a:gd name="T111" fmla="*/ 30 h 223"/>
                <a:gd name="T112" fmla="*/ 102 w 216"/>
                <a:gd name="T113" fmla="*/ 10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223">
                  <a:moveTo>
                    <a:pt x="108" y="223"/>
                  </a:moveTo>
                  <a:lnTo>
                    <a:pt x="108" y="223"/>
                  </a:lnTo>
                  <a:lnTo>
                    <a:pt x="102" y="223"/>
                  </a:lnTo>
                  <a:lnTo>
                    <a:pt x="96" y="221"/>
                  </a:lnTo>
                  <a:lnTo>
                    <a:pt x="90" y="218"/>
                  </a:lnTo>
                  <a:lnTo>
                    <a:pt x="84" y="214"/>
                  </a:lnTo>
                  <a:lnTo>
                    <a:pt x="80" y="210"/>
                  </a:lnTo>
                  <a:lnTo>
                    <a:pt x="78" y="204"/>
                  </a:lnTo>
                  <a:lnTo>
                    <a:pt x="76" y="198"/>
                  </a:lnTo>
                  <a:lnTo>
                    <a:pt x="74" y="190"/>
                  </a:lnTo>
                  <a:lnTo>
                    <a:pt x="74" y="146"/>
                  </a:lnTo>
                  <a:lnTo>
                    <a:pt x="34" y="146"/>
                  </a:lnTo>
                  <a:lnTo>
                    <a:pt x="34" y="146"/>
                  </a:lnTo>
                  <a:lnTo>
                    <a:pt x="26" y="146"/>
                  </a:lnTo>
                  <a:lnTo>
                    <a:pt x="20" y="144"/>
                  </a:lnTo>
                  <a:lnTo>
                    <a:pt x="14" y="140"/>
                  </a:lnTo>
                  <a:lnTo>
                    <a:pt x="10" y="136"/>
                  </a:lnTo>
                  <a:lnTo>
                    <a:pt x="6" y="132"/>
                  </a:lnTo>
                  <a:lnTo>
                    <a:pt x="2" y="12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0"/>
                  </a:lnTo>
                  <a:lnTo>
                    <a:pt x="6" y="94"/>
                  </a:lnTo>
                  <a:lnTo>
                    <a:pt x="10" y="88"/>
                  </a:lnTo>
                  <a:lnTo>
                    <a:pt x="14" y="84"/>
                  </a:lnTo>
                  <a:lnTo>
                    <a:pt x="20" y="82"/>
                  </a:lnTo>
                  <a:lnTo>
                    <a:pt x="26" y="80"/>
                  </a:lnTo>
                  <a:lnTo>
                    <a:pt x="34" y="78"/>
                  </a:lnTo>
                  <a:lnTo>
                    <a:pt x="74" y="78"/>
                  </a:lnTo>
                  <a:lnTo>
                    <a:pt x="74" y="34"/>
                  </a:lnTo>
                  <a:lnTo>
                    <a:pt x="74" y="34"/>
                  </a:lnTo>
                  <a:lnTo>
                    <a:pt x="76" y="28"/>
                  </a:lnTo>
                  <a:lnTo>
                    <a:pt x="78" y="22"/>
                  </a:lnTo>
                  <a:lnTo>
                    <a:pt x="80" y="16"/>
                  </a:lnTo>
                  <a:lnTo>
                    <a:pt x="84" y="10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102" y="2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6" y="2"/>
                  </a:lnTo>
                  <a:lnTo>
                    <a:pt x="122" y="4"/>
                  </a:lnTo>
                  <a:lnTo>
                    <a:pt x="128" y="6"/>
                  </a:lnTo>
                  <a:lnTo>
                    <a:pt x="132" y="10"/>
                  </a:lnTo>
                  <a:lnTo>
                    <a:pt x="136" y="16"/>
                  </a:lnTo>
                  <a:lnTo>
                    <a:pt x="140" y="22"/>
                  </a:lnTo>
                  <a:lnTo>
                    <a:pt x="142" y="28"/>
                  </a:lnTo>
                  <a:lnTo>
                    <a:pt x="142" y="34"/>
                  </a:lnTo>
                  <a:lnTo>
                    <a:pt x="142" y="78"/>
                  </a:lnTo>
                  <a:lnTo>
                    <a:pt x="184" y="78"/>
                  </a:lnTo>
                  <a:lnTo>
                    <a:pt x="184" y="78"/>
                  </a:lnTo>
                  <a:lnTo>
                    <a:pt x="190" y="80"/>
                  </a:lnTo>
                  <a:lnTo>
                    <a:pt x="196" y="82"/>
                  </a:lnTo>
                  <a:lnTo>
                    <a:pt x="202" y="84"/>
                  </a:lnTo>
                  <a:lnTo>
                    <a:pt x="206" y="88"/>
                  </a:lnTo>
                  <a:lnTo>
                    <a:pt x="212" y="94"/>
                  </a:lnTo>
                  <a:lnTo>
                    <a:pt x="214" y="100"/>
                  </a:lnTo>
                  <a:lnTo>
                    <a:pt x="216" y="106"/>
                  </a:lnTo>
                  <a:lnTo>
                    <a:pt x="216" y="112"/>
                  </a:lnTo>
                  <a:lnTo>
                    <a:pt x="216" y="112"/>
                  </a:lnTo>
                  <a:lnTo>
                    <a:pt x="216" y="120"/>
                  </a:lnTo>
                  <a:lnTo>
                    <a:pt x="214" y="126"/>
                  </a:lnTo>
                  <a:lnTo>
                    <a:pt x="212" y="132"/>
                  </a:lnTo>
                  <a:lnTo>
                    <a:pt x="206" y="136"/>
                  </a:lnTo>
                  <a:lnTo>
                    <a:pt x="202" y="140"/>
                  </a:lnTo>
                  <a:lnTo>
                    <a:pt x="196" y="144"/>
                  </a:lnTo>
                  <a:lnTo>
                    <a:pt x="190" y="146"/>
                  </a:lnTo>
                  <a:lnTo>
                    <a:pt x="184" y="146"/>
                  </a:lnTo>
                  <a:lnTo>
                    <a:pt x="142" y="146"/>
                  </a:lnTo>
                  <a:lnTo>
                    <a:pt x="142" y="190"/>
                  </a:lnTo>
                  <a:lnTo>
                    <a:pt x="142" y="190"/>
                  </a:lnTo>
                  <a:lnTo>
                    <a:pt x="142" y="198"/>
                  </a:lnTo>
                  <a:lnTo>
                    <a:pt x="140" y="204"/>
                  </a:lnTo>
                  <a:lnTo>
                    <a:pt x="136" y="210"/>
                  </a:lnTo>
                  <a:lnTo>
                    <a:pt x="132" y="214"/>
                  </a:lnTo>
                  <a:lnTo>
                    <a:pt x="128" y="218"/>
                  </a:lnTo>
                  <a:lnTo>
                    <a:pt x="122" y="221"/>
                  </a:lnTo>
                  <a:lnTo>
                    <a:pt x="116" y="223"/>
                  </a:lnTo>
                  <a:lnTo>
                    <a:pt x="108" y="223"/>
                  </a:lnTo>
                  <a:lnTo>
                    <a:pt x="108" y="223"/>
                  </a:lnTo>
                  <a:close/>
                  <a:moveTo>
                    <a:pt x="34" y="106"/>
                  </a:moveTo>
                  <a:lnTo>
                    <a:pt x="34" y="106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8"/>
                  </a:lnTo>
                  <a:lnTo>
                    <a:pt x="34" y="120"/>
                  </a:lnTo>
                  <a:lnTo>
                    <a:pt x="102" y="120"/>
                  </a:lnTo>
                  <a:lnTo>
                    <a:pt x="102" y="190"/>
                  </a:lnTo>
                  <a:lnTo>
                    <a:pt x="102" y="190"/>
                  </a:lnTo>
                  <a:lnTo>
                    <a:pt x="104" y="196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12" y="196"/>
                  </a:lnTo>
                  <a:lnTo>
                    <a:pt x="114" y="190"/>
                  </a:lnTo>
                  <a:lnTo>
                    <a:pt x="114" y="120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8" y="118"/>
                  </a:lnTo>
                  <a:lnTo>
                    <a:pt x="190" y="112"/>
                  </a:lnTo>
                  <a:lnTo>
                    <a:pt x="190" y="112"/>
                  </a:lnTo>
                  <a:lnTo>
                    <a:pt x="188" y="108"/>
                  </a:lnTo>
                  <a:lnTo>
                    <a:pt x="184" y="106"/>
                  </a:lnTo>
                  <a:lnTo>
                    <a:pt x="114" y="106"/>
                  </a:lnTo>
                  <a:lnTo>
                    <a:pt x="114" y="34"/>
                  </a:lnTo>
                  <a:lnTo>
                    <a:pt x="114" y="34"/>
                  </a:lnTo>
                  <a:lnTo>
                    <a:pt x="112" y="30"/>
                  </a:lnTo>
                  <a:lnTo>
                    <a:pt x="108" y="28"/>
                  </a:lnTo>
                  <a:lnTo>
                    <a:pt x="108" y="28"/>
                  </a:lnTo>
                  <a:lnTo>
                    <a:pt x="104" y="30"/>
                  </a:lnTo>
                  <a:lnTo>
                    <a:pt x="102" y="34"/>
                  </a:lnTo>
                  <a:lnTo>
                    <a:pt x="102" y="106"/>
                  </a:lnTo>
                  <a:lnTo>
                    <a:pt x="34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080425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0"/>
            <a:ext cx="48006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780" y="917227"/>
            <a:ext cx="6126480" cy="73152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Wellness Benefit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43071" y="6399897"/>
            <a:ext cx="2070332" cy="365125"/>
          </a:xfrm>
        </p:spPr>
        <p:txBody>
          <a:bodyPr/>
          <a:lstStyle/>
          <a:p>
            <a:r>
              <a:rPr lang="en-US" sz="900" b="1" dirty="0" err="1"/>
              <a:t>TrustmarkVB.com</a:t>
            </a:r>
            <a:r>
              <a:rPr lang="en-US" b="1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/>
              <a:pPr/>
              <a:t>32</a:t>
            </a:fld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80759" y="1535403"/>
            <a:ext cx="6126163" cy="21026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Incentivizes healthy habits and rewards employees for being proactive about their health</a:t>
            </a: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631035-E3BA-DA43-BD02-DFD716D2422F}"/>
              </a:ext>
            </a:extLst>
          </p:cNvPr>
          <p:cNvGrpSpPr/>
          <p:nvPr/>
        </p:nvGrpSpPr>
        <p:grpSpPr>
          <a:xfrm>
            <a:off x="3241515" y="-235969"/>
            <a:ext cx="568852" cy="958214"/>
            <a:chOff x="3241515" y="-235969"/>
            <a:chExt cx="568852" cy="958214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F16C571F-079B-7148-94E2-33F29A178AAB}"/>
                </a:ext>
              </a:extLst>
            </p:cNvPr>
            <p:cNvSpPr/>
            <p:nvPr/>
          </p:nvSpPr>
          <p:spPr>
            <a:xfrm rot="5400000">
              <a:off x="3046834" y="-41288"/>
              <a:ext cx="958214" cy="568852"/>
            </a:xfrm>
            <a:prstGeom prst="homePlate">
              <a:avLst>
                <a:gd name="adj" fmla="val 15747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EA6D339-EC6C-4647-9EF2-3CC295434A35}"/>
                </a:ext>
              </a:extLst>
            </p:cNvPr>
            <p:cNvGrpSpPr/>
            <p:nvPr/>
          </p:nvGrpSpPr>
          <p:grpSpPr>
            <a:xfrm>
              <a:off x="3336135" y="267143"/>
              <a:ext cx="393923" cy="263303"/>
              <a:chOff x="896938" y="2603500"/>
              <a:chExt cx="1682750" cy="1079500"/>
            </a:xfrm>
            <a:solidFill>
              <a:schemeClr val="bg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36B4CDE-7984-5E4B-829D-F455853AB9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6938" y="2603500"/>
                <a:ext cx="1314450" cy="1079500"/>
              </a:xfrm>
              <a:custGeom>
                <a:avLst/>
                <a:gdLst>
                  <a:gd name="T0" fmla="*/ 280 w 828"/>
                  <a:gd name="T1" fmla="*/ 624 h 680"/>
                  <a:gd name="T2" fmla="*/ 104 w 828"/>
                  <a:gd name="T3" fmla="*/ 471 h 680"/>
                  <a:gd name="T4" fmla="*/ 18 w 828"/>
                  <a:gd name="T5" fmla="*/ 325 h 680"/>
                  <a:gd name="T6" fmla="*/ 0 w 828"/>
                  <a:gd name="T7" fmla="*/ 221 h 680"/>
                  <a:gd name="T8" fmla="*/ 26 w 828"/>
                  <a:gd name="T9" fmla="*/ 108 h 680"/>
                  <a:gd name="T10" fmla="*/ 98 w 828"/>
                  <a:gd name="T11" fmla="*/ 32 h 680"/>
                  <a:gd name="T12" fmla="*/ 190 w 828"/>
                  <a:gd name="T13" fmla="*/ 2 h 680"/>
                  <a:gd name="T14" fmla="*/ 292 w 828"/>
                  <a:gd name="T15" fmla="*/ 24 h 680"/>
                  <a:gd name="T16" fmla="*/ 372 w 828"/>
                  <a:gd name="T17" fmla="*/ 118 h 680"/>
                  <a:gd name="T18" fmla="*/ 438 w 828"/>
                  <a:gd name="T19" fmla="*/ 34 h 680"/>
                  <a:gd name="T20" fmla="*/ 534 w 828"/>
                  <a:gd name="T21" fmla="*/ 0 h 680"/>
                  <a:gd name="T22" fmla="*/ 630 w 828"/>
                  <a:gd name="T23" fmla="*/ 22 h 680"/>
                  <a:gd name="T24" fmla="*/ 708 w 828"/>
                  <a:gd name="T25" fmla="*/ 92 h 680"/>
                  <a:gd name="T26" fmla="*/ 742 w 828"/>
                  <a:gd name="T27" fmla="*/ 199 h 680"/>
                  <a:gd name="T28" fmla="*/ 722 w 828"/>
                  <a:gd name="T29" fmla="*/ 333 h 680"/>
                  <a:gd name="T30" fmla="*/ 454 w 828"/>
                  <a:gd name="T31" fmla="*/ 247 h 680"/>
                  <a:gd name="T32" fmla="*/ 314 w 828"/>
                  <a:gd name="T33" fmla="*/ 211 h 680"/>
                  <a:gd name="T34" fmla="*/ 290 w 828"/>
                  <a:gd name="T35" fmla="*/ 209 h 680"/>
                  <a:gd name="T36" fmla="*/ 140 w 828"/>
                  <a:gd name="T37" fmla="*/ 351 h 680"/>
                  <a:gd name="T38" fmla="*/ 152 w 828"/>
                  <a:gd name="T39" fmla="*/ 369 h 680"/>
                  <a:gd name="T40" fmla="*/ 370 w 828"/>
                  <a:gd name="T41" fmla="*/ 473 h 680"/>
                  <a:gd name="T42" fmla="*/ 386 w 828"/>
                  <a:gd name="T43" fmla="*/ 481 h 680"/>
                  <a:gd name="T44" fmla="*/ 494 w 828"/>
                  <a:gd name="T45" fmla="*/ 367 h 680"/>
                  <a:gd name="T46" fmla="*/ 820 w 828"/>
                  <a:gd name="T47" fmla="*/ 381 h 680"/>
                  <a:gd name="T48" fmla="*/ 826 w 828"/>
                  <a:gd name="T49" fmla="*/ 417 h 680"/>
                  <a:gd name="T50" fmla="*/ 796 w 828"/>
                  <a:gd name="T51" fmla="*/ 437 h 680"/>
                  <a:gd name="T52" fmla="*/ 576 w 828"/>
                  <a:gd name="T53" fmla="*/ 536 h 680"/>
                  <a:gd name="T54" fmla="*/ 372 w 828"/>
                  <a:gd name="T55" fmla="*/ 680 h 680"/>
                  <a:gd name="T56" fmla="*/ 156 w 828"/>
                  <a:gd name="T57" fmla="*/ 36 h 680"/>
                  <a:gd name="T58" fmla="*/ 76 w 828"/>
                  <a:gd name="T59" fmla="*/ 84 h 680"/>
                  <a:gd name="T60" fmla="*/ 32 w 828"/>
                  <a:gd name="T61" fmla="*/ 168 h 680"/>
                  <a:gd name="T62" fmla="*/ 30 w 828"/>
                  <a:gd name="T63" fmla="*/ 263 h 680"/>
                  <a:gd name="T64" fmla="*/ 96 w 828"/>
                  <a:gd name="T65" fmla="*/ 417 h 680"/>
                  <a:gd name="T66" fmla="*/ 270 w 828"/>
                  <a:gd name="T67" fmla="*/ 584 h 680"/>
                  <a:gd name="T68" fmla="*/ 450 w 828"/>
                  <a:gd name="T69" fmla="*/ 602 h 680"/>
                  <a:gd name="T70" fmla="*/ 630 w 828"/>
                  <a:gd name="T71" fmla="*/ 439 h 680"/>
                  <a:gd name="T72" fmla="*/ 802 w 828"/>
                  <a:gd name="T73" fmla="*/ 403 h 680"/>
                  <a:gd name="T74" fmla="*/ 490 w 828"/>
                  <a:gd name="T75" fmla="*/ 395 h 680"/>
                  <a:gd name="T76" fmla="*/ 418 w 828"/>
                  <a:gd name="T77" fmla="*/ 483 h 680"/>
                  <a:gd name="T78" fmla="*/ 370 w 828"/>
                  <a:gd name="T79" fmla="*/ 507 h 680"/>
                  <a:gd name="T80" fmla="*/ 284 w 828"/>
                  <a:gd name="T81" fmla="*/ 371 h 680"/>
                  <a:gd name="T82" fmla="*/ 152 w 828"/>
                  <a:gd name="T83" fmla="*/ 397 h 680"/>
                  <a:gd name="T84" fmla="*/ 114 w 828"/>
                  <a:gd name="T85" fmla="*/ 371 h 680"/>
                  <a:gd name="T86" fmla="*/ 118 w 828"/>
                  <a:gd name="T87" fmla="*/ 333 h 680"/>
                  <a:gd name="T88" fmla="*/ 220 w 828"/>
                  <a:gd name="T89" fmla="*/ 315 h 680"/>
                  <a:gd name="T90" fmla="*/ 302 w 828"/>
                  <a:gd name="T91" fmla="*/ 173 h 680"/>
                  <a:gd name="T92" fmla="*/ 384 w 828"/>
                  <a:gd name="T93" fmla="*/ 345 h 680"/>
                  <a:gd name="T94" fmla="*/ 454 w 828"/>
                  <a:gd name="T95" fmla="*/ 221 h 680"/>
                  <a:gd name="T96" fmla="*/ 524 w 828"/>
                  <a:gd name="T97" fmla="*/ 315 h 680"/>
                  <a:gd name="T98" fmla="*/ 716 w 828"/>
                  <a:gd name="T99" fmla="*/ 221 h 680"/>
                  <a:gd name="T100" fmla="*/ 700 w 828"/>
                  <a:gd name="T101" fmla="*/ 136 h 680"/>
                  <a:gd name="T102" fmla="*/ 644 w 828"/>
                  <a:gd name="T103" fmla="*/ 64 h 680"/>
                  <a:gd name="T104" fmla="*/ 570 w 828"/>
                  <a:gd name="T105" fmla="*/ 32 h 680"/>
                  <a:gd name="T106" fmla="*/ 456 w 828"/>
                  <a:gd name="T107" fmla="*/ 54 h 680"/>
                  <a:gd name="T108" fmla="*/ 394 w 828"/>
                  <a:gd name="T109" fmla="*/ 134 h 680"/>
                  <a:gd name="T110" fmla="*/ 356 w 828"/>
                  <a:gd name="T111" fmla="*/ 152 h 680"/>
                  <a:gd name="T112" fmla="*/ 306 w 828"/>
                  <a:gd name="T113" fmla="*/ 70 h 680"/>
                  <a:gd name="T114" fmla="*/ 224 w 828"/>
                  <a:gd name="T115" fmla="*/ 28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8" h="680">
                    <a:moveTo>
                      <a:pt x="372" y="680"/>
                    </a:moveTo>
                    <a:lnTo>
                      <a:pt x="366" y="678"/>
                    </a:lnTo>
                    <a:lnTo>
                      <a:pt x="366" y="678"/>
                    </a:lnTo>
                    <a:lnTo>
                      <a:pt x="348" y="668"/>
                    </a:lnTo>
                    <a:lnTo>
                      <a:pt x="306" y="642"/>
                    </a:lnTo>
                    <a:lnTo>
                      <a:pt x="280" y="624"/>
                    </a:lnTo>
                    <a:lnTo>
                      <a:pt x="248" y="602"/>
                    </a:lnTo>
                    <a:lnTo>
                      <a:pt x="216" y="578"/>
                    </a:lnTo>
                    <a:lnTo>
                      <a:pt x="182" y="550"/>
                    </a:lnTo>
                    <a:lnTo>
                      <a:pt x="182" y="550"/>
                    </a:lnTo>
                    <a:lnTo>
                      <a:pt x="140" y="510"/>
                    </a:lnTo>
                    <a:lnTo>
                      <a:pt x="104" y="471"/>
                    </a:lnTo>
                    <a:lnTo>
                      <a:pt x="72" y="429"/>
                    </a:lnTo>
                    <a:lnTo>
                      <a:pt x="58" y="409"/>
                    </a:lnTo>
                    <a:lnTo>
                      <a:pt x="46" y="387"/>
                    </a:lnTo>
                    <a:lnTo>
                      <a:pt x="34" y="367"/>
                    </a:lnTo>
                    <a:lnTo>
                      <a:pt x="26" y="345"/>
                    </a:lnTo>
                    <a:lnTo>
                      <a:pt x="18" y="325"/>
                    </a:lnTo>
                    <a:lnTo>
                      <a:pt x="10" y="303"/>
                    </a:lnTo>
                    <a:lnTo>
                      <a:pt x="6" y="283"/>
                    </a:lnTo>
                    <a:lnTo>
                      <a:pt x="2" y="261"/>
                    </a:lnTo>
                    <a:lnTo>
                      <a:pt x="0" y="241"/>
                    </a:lnTo>
                    <a:lnTo>
                      <a:pt x="0" y="221"/>
                    </a:lnTo>
                    <a:lnTo>
                      <a:pt x="0" y="221"/>
                    </a:lnTo>
                    <a:lnTo>
                      <a:pt x="0" y="199"/>
                    </a:lnTo>
                    <a:lnTo>
                      <a:pt x="2" y="179"/>
                    </a:lnTo>
                    <a:lnTo>
                      <a:pt x="6" y="162"/>
                    </a:lnTo>
                    <a:lnTo>
                      <a:pt x="12" y="142"/>
                    </a:lnTo>
                    <a:lnTo>
                      <a:pt x="18" y="124"/>
                    </a:lnTo>
                    <a:lnTo>
                      <a:pt x="26" y="108"/>
                    </a:lnTo>
                    <a:lnTo>
                      <a:pt x="34" y="92"/>
                    </a:lnTo>
                    <a:lnTo>
                      <a:pt x="46" y="78"/>
                    </a:lnTo>
                    <a:lnTo>
                      <a:pt x="56" y="64"/>
                    </a:lnTo>
                    <a:lnTo>
                      <a:pt x="70" y="52"/>
                    </a:lnTo>
                    <a:lnTo>
                      <a:pt x="84" y="42"/>
                    </a:lnTo>
                    <a:lnTo>
                      <a:pt x="98" y="32"/>
                    </a:lnTo>
                    <a:lnTo>
                      <a:pt x="114" y="22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6" y="6"/>
                    </a:lnTo>
                    <a:lnTo>
                      <a:pt x="264" y="10"/>
                    </a:lnTo>
                    <a:lnTo>
                      <a:pt x="278" y="16"/>
                    </a:lnTo>
                    <a:lnTo>
                      <a:pt x="292" y="24"/>
                    </a:lnTo>
                    <a:lnTo>
                      <a:pt x="306" y="34"/>
                    </a:lnTo>
                    <a:lnTo>
                      <a:pt x="318" y="44"/>
                    </a:lnTo>
                    <a:lnTo>
                      <a:pt x="328" y="54"/>
                    </a:lnTo>
                    <a:lnTo>
                      <a:pt x="346" y="76"/>
                    </a:lnTo>
                    <a:lnTo>
                      <a:pt x="360" y="98"/>
                    </a:lnTo>
                    <a:lnTo>
                      <a:pt x="372" y="118"/>
                    </a:lnTo>
                    <a:lnTo>
                      <a:pt x="372" y="118"/>
                    </a:lnTo>
                    <a:lnTo>
                      <a:pt x="382" y="98"/>
                    </a:lnTo>
                    <a:lnTo>
                      <a:pt x="396" y="76"/>
                    </a:lnTo>
                    <a:lnTo>
                      <a:pt x="414" y="54"/>
                    </a:lnTo>
                    <a:lnTo>
                      <a:pt x="426" y="44"/>
                    </a:lnTo>
                    <a:lnTo>
                      <a:pt x="438" y="34"/>
                    </a:lnTo>
                    <a:lnTo>
                      <a:pt x="450" y="24"/>
                    </a:lnTo>
                    <a:lnTo>
                      <a:pt x="464" y="16"/>
                    </a:lnTo>
                    <a:lnTo>
                      <a:pt x="480" y="10"/>
                    </a:lnTo>
                    <a:lnTo>
                      <a:pt x="496" y="6"/>
                    </a:lnTo>
                    <a:lnTo>
                      <a:pt x="514" y="2"/>
                    </a:lnTo>
                    <a:lnTo>
                      <a:pt x="534" y="0"/>
                    </a:lnTo>
                    <a:lnTo>
                      <a:pt x="554" y="2"/>
                    </a:lnTo>
                    <a:lnTo>
                      <a:pt x="576" y="4"/>
                    </a:lnTo>
                    <a:lnTo>
                      <a:pt x="576" y="4"/>
                    </a:lnTo>
                    <a:lnTo>
                      <a:pt x="594" y="10"/>
                    </a:lnTo>
                    <a:lnTo>
                      <a:pt x="612" y="16"/>
                    </a:lnTo>
                    <a:lnTo>
                      <a:pt x="630" y="22"/>
                    </a:lnTo>
                    <a:lnTo>
                      <a:pt x="646" y="32"/>
                    </a:lnTo>
                    <a:lnTo>
                      <a:pt x="660" y="42"/>
                    </a:lnTo>
                    <a:lnTo>
                      <a:pt x="674" y="52"/>
                    </a:lnTo>
                    <a:lnTo>
                      <a:pt x="686" y="64"/>
                    </a:lnTo>
                    <a:lnTo>
                      <a:pt x="698" y="78"/>
                    </a:lnTo>
                    <a:lnTo>
                      <a:pt x="708" y="92"/>
                    </a:lnTo>
                    <a:lnTo>
                      <a:pt x="718" y="108"/>
                    </a:lnTo>
                    <a:lnTo>
                      <a:pt x="726" y="124"/>
                    </a:lnTo>
                    <a:lnTo>
                      <a:pt x="732" y="142"/>
                    </a:lnTo>
                    <a:lnTo>
                      <a:pt x="736" y="162"/>
                    </a:lnTo>
                    <a:lnTo>
                      <a:pt x="740" y="179"/>
                    </a:lnTo>
                    <a:lnTo>
                      <a:pt x="742" y="199"/>
                    </a:lnTo>
                    <a:lnTo>
                      <a:pt x="744" y="221"/>
                    </a:lnTo>
                    <a:lnTo>
                      <a:pt x="744" y="221"/>
                    </a:lnTo>
                    <a:lnTo>
                      <a:pt x="742" y="249"/>
                    </a:lnTo>
                    <a:lnTo>
                      <a:pt x="738" y="277"/>
                    </a:lnTo>
                    <a:lnTo>
                      <a:pt x="732" y="305"/>
                    </a:lnTo>
                    <a:lnTo>
                      <a:pt x="722" y="333"/>
                    </a:lnTo>
                    <a:lnTo>
                      <a:pt x="718" y="343"/>
                    </a:lnTo>
                    <a:lnTo>
                      <a:pt x="508" y="343"/>
                    </a:lnTo>
                    <a:lnTo>
                      <a:pt x="466" y="255"/>
                    </a:lnTo>
                    <a:lnTo>
                      <a:pt x="466" y="255"/>
                    </a:lnTo>
                    <a:lnTo>
                      <a:pt x="462" y="249"/>
                    </a:lnTo>
                    <a:lnTo>
                      <a:pt x="454" y="247"/>
                    </a:lnTo>
                    <a:lnTo>
                      <a:pt x="454" y="247"/>
                    </a:lnTo>
                    <a:lnTo>
                      <a:pt x="448" y="251"/>
                    </a:lnTo>
                    <a:lnTo>
                      <a:pt x="444" y="257"/>
                    </a:lnTo>
                    <a:lnTo>
                      <a:pt x="382" y="431"/>
                    </a:lnTo>
                    <a:lnTo>
                      <a:pt x="314" y="211"/>
                    </a:lnTo>
                    <a:lnTo>
                      <a:pt x="314" y="211"/>
                    </a:lnTo>
                    <a:lnTo>
                      <a:pt x="308" y="203"/>
                    </a:lnTo>
                    <a:lnTo>
                      <a:pt x="306" y="201"/>
                    </a:lnTo>
                    <a:lnTo>
                      <a:pt x="302" y="201"/>
                    </a:lnTo>
                    <a:lnTo>
                      <a:pt x="302" y="201"/>
                    </a:lnTo>
                    <a:lnTo>
                      <a:pt x="296" y="203"/>
                    </a:lnTo>
                    <a:lnTo>
                      <a:pt x="290" y="209"/>
                    </a:lnTo>
                    <a:lnTo>
                      <a:pt x="240" y="343"/>
                    </a:lnTo>
                    <a:lnTo>
                      <a:pt x="152" y="343"/>
                    </a:lnTo>
                    <a:lnTo>
                      <a:pt x="152" y="343"/>
                    </a:lnTo>
                    <a:lnTo>
                      <a:pt x="146" y="343"/>
                    </a:lnTo>
                    <a:lnTo>
                      <a:pt x="142" y="347"/>
                    </a:lnTo>
                    <a:lnTo>
                      <a:pt x="140" y="351"/>
                    </a:lnTo>
                    <a:lnTo>
                      <a:pt x="138" y="357"/>
                    </a:lnTo>
                    <a:lnTo>
                      <a:pt x="138" y="357"/>
                    </a:lnTo>
                    <a:lnTo>
                      <a:pt x="140" y="361"/>
                    </a:lnTo>
                    <a:lnTo>
                      <a:pt x="142" y="365"/>
                    </a:lnTo>
                    <a:lnTo>
                      <a:pt x="146" y="369"/>
                    </a:lnTo>
                    <a:lnTo>
                      <a:pt x="152" y="369"/>
                    </a:lnTo>
                    <a:lnTo>
                      <a:pt x="248" y="369"/>
                    </a:lnTo>
                    <a:lnTo>
                      <a:pt x="248" y="369"/>
                    </a:lnTo>
                    <a:lnTo>
                      <a:pt x="254" y="367"/>
                    </a:lnTo>
                    <a:lnTo>
                      <a:pt x="258" y="361"/>
                    </a:lnTo>
                    <a:lnTo>
                      <a:pt x="300" y="251"/>
                    </a:lnTo>
                    <a:lnTo>
                      <a:pt x="370" y="473"/>
                    </a:lnTo>
                    <a:lnTo>
                      <a:pt x="370" y="473"/>
                    </a:lnTo>
                    <a:lnTo>
                      <a:pt x="374" y="479"/>
                    </a:lnTo>
                    <a:lnTo>
                      <a:pt x="378" y="481"/>
                    </a:lnTo>
                    <a:lnTo>
                      <a:pt x="382" y="483"/>
                    </a:lnTo>
                    <a:lnTo>
                      <a:pt x="382" y="483"/>
                    </a:lnTo>
                    <a:lnTo>
                      <a:pt x="386" y="481"/>
                    </a:lnTo>
                    <a:lnTo>
                      <a:pt x="388" y="481"/>
                    </a:lnTo>
                    <a:lnTo>
                      <a:pt x="392" y="473"/>
                    </a:lnTo>
                    <a:lnTo>
                      <a:pt x="456" y="293"/>
                    </a:lnTo>
                    <a:lnTo>
                      <a:pt x="490" y="363"/>
                    </a:lnTo>
                    <a:lnTo>
                      <a:pt x="490" y="363"/>
                    </a:lnTo>
                    <a:lnTo>
                      <a:pt x="494" y="367"/>
                    </a:lnTo>
                    <a:lnTo>
                      <a:pt x="500" y="369"/>
                    </a:lnTo>
                    <a:lnTo>
                      <a:pt x="798" y="369"/>
                    </a:lnTo>
                    <a:lnTo>
                      <a:pt x="798" y="369"/>
                    </a:lnTo>
                    <a:lnTo>
                      <a:pt x="804" y="371"/>
                    </a:lnTo>
                    <a:lnTo>
                      <a:pt x="810" y="373"/>
                    </a:lnTo>
                    <a:lnTo>
                      <a:pt x="820" y="381"/>
                    </a:lnTo>
                    <a:lnTo>
                      <a:pt x="826" y="391"/>
                    </a:lnTo>
                    <a:lnTo>
                      <a:pt x="828" y="397"/>
                    </a:lnTo>
                    <a:lnTo>
                      <a:pt x="828" y="403"/>
                    </a:lnTo>
                    <a:lnTo>
                      <a:pt x="828" y="403"/>
                    </a:lnTo>
                    <a:lnTo>
                      <a:pt x="828" y="411"/>
                    </a:lnTo>
                    <a:lnTo>
                      <a:pt x="826" y="417"/>
                    </a:lnTo>
                    <a:lnTo>
                      <a:pt x="824" y="423"/>
                    </a:lnTo>
                    <a:lnTo>
                      <a:pt x="820" y="427"/>
                    </a:lnTo>
                    <a:lnTo>
                      <a:pt x="814" y="431"/>
                    </a:lnTo>
                    <a:lnTo>
                      <a:pt x="808" y="435"/>
                    </a:lnTo>
                    <a:lnTo>
                      <a:pt x="802" y="437"/>
                    </a:lnTo>
                    <a:lnTo>
                      <a:pt x="796" y="437"/>
                    </a:lnTo>
                    <a:lnTo>
                      <a:pt x="666" y="437"/>
                    </a:lnTo>
                    <a:lnTo>
                      <a:pt x="666" y="437"/>
                    </a:lnTo>
                    <a:lnTo>
                      <a:pt x="644" y="465"/>
                    </a:lnTo>
                    <a:lnTo>
                      <a:pt x="622" y="489"/>
                    </a:lnTo>
                    <a:lnTo>
                      <a:pt x="600" y="512"/>
                    </a:lnTo>
                    <a:lnTo>
                      <a:pt x="576" y="536"/>
                    </a:lnTo>
                    <a:lnTo>
                      <a:pt x="530" y="576"/>
                    </a:lnTo>
                    <a:lnTo>
                      <a:pt x="484" y="610"/>
                    </a:lnTo>
                    <a:lnTo>
                      <a:pt x="444" y="638"/>
                    </a:lnTo>
                    <a:lnTo>
                      <a:pt x="410" y="658"/>
                    </a:lnTo>
                    <a:lnTo>
                      <a:pt x="378" y="678"/>
                    </a:lnTo>
                    <a:lnTo>
                      <a:pt x="372" y="680"/>
                    </a:lnTo>
                    <a:close/>
                    <a:moveTo>
                      <a:pt x="208" y="28"/>
                    </a:moveTo>
                    <a:lnTo>
                      <a:pt x="208" y="28"/>
                    </a:lnTo>
                    <a:lnTo>
                      <a:pt x="190" y="28"/>
                    </a:lnTo>
                    <a:lnTo>
                      <a:pt x="172" y="32"/>
                    </a:lnTo>
                    <a:lnTo>
                      <a:pt x="172" y="32"/>
                    </a:lnTo>
                    <a:lnTo>
                      <a:pt x="156" y="36"/>
                    </a:lnTo>
                    <a:lnTo>
                      <a:pt x="140" y="40"/>
                    </a:lnTo>
                    <a:lnTo>
                      <a:pt x="126" y="46"/>
                    </a:lnTo>
                    <a:lnTo>
                      <a:pt x="112" y="54"/>
                    </a:lnTo>
                    <a:lnTo>
                      <a:pt x="100" y="64"/>
                    </a:lnTo>
                    <a:lnTo>
                      <a:pt x="88" y="74"/>
                    </a:lnTo>
                    <a:lnTo>
                      <a:pt x="76" y="84"/>
                    </a:lnTo>
                    <a:lnTo>
                      <a:pt x="66" y="96"/>
                    </a:lnTo>
                    <a:lnTo>
                      <a:pt x="58" y="108"/>
                    </a:lnTo>
                    <a:lnTo>
                      <a:pt x="50" y="122"/>
                    </a:lnTo>
                    <a:lnTo>
                      <a:pt x="42" y="136"/>
                    </a:lnTo>
                    <a:lnTo>
                      <a:pt x="38" y="152"/>
                    </a:lnTo>
                    <a:lnTo>
                      <a:pt x="32" y="168"/>
                    </a:lnTo>
                    <a:lnTo>
                      <a:pt x="30" y="185"/>
                    </a:lnTo>
                    <a:lnTo>
                      <a:pt x="28" y="203"/>
                    </a:lnTo>
                    <a:lnTo>
                      <a:pt x="26" y="221"/>
                    </a:lnTo>
                    <a:lnTo>
                      <a:pt x="26" y="221"/>
                    </a:lnTo>
                    <a:lnTo>
                      <a:pt x="28" y="241"/>
                    </a:lnTo>
                    <a:lnTo>
                      <a:pt x="30" y="263"/>
                    </a:lnTo>
                    <a:lnTo>
                      <a:pt x="34" y="283"/>
                    </a:lnTo>
                    <a:lnTo>
                      <a:pt x="40" y="305"/>
                    </a:lnTo>
                    <a:lnTo>
                      <a:pt x="46" y="323"/>
                    </a:lnTo>
                    <a:lnTo>
                      <a:pt x="54" y="343"/>
                    </a:lnTo>
                    <a:lnTo>
                      <a:pt x="74" y="381"/>
                    </a:lnTo>
                    <a:lnTo>
                      <a:pt x="96" y="417"/>
                    </a:lnTo>
                    <a:lnTo>
                      <a:pt x="122" y="451"/>
                    </a:lnTo>
                    <a:lnTo>
                      <a:pt x="152" y="483"/>
                    </a:lnTo>
                    <a:lnTo>
                      <a:pt x="180" y="512"/>
                    </a:lnTo>
                    <a:lnTo>
                      <a:pt x="212" y="538"/>
                    </a:lnTo>
                    <a:lnTo>
                      <a:pt x="242" y="562"/>
                    </a:lnTo>
                    <a:lnTo>
                      <a:pt x="270" y="584"/>
                    </a:lnTo>
                    <a:lnTo>
                      <a:pt x="298" y="604"/>
                    </a:lnTo>
                    <a:lnTo>
                      <a:pt x="344" y="634"/>
                    </a:lnTo>
                    <a:lnTo>
                      <a:pt x="372" y="650"/>
                    </a:lnTo>
                    <a:lnTo>
                      <a:pt x="372" y="650"/>
                    </a:lnTo>
                    <a:lnTo>
                      <a:pt x="416" y="624"/>
                    </a:lnTo>
                    <a:lnTo>
                      <a:pt x="450" y="602"/>
                    </a:lnTo>
                    <a:lnTo>
                      <a:pt x="488" y="574"/>
                    </a:lnTo>
                    <a:lnTo>
                      <a:pt x="528" y="540"/>
                    </a:lnTo>
                    <a:lnTo>
                      <a:pt x="570" y="505"/>
                    </a:lnTo>
                    <a:lnTo>
                      <a:pt x="590" y="483"/>
                    </a:lnTo>
                    <a:lnTo>
                      <a:pt x="610" y="463"/>
                    </a:lnTo>
                    <a:lnTo>
                      <a:pt x="630" y="439"/>
                    </a:lnTo>
                    <a:lnTo>
                      <a:pt x="648" y="417"/>
                    </a:lnTo>
                    <a:lnTo>
                      <a:pt x="652" y="411"/>
                    </a:lnTo>
                    <a:lnTo>
                      <a:pt x="796" y="411"/>
                    </a:lnTo>
                    <a:lnTo>
                      <a:pt x="796" y="411"/>
                    </a:lnTo>
                    <a:lnTo>
                      <a:pt x="800" y="409"/>
                    </a:lnTo>
                    <a:lnTo>
                      <a:pt x="802" y="403"/>
                    </a:lnTo>
                    <a:lnTo>
                      <a:pt x="802" y="403"/>
                    </a:lnTo>
                    <a:lnTo>
                      <a:pt x="800" y="399"/>
                    </a:lnTo>
                    <a:lnTo>
                      <a:pt x="796" y="397"/>
                    </a:lnTo>
                    <a:lnTo>
                      <a:pt x="500" y="397"/>
                    </a:lnTo>
                    <a:lnTo>
                      <a:pt x="500" y="397"/>
                    </a:lnTo>
                    <a:lnTo>
                      <a:pt x="490" y="395"/>
                    </a:lnTo>
                    <a:lnTo>
                      <a:pt x="480" y="391"/>
                    </a:lnTo>
                    <a:lnTo>
                      <a:pt x="472" y="383"/>
                    </a:lnTo>
                    <a:lnTo>
                      <a:pt x="466" y="373"/>
                    </a:lnTo>
                    <a:lnTo>
                      <a:pt x="460" y="365"/>
                    </a:lnTo>
                    <a:lnTo>
                      <a:pt x="418" y="483"/>
                    </a:lnTo>
                    <a:lnTo>
                      <a:pt x="418" y="483"/>
                    </a:lnTo>
                    <a:lnTo>
                      <a:pt x="412" y="493"/>
                    </a:lnTo>
                    <a:lnTo>
                      <a:pt x="404" y="503"/>
                    </a:lnTo>
                    <a:lnTo>
                      <a:pt x="394" y="507"/>
                    </a:lnTo>
                    <a:lnTo>
                      <a:pt x="382" y="509"/>
                    </a:lnTo>
                    <a:lnTo>
                      <a:pt x="382" y="509"/>
                    </a:lnTo>
                    <a:lnTo>
                      <a:pt x="370" y="507"/>
                    </a:lnTo>
                    <a:lnTo>
                      <a:pt x="358" y="501"/>
                    </a:lnTo>
                    <a:lnTo>
                      <a:pt x="350" y="493"/>
                    </a:lnTo>
                    <a:lnTo>
                      <a:pt x="344" y="481"/>
                    </a:lnTo>
                    <a:lnTo>
                      <a:pt x="298" y="335"/>
                    </a:lnTo>
                    <a:lnTo>
                      <a:pt x="284" y="371"/>
                    </a:lnTo>
                    <a:lnTo>
                      <a:pt x="284" y="371"/>
                    </a:lnTo>
                    <a:lnTo>
                      <a:pt x="278" y="381"/>
                    </a:lnTo>
                    <a:lnTo>
                      <a:pt x="270" y="389"/>
                    </a:lnTo>
                    <a:lnTo>
                      <a:pt x="260" y="395"/>
                    </a:lnTo>
                    <a:lnTo>
                      <a:pt x="248" y="397"/>
                    </a:lnTo>
                    <a:lnTo>
                      <a:pt x="152" y="397"/>
                    </a:lnTo>
                    <a:lnTo>
                      <a:pt x="152" y="397"/>
                    </a:lnTo>
                    <a:lnTo>
                      <a:pt x="144" y="395"/>
                    </a:lnTo>
                    <a:lnTo>
                      <a:pt x="136" y="393"/>
                    </a:lnTo>
                    <a:lnTo>
                      <a:pt x="130" y="389"/>
                    </a:lnTo>
                    <a:lnTo>
                      <a:pt x="124" y="385"/>
                    </a:lnTo>
                    <a:lnTo>
                      <a:pt x="118" y="379"/>
                    </a:lnTo>
                    <a:lnTo>
                      <a:pt x="114" y="371"/>
                    </a:lnTo>
                    <a:lnTo>
                      <a:pt x="112" y="365"/>
                    </a:lnTo>
                    <a:lnTo>
                      <a:pt x="112" y="357"/>
                    </a:lnTo>
                    <a:lnTo>
                      <a:pt x="112" y="357"/>
                    </a:lnTo>
                    <a:lnTo>
                      <a:pt x="112" y="347"/>
                    </a:lnTo>
                    <a:lnTo>
                      <a:pt x="114" y="341"/>
                    </a:lnTo>
                    <a:lnTo>
                      <a:pt x="118" y="333"/>
                    </a:lnTo>
                    <a:lnTo>
                      <a:pt x="124" y="327"/>
                    </a:lnTo>
                    <a:lnTo>
                      <a:pt x="130" y="323"/>
                    </a:lnTo>
                    <a:lnTo>
                      <a:pt x="136" y="319"/>
                    </a:lnTo>
                    <a:lnTo>
                      <a:pt x="144" y="317"/>
                    </a:lnTo>
                    <a:lnTo>
                      <a:pt x="152" y="315"/>
                    </a:lnTo>
                    <a:lnTo>
                      <a:pt x="220" y="315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72" y="189"/>
                    </a:lnTo>
                    <a:lnTo>
                      <a:pt x="280" y="181"/>
                    </a:lnTo>
                    <a:lnTo>
                      <a:pt x="290" y="175"/>
                    </a:lnTo>
                    <a:lnTo>
                      <a:pt x="302" y="173"/>
                    </a:lnTo>
                    <a:lnTo>
                      <a:pt x="302" y="173"/>
                    </a:lnTo>
                    <a:lnTo>
                      <a:pt x="314" y="177"/>
                    </a:lnTo>
                    <a:lnTo>
                      <a:pt x="326" y="181"/>
                    </a:lnTo>
                    <a:lnTo>
                      <a:pt x="334" y="191"/>
                    </a:lnTo>
                    <a:lnTo>
                      <a:pt x="340" y="201"/>
                    </a:lnTo>
                    <a:lnTo>
                      <a:pt x="384" y="345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24" y="237"/>
                    </a:lnTo>
                    <a:lnTo>
                      <a:pt x="432" y="229"/>
                    </a:lnTo>
                    <a:lnTo>
                      <a:pt x="442" y="223"/>
                    </a:lnTo>
                    <a:lnTo>
                      <a:pt x="454" y="221"/>
                    </a:lnTo>
                    <a:lnTo>
                      <a:pt x="454" y="221"/>
                    </a:lnTo>
                    <a:lnTo>
                      <a:pt x="464" y="221"/>
                    </a:lnTo>
                    <a:lnTo>
                      <a:pt x="476" y="225"/>
                    </a:lnTo>
                    <a:lnTo>
                      <a:pt x="484" y="233"/>
                    </a:lnTo>
                    <a:lnTo>
                      <a:pt x="490" y="243"/>
                    </a:lnTo>
                    <a:lnTo>
                      <a:pt x="524" y="315"/>
                    </a:lnTo>
                    <a:lnTo>
                      <a:pt x="700" y="315"/>
                    </a:lnTo>
                    <a:lnTo>
                      <a:pt x="700" y="315"/>
                    </a:lnTo>
                    <a:lnTo>
                      <a:pt x="708" y="291"/>
                    </a:lnTo>
                    <a:lnTo>
                      <a:pt x="712" y="267"/>
                    </a:lnTo>
                    <a:lnTo>
                      <a:pt x="716" y="243"/>
                    </a:lnTo>
                    <a:lnTo>
                      <a:pt x="716" y="221"/>
                    </a:lnTo>
                    <a:lnTo>
                      <a:pt x="716" y="221"/>
                    </a:lnTo>
                    <a:lnTo>
                      <a:pt x="716" y="203"/>
                    </a:lnTo>
                    <a:lnTo>
                      <a:pt x="714" y="185"/>
                    </a:lnTo>
                    <a:lnTo>
                      <a:pt x="710" y="168"/>
                    </a:lnTo>
                    <a:lnTo>
                      <a:pt x="706" y="152"/>
                    </a:lnTo>
                    <a:lnTo>
                      <a:pt x="700" y="136"/>
                    </a:lnTo>
                    <a:lnTo>
                      <a:pt x="694" y="122"/>
                    </a:lnTo>
                    <a:lnTo>
                      <a:pt x="686" y="108"/>
                    </a:lnTo>
                    <a:lnTo>
                      <a:pt x="676" y="96"/>
                    </a:lnTo>
                    <a:lnTo>
                      <a:pt x="666" y="84"/>
                    </a:lnTo>
                    <a:lnTo>
                      <a:pt x="656" y="74"/>
                    </a:lnTo>
                    <a:lnTo>
                      <a:pt x="644" y="64"/>
                    </a:lnTo>
                    <a:lnTo>
                      <a:pt x="630" y="54"/>
                    </a:lnTo>
                    <a:lnTo>
                      <a:pt x="616" y="46"/>
                    </a:lnTo>
                    <a:lnTo>
                      <a:pt x="602" y="40"/>
                    </a:lnTo>
                    <a:lnTo>
                      <a:pt x="586" y="36"/>
                    </a:lnTo>
                    <a:lnTo>
                      <a:pt x="570" y="32"/>
                    </a:lnTo>
                    <a:lnTo>
                      <a:pt x="570" y="32"/>
                    </a:lnTo>
                    <a:lnTo>
                      <a:pt x="548" y="28"/>
                    </a:lnTo>
                    <a:lnTo>
                      <a:pt x="528" y="28"/>
                    </a:lnTo>
                    <a:lnTo>
                      <a:pt x="508" y="30"/>
                    </a:lnTo>
                    <a:lnTo>
                      <a:pt x="490" y="36"/>
                    </a:lnTo>
                    <a:lnTo>
                      <a:pt x="472" y="44"/>
                    </a:lnTo>
                    <a:lnTo>
                      <a:pt x="456" y="54"/>
                    </a:lnTo>
                    <a:lnTo>
                      <a:pt x="440" y="68"/>
                    </a:lnTo>
                    <a:lnTo>
                      <a:pt x="424" y="82"/>
                    </a:lnTo>
                    <a:lnTo>
                      <a:pt x="424" y="82"/>
                    </a:lnTo>
                    <a:lnTo>
                      <a:pt x="414" y="96"/>
                    </a:lnTo>
                    <a:lnTo>
                      <a:pt x="406" y="110"/>
                    </a:lnTo>
                    <a:lnTo>
                      <a:pt x="394" y="134"/>
                    </a:lnTo>
                    <a:lnTo>
                      <a:pt x="386" y="152"/>
                    </a:lnTo>
                    <a:lnTo>
                      <a:pt x="384" y="158"/>
                    </a:lnTo>
                    <a:lnTo>
                      <a:pt x="372" y="205"/>
                    </a:lnTo>
                    <a:lnTo>
                      <a:pt x="358" y="158"/>
                    </a:lnTo>
                    <a:lnTo>
                      <a:pt x="358" y="158"/>
                    </a:lnTo>
                    <a:lnTo>
                      <a:pt x="356" y="152"/>
                    </a:lnTo>
                    <a:lnTo>
                      <a:pt x="350" y="134"/>
                    </a:lnTo>
                    <a:lnTo>
                      <a:pt x="336" y="110"/>
                    </a:lnTo>
                    <a:lnTo>
                      <a:pt x="328" y="96"/>
                    </a:lnTo>
                    <a:lnTo>
                      <a:pt x="318" y="82"/>
                    </a:lnTo>
                    <a:lnTo>
                      <a:pt x="318" y="82"/>
                    </a:lnTo>
                    <a:lnTo>
                      <a:pt x="306" y="70"/>
                    </a:lnTo>
                    <a:lnTo>
                      <a:pt x="294" y="58"/>
                    </a:lnTo>
                    <a:lnTo>
                      <a:pt x="282" y="50"/>
                    </a:lnTo>
                    <a:lnTo>
                      <a:pt x="268" y="42"/>
                    </a:lnTo>
                    <a:lnTo>
                      <a:pt x="254" y="36"/>
                    </a:lnTo>
                    <a:lnTo>
                      <a:pt x="238" y="32"/>
                    </a:lnTo>
                    <a:lnTo>
                      <a:pt x="224" y="28"/>
                    </a:lnTo>
                    <a:lnTo>
                      <a:pt x="208" y="28"/>
                    </a:lnTo>
                    <a:lnTo>
                      <a:pt x="20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88E2AD89-E44E-0B45-8AB9-E9B5596011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6788" y="3065463"/>
                <a:ext cx="342900" cy="354013"/>
              </a:xfrm>
              <a:custGeom>
                <a:avLst/>
                <a:gdLst>
                  <a:gd name="T0" fmla="*/ 108 w 216"/>
                  <a:gd name="T1" fmla="*/ 223 h 223"/>
                  <a:gd name="T2" fmla="*/ 96 w 216"/>
                  <a:gd name="T3" fmla="*/ 221 h 223"/>
                  <a:gd name="T4" fmla="*/ 84 w 216"/>
                  <a:gd name="T5" fmla="*/ 214 h 223"/>
                  <a:gd name="T6" fmla="*/ 78 w 216"/>
                  <a:gd name="T7" fmla="*/ 204 h 223"/>
                  <a:gd name="T8" fmla="*/ 74 w 216"/>
                  <a:gd name="T9" fmla="*/ 190 h 223"/>
                  <a:gd name="T10" fmla="*/ 34 w 216"/>
                  <a:gd name="T11" fmla="*/ 146 h 223"/>
                  <a:gd name="T12" fmla="*/ 26 w 216"/>
                  <a:gd name="T13" fmla="*/ 146 h 223"/>
                  <a:gd name="T14" fmla="*/ 14 w 216"/>
                  <a:gd name="T15" fmla="*/ 140 h 223"/>
                  <a:gd name="T16" fmla="*/ 6 w 216"/>
                  <a:gd name="T17" fmla="*/ 132 h 223"/>
                  <a:gd name="T18" fmla="*/ 0 w 216"/>
                  <a:gd name="T19" fmla="*/ 120 h 223"/>
                  <a:gd name="T20" fmla="*/ 0 w 216"/>
                  <a:gd name="T21" fmla="*/ 112 h 223"/>
                  <a:gd name="T22" fmla="*/ 2 w 216"/>
                  <a:gd name="T23" fmla="*/ 100 h 223"/>
                  <a:gd name="T24" fmla="*/ 10 w 216"/>
                  <a:gd name="T25" fmla="*/ 88 h 223"/>
                  <a:gd name="T26" fmla="*/ 20 w 216"/>
                  <a:gd name="T27" fmla="*/ 82 h 223"/>
                  <a:gd name="T28" fmla="*/ 34 w 216"/>
                  <a:gd name="T29" fmla="*/ 78 h 223"/>
                  <a:gd name="T30" fmla="*/ 74 w 216"/>
                  <a:gd name="T31" fmla="*/ 34 h 223"/>
                  <a:gd name="T32" fmla="*/ 76 w 216"/>
                  <a:gd name="T33" fmla="*/ 28 h 223"/>
                  <a:gd name="T34" fmla="*/ 80 w 216"/>
                  <a:gd name="T35" fmla="*/ 16 h 223"/>
                  <a:gd name="T36" fmla="*/ 90 w 216"/>
                  <a:gd name="T37" fmla="*/ 6 h 223"/>
                  <a:gd name="T38" fmla="*/ 102 w 216"/>
                  <a:gd name="T39" fmla="*/ 2 h 223"/>
                  <a:gd name="T40" fmla="*/ 108 w 216"/>
                  <a:gd name="T41" fmla="*/ 0 h 223"/>
                  <a:gd name="T42" fmla="*/ 122 w 216"/>
                  <a:gd name="T43" fmla="*/ 4 h 223"/>
                  <a:gd name="T44" fmla="*/ 132 w 216"/>
                  <a:gd name="T45" fmla="*/ 10 h 223"/>
                  <a:gd name="T46" fmla="*/ 140 w 216"/>
                  <a:gd name="T47" fmla="*/ 22 h 223"/>
                  <a:gd name="T48" fmla="*/ 142 w 216"/>
                  <a:gd name="T49" fmla="*/ 34 h 223"/>
                  <a:gd name="T50" fmla="*/ 184 w 216"/>
                  <a:gd name="T51" fmla="*/ 78 h 223"/>
                  <a:gd name="T52" fmla="*/ 190 w 216"/>
                  <a:gd name="T53" fmla="*/ 80 h 223"/>
                  <a:gd name="T54" fmla="*/ 202 w 216"/>
                  <a:gd name="T55" fmla="*/ 84 h 223"/>
                  <a:gd name="T56" fmla="*/ 212 w 216"/>
                  <a:gd name="T57" fmla="*/ 94 h 223"/>
                  <a:gd name="T58" fmla="*/ 216 w 216"/>
                  <a:gd name="T59" fmla="*/ 106 h 223"/>
                  <a:gd name="T60" fmla="*/ 216 w 216"/>
                  <a:gd name="T61" fmla="*/ 112 h 223"/>
                  <a:gd name="T62" fmla="*/ 214 w 216"/>
                  <a:gd name="T63" fmla="*/ 126 h 223"/>
                  <a:gd name="T64" fmla="*/ 206 w 216"/>
                  <a:gd name="T65" fmla="*/ 136 h 223"/>
                  <a:gd name="T66" fmla="*/ 196 w 216"/>
                  <a:gd name="T67" fmla="*/ 144 h 223"/>
                  <a:gd name="T68" fmla="*/ 184 w 216"/>
                  <a:gd name="T69" fmla="*/ 146 h 223"/>
                  <a:gd name="T70" fmla="*/ 142 w 216"/>
                  <a:gd name="T71" fmla="*/ 190 h 223"/>
                  <a:gd name="T72" fmla="*/ 142 w 216"/>
                  <a:gd name="T73" fmla="*/ 198 h 223"/>
                  <a:gd name="T74" fmla="*/ 136 w 216"/>
                  <a:gd name="T75" fmla="*/ 210 h 223"/>
                  <a:gd name="T76" fmla="*/ 128 w 216"/>
                  <a:gd name="T77" fmla="*/ 218 h 223"/>
                  <a:gd name="T78" fmla="*/ 116 w 216"/>
                  <a:gd name="T79" fmla="*/ 223 h 223"/>
                  <a:gd name="T80" fmla="*/ 108 w 216"/>
                  <a:gd name="T81" fmla="*/ 223 h 223"/>
                  <a:gd name="T82" fmla="*/ 34 w 216"/>
                  <a:gd name="T83" fmla="*/ 106 h 223"/>
                  <a:gd name="T84" fmla="*/ 28 w 216"/>
                  <a:gd name="T85" fmla="*/ 112 h 223"/>
                  <a:gd name="T86" fmla="*/ 28 w 216"/>
                  <a:gd name="T87" fmla="*/ 118 h 223"/>
                  <a:gd name="T88" fmla="*/ 102 w 216"/>
                  <a:gd name="T89" fmla="*/ 120 h 223"/>
                  <a:gd name="T90" fmla="*/ 102 w 216"/>
                  <a:gd name="T91" fmla="*/ 190 h 223"/>
                  <a:gd name="T92" fmla="*/ 108 w 216"/>
                  <a:gd name="T93" fmla="*/ 198 h 223"/>
                  <a:gd name="T94" fmla="*/ 112 w 216"/>
                  <a:gd name="T95" fmla="*/ 196 h 223"/>
                  <a:gd name="T96" fmla="*/ 114 w 216"/>
                  <a:gd name="T97" fmla="*/ 120 h 223"/>
                  <a:gd name="T98" fmla="*/ 184 w 216"/>
                  <a:gd name="T99" fmla="*/ 120 h 223"/>
                  <a:gd name="T100" fmla="*/ 190 w 216"/>
                  <a:gd name="T101" fmla="*/ 112 h 223"/>
                  <a:gd name="T102" fmla="*/ 188 w 216"/>
                  <a:gd name="T103" fmla="*/ 108 h 223"/>
                  <a:gd name="T104" fmla="*/ 114 w 216"/>
                  <a:gd name="T105" fmla="*/ 106 h 223"/>
                  <a:gd name="T106" fmla="*/ 114 w 216"/>
                  <a:gd name="T107" fmla="*/ 34 h 223"/>
                  <a:gd name="T108" fmla="*/ 108 w 216"/>
                  <a:gd name="T109" fmla="*/ 28 h 223"/>
                  <a:gd name="T110" fmla="*/ 104 w 216"/>
                  <a:gd name="T111" fmla="*/ 30 h 223"/>
                  <a:gd name="T112" fmla="*/ 102 w 216"/>
                  <a:gd name="T113" fmla="*/ 106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6" h="223">
                    <a:moveTo>
                      <a:pt x="108" y="223"/>
                    </a:moveTo>
                    <a:lnTo>
                      <a:pt x="108" y="223"/>
                    </a:lnTo>
                    <a:lnTo>
                      <a:pt x="102" y="223"/>
                    </a:lnTo>
                    <a:lnTo>
                      <a:pt x="96" y="221"/>
                    </a:lnTo>
                    <a:lnTo>
                      <a:pt x="90" y="218"/>
                    </a:lnTo>
                    <a:lnTo>
                      <a:pt x="84" y="214"/>
                    </a:lnTo>
                    <a:lnTo>
                      <a:pt x="80" y="210"/>
                    </a:lnTo>
                    <a:lnTo>
                      <a:pt x="78" y="204"/>
                    </a:lnTo>
                    <a:lnTo>
                      <a:pt x="76" y="198"/>
                    </a:lnTo>
                    <a:lnTo>
                      <a:pt x="74" y="190"/>
                    </a:lnTo>
                    <a:lnTo>
                      <a:pt x="74" y="146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26" y="146"/>
                    </a:lnTo>
                    <a:lnTo>
                      <a:pt x="20" y="144"/>
                    </a:lnTo>
                    <a:lnTo>
                      <a:pt x="14" y="140"/>
                    </a:lnTo>
                    <a:lnTo>
                      <a:pt x="10" y="136"/>
                    </a:lnTo>
                    <a:lnTo>
                      <a:pt x="6" y="132"/>
                    </a:lnTo>
                    <a:lnTo>
                      <a:pt x="2" y="126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2" y="100"/>
                    </a:lnTo>
                    <a:lnTo>
                      <a:pt x="6" y="94"/>
                    </a:lnTo>
                    <a:lnTo>
                      <a:pt x="10" y="88"/>
                    </a:lnTo>
                    <a:lnTo>
                      <a:pt x="14" y="84"/>
                    </a:lnTo>
                    <a:lnTo>
                      <a:pt x="20" y="82"/>
                    </a:lnTo>
                    <a:lnTo>
                      <a:pt x="26" y="80"/>
                    </a:lnTo>
                    <a:lnTo>
                      <a:pt x="34" y="78"/>
                    </a:lnTo>
                    <a:lnTo>
                      <a:pt x="74" y="78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6" y="28"/>
                    </a:lnTo>
                    <a:lnTo>
                      <a:pt x="78" y="22"/>
                    </a:lnTo>
                    <a:lnTo>
                      <a:pt x="80" y="16"/>
                    </a:lnTo>
                    <a:lnTo>
                      <a:pt x="84" y="10"/>
                    </a:lnTo>
                    <a:lnTo>
                      <a:pt x="90" y="6"/>
                    </a:lnTo>
                    <a:lnTo>
                      <a:pt x="96" y="4"/>
                    </a:lnTo>
                    <a:lnTo>
                      <a:pt x="102" y="2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6" y="2"/>
                    </a:lnTo>
                    <a:lnTo>
                      <a:pt x="122" y="4"/>
                    </a:lnTo>
                    <a:lnTo>
                      <a:pt x="128" y="6"/>
                    </a:lnTo>
                    <a:lnTo>
                      <a:pt x="132" y="10"/>
                    </a:lnTo>
                    <a:lnTo>
                      <a:pt x="136" y="16"/>
                    </a:lnTo>
                    <a:lnTo>
                      <a:pt x="140" y="22"/>
                    </a:lnTo>
                    <a:lnTo>
                      <a:pt x="142" y="28"/>
                    </a:lnTo>
                    <a:lnTo>
                      <a:pt x="142" y="34"/>
                    </a:lnTo>
                    <a:lnTo>
                      <a:pt x="142" y="78"/>
                    </a:lnTo>
                    <a:lnTo>
                      <a:pt x="184" y="78"/>
                    </a:lnTo>
                    <a:lnTo>
                      <a:pt x="184" y="78"/>
                    </a:lnTo>
                    <a:lnTo>
                      <a:pt x="190" y="80"/>
                    </a:lnTo>
                    <a:lnTo>
                      <a:pt x="196" y="82"/>
                    </a:lnTo>
                    <a:lnTo>
                      <a:pt x="202" y="84"/>
                    </a:lnTo>
                    <a:lnTo>
                      <a:pt x="206" y="88"/>
                    </a:lnTo>
                    <a:lnTo>
                      <a:pt x="212" y="94"/>
                    </a:lnTo>
                    <a:lnTo>
                      <a:pt x="214" y="100"/>
                    </a:lnTo>
                    <a:lnTo>
                      <a:pt x="216" y="106"/>
                    </a:lnTo>
                    <a:lnTo>
                      <a:pt x="216" y="112"/>
                    </a:lnTo>
                    <a:lnTo>
                      <a:pt x="216" y="112"/>
                    </a:lnTo>
                    <a:lnTo>
                      <a:pt x="216" y="120"/>
                    </a:lnTo>
                    <a:lnTo>
                      <a:pt x="214" y="126"/>
                    </a:lnTo>
                    <a:lnTo>
                      <a:pt x="212" y="132"/>
                    </a:lnTo>
                    <a:lnTo>
                      <a:pt x="206" y="136"/>
                    </a:lnTo>
                    <a:lnTo>
                      <a:pt x="202" y="140"/>
                    </a:lnTo>
                    <a:lnTo>
                      <a:pt x="196" y="144"/>
                    </a:lnTo>
                    <a:lnTo>
                      <a:pt x="190" y="146"/>
                    </a:lnTo>
                    <a:lnTo>
                      <a:pt x="184" y="146"/>
                    </a:lnTo>
                    <a:lnTo>
                      <a:pt x="142" y="146"/>
                    </a:lnTo>
                    <a:lnTo>
                      <a:pt x="142" y="190"/>
                    </a:lnTo>
                    <a:lnTo>
                      <a:pt x="142" y="190"/>
                    </a:lnTo>
                    <a:lnTo>
                      <a:pt x="142" y="198"/>
                    </a:lnTo>
                    <a:lnTo>
                      <a:pt x="140" y="204"/>
                    </a:lnTo>
                    <a:lnTo>
                      <a:pt x="136" y="210"/>
                    </a:lnTo>
                    <a:lnTo>
                      <a:pt x="132" y="214"/>
                    </a:lnTo>
                    <a:lnTo>
                      <a:pt x="128" y="218"/>
                    </a:lnTo>
                    <a:lnTo>
                      <a:pt x="122" y="221"/>
                    </a:lnTo>
                    <a:lnTo>
                      <a:pt x="116" y="223"/>
                    </a:lnTo>
                    <a:lnTo>
                      <a:pt x="108" y="223"/>
                    </a:lnTo>
                    <a:lnTo>
                      <a:pt x="108" y="223"/>
                    </a:lnTo>
                    <a:close/>
                    <a:moveTo>
                      <a:pt x="34" y="106"/>
                    </a:moveTo>
                    <a:lnTo>
                      <a:pt x="34" y="106"/>
                    </a:lnTo>
                    <a:lnTo>
                      <a:pt x="28" y="108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8"/>
                    </a:lnTo>
                    <a:lnTo>
                      <a:pt x="34" y="120"/>
                    </a:lnTo>
                    <a:lnTo>
                      <a:pt x="102" y="120"/>
                    </a:lnTo>
                    <a:lnTo>
                      <a:pt x="102" y="190"/>
                    </a:lnTo>
                    <a:lnTo>
                      <a:pt x="102" y="190"/>
                    </a:lnTo>
                    <a:lnTo>
                      <a:pt x="104" y="196"/>
                    </a:lnTo>
                    <a:lnTo>
                      <a:pt x="108" y="198"/>
                    </a:lnTo>
                    <a:lnTo>
                      <a:pt x="108" y="198"/>
                    </a:lnTo>
                    <a:lnTo>
                      <a:pt x="112" y="196"/>
                    </a:lnTo>
                    <a:lnTo>
                      <a:pt x="114" y="190"/>
                    </a:lnTo>
                    <a:lnTo>
                      <a:pt x="114" y="120"/>
                    </a:lnTo>
                    <a:lnTo>
                      <a:pt x="184" y="120"/>
                    </a:lnTo>
                    <a:lnTo>
                      <a:pt x="184" y="120"/>
                    </a:lnTo>
                    <a:lnTo>
                      <a:pt x="188" y="118"/>
                    </a:lnTo>
                    <a:lnTo>
                      <a:pt x="190" y="112"/>
                    </a:lnTo>
                    <a:lnTo>
                      <a:pt x="190" y="112"/>
                    </a:lnTo>
                    <a:lnTo>
                      <a:pt x="188" y="108"/>
                    </a:lnTo>
                    <a:lnTo>
                      <a:pt x="184" y="106"/>
                    </a:lnTo>
                    <a:lnTo>
                      <a:pt x="114" y="106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2" y="30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4" y="30"/>
                    </a:lnTo>
                    <a:lnTo>
                      <a:pt x="102" y="34"/>
                    </a:lnTo>
                    <a:lnTo>
                      <a:pt x="102" y="106"/>
                    </a:lnTo>
                    <a:lnTo>
                      <a:pt x="34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59D4C16-88E0-4305-A1E6-F73357977222}"/>
              </a:ext>
            </a:extLst>
          </p:cNvPr>
          <p:cNvSpPr txBox="1">
            <a:spLocks/>
          </p:cNvSpPr>
          <p:nvPr/>
        </p:nvSpPr>
        <p:spPr>
          <a:xfrm>
            <a:off x="580759" y="2266924"/>
            <a:ext cx="6832314" cy="4178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Century Gothic" panose="020B0502020202020204" pitchFamily="34" charset="0"/>
              <a:buChar char="−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Consistent wellness offerings across group products</a:t>
            </a:r>
          </a:p>
          <a:p>
            <a:r>
              <a:rPr lang="en-US" sz="1800" dirty="0"/>
              <a:t>Flexibility to choose a plan that meets the needs of your client</a:t>
            </a:r>
          </a:p>
          <a:p>
            <a:r>
              <a:rPr lang="en-US" sz="1800" dirty="0"/>
              <a:t>Range of benefits available: $25 - $100 </a:t>
            </a:r>
          </a:p>
          <a:p>
            <a:r>
              <a:rPr lang="en-US" sz="1800" dirty="0"/>
              <a:t>Wide variety of tests and screenings are covered</a:t>
            </a:r>
            <a:br>
              <a:rPr lang="en-US" sz="1800" dirty="0"/>
            </a:br>
            <a:r>
              <a:rPr lang="en-US" sz="1800" dirty="0"/>
              <a:t>- Physicals</a:t>
            </a:r>
            <a:br>
              <a:rPr lang="en-US" sz="1800" dirty="0"/>
            </a:br>
            <a:r>
              <a:rPr lang="en-US" sz="1800" dirty="0"/>
              <a:t>- Immunizations</a:t>
            </a:r>
            <a:br>
              <a:rPr lang="en-US" sz="1800" dirty="0"/>
            </a:br>
            <a:r>
              <a:rPr lang="en-US" sz="1800" dirty="0"/>
              <a:t>- Blood and cancer screenings</a:t>
            </a:r>
            <a:br>
              <a:rPr lang="en-US" sz="1800" dirty="0"/>
            </a:br>
            <a:r>
              <a:rPr lang="en-US" sz="1800" dirty="0"/>
              <a:t>- Biometrics</a:t>
            </a:r>
            <a:br>
              <a:rPr lang="en-US" sz="1800" dirty="0"/>
            </a:br>
            <a:r>
              <a:rPr lang="en-US" sz="1800" dirty="0"/>
              <a:t>- And many more!</a:t>
            </a:r>
          </a:p>
          <a:p>
            <a:r>
              <a:rPr lang="en-US" sz="1800" b="1" dirty="0"/>
              <a:t>Optional follow-up test benefit: $25 - $100</a:t>
            </a:r>
          </a:p>
          <a:p>
            <a:r>
              <a:rPr lang="en-US" sz="1800" b="1" dirty="0"/>
              <a:t>Optional genetic test for cancer - $250 benefit!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1928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948" y="4576422"/>
            <a:ext cx="7021284" cy="858569"/>
          </a:xfrm>
        </p:spPr>
        <p:txBody>
          <a:bodyPr numCol="2" spcCol="457200"/>
          <a:lstStyle/>
          <a:p>
            <a:pPr marL="0" indent="0" algn="ctr">
              <a:buNone/>
            </a:pPr>
            <a:r>
              <a:rPr lang="en-US" sz="1400" b="1" dirty="0"/>
              <a:t>Waiver of Premium due to disability – </a:t>
            </a:r>
            <a:br>
              <a:rPr lang="en-US" sz="1400" dirty="0"/>
            </a:br>
            <a:r>
              <a:rPr lang="en-US" sz="1400" dirty="0"/>
              <a:t>disabled for 6 months, waives premium to age 65</a:t>
            </a:r>
          </a:p>
          <a:p>
            <a:pPr marL="0" indent="0" algn="ctr">
              <a:buNone/>
            </a:pPr>
            <a:r>
              <a:rPr lang="en-US" sz="1400" b="1" dirty="0"/>
              <a:t>Waiver of Premium due to critical illness – </a:t>
            </a:r>
            <a:r>
              <a:rPr lang="en-US" sz="1400" dirty="0"/>
              <a:t>waives premium for 6 months when you trigger a 50% or</a:t>
            </a:r>
            <a:br>
              <a:rPr lang="en-US" sz="1400" dirty="0"/>
            </a:br>
            <a:r>
              <a:rPr lang="en-US" sz="1400" dirty="0"/>
              <a:t>100% benefit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74943" y="6399897"/>
            <a:ext cx="2338460" cy="384361"/>
          </a:xfrm>
        </p:spPr>
        <p:txBody>
          <a:bodyPr/>
          <a:lstStyle/>
          <a:p>
            <a:r>
              <a:rPr lang="en-US" sz="900" b="1" dirty="0"/>
              <a:t>  </a:t>
            </a:r>
            <a:r>
              <a:rPr lang="en-US" sz="900" b="1" dirty="0" err="1"/>
              <a:t>TrustmarkVB.com</a:t>
            </a:r>
            <a:r>
              <a:rPr lang="en-US" sz="900" b="1" dirty="0"/>
              <a:t>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8B5A6E-37A2-714E-A766-039121FEAF9C}"/>
              </a:ext>
            </a:extLst>
          </p:cNvPr>
          <p:cNvGrpSpPr/>
          <p:nvPr/>
        </p:nvGrpSpPr>
        <p:grpSpPr>
          <a:xfrm>
            <a:off x="4515144" y="-235969"/>
            <a:ext cx="568852" cy="958214"/>
            <a:chOff x="3241515" y="-235969"/>
            <a:chExt cx="568852" cy="958214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6D7C3182-ACA3-3546-AF0C-046838ADD5C5}"/>
                </a:ext>
              </a:extLst>
            </p:cNvPr>
            <p:cNvSpPr/>
            <p:nvPr/>
          </p:nvSpPr>
          <p:spPr>
            <a:xfrm rot="5400000">
              <a:off x="3046834" y="-41288"/>
              <a:ext cx="958214" cy="568852"/>
            </a:xfrm>
            <a:prstGeom prst="homePlate">
              <a:avLst>
                <a:gd name="adj" fmla="val 15747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 dirty="0">
                <a:solidFill>
                  <a:srgbClr val="800000"/>
                </a:solidFill>
                <a:latin typeface="+mj-lt"/>
                <a:cs typeface="Calibri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36E3FD-1E34-2841-BA20-5BB5DC4ABB6A}"/>
                </a:ext>
              </a:extLst>
            </p:cNvPr>
            <p:cNvGrpSpPr/>
            <p:nvPr/>
          </p:nvGrpSpPr>
          <p:grpSpPr>
            <a:xfrm>
              <a:off x="3336135" y="267143"/>
              <a:ext cx="393923" cy="263303"/>
              <a:chOff x="896938" y="2603500"/>
              <a:chExt cx="1682750" cy="1079500"/>
            </a:xfrm>
            <a:solidFill>
              <a:schemeClr val="bg1"/>
            </a:solidFill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EBE9E130-E904-B74B-B2D7-1F80AC47036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6938" y="2603500"/>
                <a:ext cx="1314450" cy="1079500"/>
              </a:xfrm>
              <a:custGeom>
                <a:avLst/>
                <a:gdLst>
                  <a:gd name="T0" fmla="*/ 280 w 828"/>
                  <a:gd name="T1" fmla="*/ 624 h 680"/>
                  <a:gd name="T2" fmla="*/ 104 w 828"/>
                  <a:gd name="T3" fmla="*/ 471 h 680"/>
                  <a:gd name="T4" fmla="*/ 18 w 828"/>
                  <a:gd name="T5" fmla="*/ 325 h 680"/>
                  <a:gd name="T6" fmla="*/ 0 w 828"/>
                  <a:gd name="T7" fmla="*/ 221 h 680"/>
                  <a:gd name="T8" fmla="*/ 26 w 828"/>
                  <a:gd name="T9" fmla="*/ 108 h 680"/>
                  <a:gd name="T10" fmla="*/ 98 w 828"/>
                  <a:gd name="T11" fmla="*/ 32 h 680"/>
                  <a:gd name="T12" fmla="*/ 190 w 828"/>
                  <a:gd name="T13" fmla="*/ 2 h 680"/>
                  <a:gd name="T14" fmla="*/ 292 w 828"/>
                  <a:gd name="T15" fmla="*/ 24 h 680"/>
                  <a:gd name="T16" fmla="*/ 372 w 828"/>
                  <a:gd name="T17" fmla="*/ 118 h 680"/>
                  <a:gd name="T18" fmla="*/ 438 w 828"/>
                  <a:gd name="T19" fmla="*/ 34 h 680"/>
                  <a:gd name="T20" fmla="*/ 534 w 828"/>
                  <a:gd name="T21" fmla="*/ 0 h 680"/>
                  <a:gd name="T22" fmla="*/ 630 w 828"/>
                  <a:gd name="T23" fmla="*/ 22 h 680"/>
                  <a:gd name="T24" fmla="*/ 708 w 828"/>
                  <a:gd name="T25" fmla="*/ 92 h 680"/>
                  <a:gd name="T26" fmla="*/ 742 w 828"/>
                  <a:gd name="T27" fmla="*/ 199 h 680"/>
                  <a:gd name="T28" fmla="*/ 722 w 828"/>
                  <a:gd name="T29" fmla="*/ 333 h 680"/>
                  <a:gd name="T30" fmla="*/ 454 w 828"/>
                  <a:gd name="T31" fmla="*/ 247 h 680"/>
                  <a:gd name="T32" fmla="*/ 314 w 828"/>
                  <a:gd name="T33" fmla="*/ 211 h 680"/>
                  <a:gd name="T34" fmla="*/ 290 w 828"/>
                  <a:gd name="T35" fmla="*/ 209 h 680"/>
                  <a:gd name="T36" fmla="*/ 140 w 828"/>
                  <a:gd name="T37" fmla="*/ 351 h 680"/>
                  <a:gd name="T38" fmla="*/ 152 w 828"/>
                  <a:gd name="T39" fmla="*/ 369 h 680"/>
                  <a:gd name="T40" fmla="*/ 370 w 828"/>
                  <a:gd name="T41" fmla="*/ 473 h 680"/>
                  <a:gd name="T42" fmla="*/ 386 w 828"/>
                  <a:gd name="T43" fmla="*/ 481 h 680"/>
                  <a:gd name="T44" fmla="*/ 494 w 828"/>
                  <a:gd name="T45" fmla="*/ 367 h 680"/>
                  <a:gd name="T46" fmla="*/ 820 w 828"/>
                  <a:gd name="T47" fmla="*/ 381 h 680"/>
                  <a:gd name="T48" fmla="*/ 826 w 828"/>
                  <a:gd name="T49" fmla="*/ 417 h 680"/>
                  <a:gd name="T50" fmla="*/ 796 w 828"/>
                  <a:gd name="T51" fmla="*/ 437 h 680"/>
                  <a:gd name="T52" fmla="*/ 576 w 828"/>
                  <a:gd name="T53" fmla="*/ 536 h 680"/>
                  <a:gd name="T54" fmla="*/ 372 w 828"/>
                  <a:gd name="T55" fmla="*/ 680 h 680"/>
                  <a:gd name="T56" fmla="*/ 156 w 828"/>
                  <a:gd name="T57" fmla="*/ 36 h 680"/>
                  <a:gd name="T58" fmla="*/ 76 w 828"/>
                  <a:gd name="T59" fmla="*/ 84 h 680"/>
                  <a:gd name="T60" fmla="*/ 32 w 828"/>
                  <a:gd name="T61" fmla="*/ 168 h 680"/>
                  <a:gd name="T62" fmla="*/ 30 w 828"/>
                  <a:gd name="T63" fmla="*/ 263 h 680"/>
                  <a:gd name="T64" fmla="*/ 96 w 828"/>
                  <a:gd name="T65" fmla="*/ 417 h 680"/>
                  <a:gd name="T66" fmla="*/ 270 w 828"/>
                  <a:gd name="T67" fmla="*/ 584 h 680"/>
                  <a:gd name="T68" fmla="*/ 450 w 828"/>
                  <a:gd name="T69" fmla="*/ 602 h 680"/>
                  <a:gd name="T70" fmla="*/ 630 w 828"/>
                  <a:gd name="T71" fmla="*/ 439 h 680"/>
                  <a:gd name="T72" fmla="*/ 802 w 828"/>
                  <a:gd name="T73" fmla="*/ 403 h 680"/>
                  <a:gd name="T74" fmla="*/ 490 w 828"/>
                  <a:gd name="T75" fmla="*/ 395 h 680"/>
                  <a:gd name="T76" fmla="*/ 418 w 828"/>
                  <a:gd name="T77" fmla="*/ 483 h 680"/>
                  <a:gd name="T78" fmla="*/ 370 w 828"/>
                  <a:gd name="T79" fmla="*/ 507 h 680"/>
                  <a:gd name="T80" fmla="*/ 284 w 828"/>
                  <a:gd name="T81" fmla="*/ 371 h 680"/>
                  <a:gd name="T82" fmla="*/ 152 w 828"/>
                  <a:gd name="T83" fmla="*/ 397 h 680"/>
                  <a:gd name="T84" fmla="*/ 114 w 828"/>
                  <a:gd name="T85" fmla="*/ 371 h 680"/>
                  <a:gd name="T86" fmla="*/ 118 w 828"/>
                  <a:gd name="T87" fmla="*/ 333 h 680"/>
                  <a:gd name="T88" fmla="*/ 220 w 828"/>
                  <a:gd name="T89" fmla="*/ 315 h 680"/>
                  <a:gd name="T90" fmla="*/ 302 w 828"/>
                  <a:gd name="T91" fmla="*/ 173 h 680"/>
                  <a:gd name="T92" fmla="*/ 384 w 828"/>
                  <a:gd name="T93" fmla="*/ 345 h 680"/>
                  <a:gd name="T94" fmla="*/ 454 w 828"/>
                  <a:gd name="T95" fmla="*/ 221 h 680"/>
                  <a:gd name="T96" fmla="*/ 524 w 828"/>
                  <a:gd name="T97" fmla="*/ 315 h 680"/>
                  <a:gd name="T98" fmla="*/ 716 w 828"/>
                  <a:gd name="T99" fmla="*/ 221 h 680"/>
                  <a:gd name="T100" fmla="*/ 700 w 828"/>
                  <a:gd name="T101" fmla="*/ 136 h 680"/>
                  <a:gd name="T102" fmla="*/ 644 w 828"/>
                  <a:gd name="T103" fmla="*/ 64 h 680"/>
                  <a:gd name="T104" fmla="*/ 570 w 828"/>
                  <a:gd name="T105" fmla="*/ 32 h 680"/>
                  <a:gd name="T106" fmla="*/ 456 w 828"/>
                  <a:gd name="T107" fmla="*/ 54 h 680"/>
                  <a:gd name="T108" fmla="*/ 394 w 828"/>
                  <a:gd name="T109" fmla="*/ 134 h 680"/>
                  <a:gd name="T110" fmla="*/ 356 w 828"/>
                  <a:gd name="T111" fmla="*/ 152 h 680"/>
                  <a:gd name="T112" fmla="*/ 306 w 828"/>
                  <a:gd name="T113" fmla="*/ 70 h 680"/>
                  <a:gd name="T114" fmla="*/ 224 w 828"/>
                  <a:gd name="T115" fmla="*/ 28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8" h="680">
                    <a:moveTo>
                      <a:pt x="372" y="680"/>
                    </a:moveTo>
                    <a:lnTo>
                      <a:pt x="366" y="678"/>
                    </a:lnTo>
                    <a:lnTo>
                      <a:pt x="366" y="678"/>
                    </a:lnTo>
                    <a:lnTo>
                      <a:pt x="348" y="668"/>
                    </a:lnTo>
                    <a:lnTo>
                      <a:pt x="306" y="642"/>
                    </a:lnTo>
                    <a:lnTo>
                      <a:pt x="280" y="624"/>
                    </a:lnTo>
                    <a:lnTo>
                      <a:pt x="248" y="602"/>
                    </a:lnTo>
                    <a:lnTo>
                      <a:pt x="216" y="578"/>
                    </a:lnTo>
                    <a:lnTo>
                      <a:pt x="182" y="550"/>
                    </a:lnTo>
                    <a:lnTo>
                      <a:pt x="182" y="550"/>
                    </a:lnTo>
                    <a:lnTo>
                      <a:pt x="140" y="510"/>
                    </a:lnTo>
                    <a:lnTo>
                      <a:pt x="104" y="471"/>
                    </a:lnTo>
                    <a:lnTo>
                      <a:pt x="72" y="429"/>
                    </a:lnTo>
                    <a:lnTo>
                      <a:pt x="58" y="409"/>
                    </a:lnTo>
                    <a:lnTo>
                      <a:pt x="46" y="387"/>
                    </a:lnTo>
                    <a:lnTo>
                      <a:pt x="34" y="367"/>
                    </a:lnTo>
                    <a:lnTo>
                      <a:pt x="26" y="345"/>
                    </a:lnTo>
                    <a:lnTo>
                      <a:pt x="18" y="325"/>
                    </a:lnTo>
                    <a:lnTo>
                      <a:pt x="10" y="303"/>
                    </a:lnTo>
                    <a:lnTo>
                      <a:pt x="6" y="283"/>
                    </a:lnTo>
                    <a:lnTo>
                      <a:pt x="2" y="261"/>
                    </a:lnTo>
                    <a:lnTo>
                      <a:pt x="0" y="241"/>
                    </a:lnTo>
                    <a:lnTo>
                      <a:pt x="0" y="221"/>
                    </a:lnTo>
                    <a:lnTo>
                      <a:pt x="0" y="221"/>
                    </a:lnTo>
                    <a:lnTo>
                      <a:pt x="0" y="199"/>
                    </a:lnTo>
                    <a:lnTo>
                      <a:pt x="2" y="179"/>
                    </a:lnTo>
                    <a:lnTo>
                      <a:pt x="6" y="162"/>
                    </a:lnTo>
                    <a:lnTo>
                      <a:pt x="12" y="142"/>
                    </a:lnTo>
                    <a:lnTo>
                      <a:pt x="18" y="124"/>
                    </a:lnTo>
                    <a:lnTo>
                      <a:pt x="26" y="108"/>
                    </a:lnTo>
                    <a:lnTo>
                      <a:pt x="34" y="92"/>
                    </a:lnTo>
                    <a:lnTo>
                      <a:pt x="46" y="78"/>
                    </a:lnTo>
                    <a:lnTo>
                      <a:pt x="56" y="64"/>
                    </a:lnTo>
                    <a:lnTo>
                      <a:pt x="70" y="52"/>
                    </a:lnTo>
                    <a:lnTo>
                      <a:pt x="84" y="42"/>
                    </a:lnTo>
                    <a:lnTo>
                      <a:pt x="98" y="32"/>
                    </a:lnTo>
                    <a:lnTo>
                      <a:pt x="114" y="22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68" y="4"/>
                    </a:lnTo>
                    <a:lnTo>
                      <a:pt x="168" y="4"/>
                    </a:lnTo>
                    <a:lnTo>
                      <a:pt x="190" y="2"/>
                    </a:lnTo>
                    <a:lnTo>
                      <a:pt x="210" y="0"/>
                    </a:lnTo>
                    <a:lnTo>
                      <a:pt x="230" y="2"/>
                    </a:lnTo>
                    <a:lnTo>
                      <a:pt x="246" y="6"/>
                    </a:lnTo>
                    <a:lnTo>
                      <a:pt x="264" y="10"/>
                    </a:lnTo>
                    <a:lnTo>
                      <a:pt x="278" y="16"/>
                    </a:lnTo>
                    <a:lnTo>
                      <a:pt x="292" y="24"/>
                    </a:lnTo>
                    <a:lnTo>
                      <a:pt x="306" y="34"/>
                    </a:lnTo>
                    <a:lnTo>
                      <a:pt x="318" y="44"/>
                    </a:lnTo>
                    <a:lnTo>
                      <a:pt x="328" y="54"/>
                    </a:lnTo>
                    <a:lnTo>
                      <a:pt x="346" y="76"/>
                    </a:lnTo>
                    <a:lnTo>
                      <a:pt x="360" y="98"/>
                    </a:lnTo>
                    <a:lnTo>
                      <a:pt x="372" y="118"/>
                    </a:lnTo>
                    <a:lnTo>
                      <a:pt x="372" y="118"/>
                    </a:lnTo>
                    <a:lnTo>
                      <a:pt x="382" y="98"/>
                    </a:lnTo>
                    <a:lnTo>
                      <a:pt x="396" y="76"/>
                    </a:lnTo>
                    <a:lnTo>
                      <a:pt x="414" y="54"/>
                    </a:lnTo>
                    <a:lnTo>
                      <a:pt x="426" y="44"/>
                    </a:lnTo>
                    <a:lnTo>
                      <a:pt x="438" y="34"/>
                    </a:lnTo>
                    <a:lnTo>
                      <a:pt x="450" y="24"/>
                    </a:lnTo>
                    <a:lnTo>
                      <a:pt x="464" y="16"/>
                    </a:lnTo>
                    <a:lnTo>
                      <a:pt x="480" y="10"/>
                    </a:lnTo>
                    <a:lnTo>
                      <a:pt x="496" y="6"/>
                    </a:lnTo>
                    <a:lnTo>
                      <a:pt x="514" y="2"/>
                    </a:lnTo>
                    <a:lnTo>
                      <a:pt x="534" y="0"/>
                    </a:lnTo>
                    <a:lnTo>
                      <a:pt x="554" y="2"/>
                    </a:lnTo>
                    <a:lnTo>
                      <a:pt x="576" y="4"/>
                    </a:lnTo>
                    <a:lnTo>
                      <a:pt x="576" y="4"/>
                    </a:lnTo>
                    <a:lnTo>
                      <a:pt x="594" y="10"/>
                    </a:lnTo>
                    <a:lnTo>
                      <a:pt x="612" y="16"/>
                    </a:lnTo>
                    <a:lnTo>
                      <a:pt x="630" y="22"/>
                    </a:lnTo>
                    <a:lnTo>
                      <a:pt x="646" y="32"/>
                    </a:lnTo>
                    <a:lnTo>
                      <a:pt x="660" y="42"/>
                    </a:lnTo>
                    <a:lnTo>
                      <a:pt x="674" y="52"/>
                    </a:lnTo>
                    <a:lnTo>
                      <a:pt x="686" y="64"/>
                    </a:lnTo>
                    <a:lnTo>
                      <a:pt x="698" y="78"/>
                    </a:lnTo>
                    <a:lnTo>
                      <a:pt x="708" y="92"/>
                    </a:lnTo>
                    <a:lnTo>
                      <a:pt x="718" y="108"/>
                    </a:lnTo>
                    <a:lnTo>
                      <a:pt x="726" y="124"/>
                    </a:lnTo>
                    <a:lnTo>
                      <a:pt x="732" y="142"/>
                    </a:lnTo>
                    <a:lnTo>
                      <a:pt x="736" y="162"/>
                    </a:lnTo>
                    <a:lnTo>
                      <a:pt x="740" y="179"/>
                    </a:lnTo>
                    <a:lnTo>
                      <a:pt x="742" y="199"/>
                    </a:lnTo>
                    <a:lnTo>
                      <a:pt x="744" y="221"/>
                    </a:lnTo>
                    <a:lnTo>
                      <a:pt x="744" y="221"/>
                    </a:lnTo>
                    <a:lnTo>
                      <a:pt x="742" y="249"/>
                    </a:lnTo>
                    <a:lnTo>
                      <a:pt x="738" y="277"/>
                    </a:lnTo>
                    <a:lnTo>
                      <a:pt x="732" y="305"/>
                    </a:lnTo>
                    <a:lnTo>
                      <a:pt x="722" y="333"/>
                    </a:lnTo>
                    <a:lnTo>
                      <a:pt x="718" y="343"/>
                    </a:lnTo>
                    <a:lnTo>
                      <a:pt x="508" y="343"/>
                    </a:lnTo>
                    <a:lnTo>
                      <a:pt x="466" y="255"/>
                    </a:lnTo>
                    <a:lnTo>
                      <a:pt x="466" y="255"/>
                    </a:lnTo>
                    <a:lnTo>
                      <a:pt x="462" y="249"/>
                    </a:lnTo>
                    <a:lnTo>
                      <a:pt x="454" y="247"/>
                    </a:lnTo>
                    <a:lnTo>
                      <a:pt x="454" y="247"/>
                    </a:lnTo>
                    <a:lnTo>
                      <a:pt x="448" y="251"/>
                    </a:lnTo>
                    <a:lnTo>
                      <a:pt x="444" y="257"/>
                    </a:lnTo>
                    <a:lnTo>
                      <a:pt x="382" y="431"/>
                    </a:lnTo>
                    <a:lnTo>
                      <a:pt x="314" y="211"/>
                    </a:lnTo>
                    <a:lnTo>
                      <a:pt x="314" y="211"/>
                    </a:lnTo>
                    <a:lnTo>
                      <a:pt x="308" y="203"/>
                    </a:lnTo>
                    <a:lnTo>
                      <a:pt x="306" y="201"/>
                    </a:lnTo>
                    <a:lnTo>
                      <a:pt x="302" y="201"/>
                    </a:lnTo>
                    <a:lnTo>
                      <a:pt x="302" y="201"/>
                    </a:lnTo>
                    <a:lnTo>
                      <a:pt x="296" y="203"/>
                    </a:lnTo>
                    <a:lnTo>
                      <a:pt x="290" y="209"/>
                    </a:lnTo>
                    <a:lnTo>
                      <a:pt x="240" y="343"/>
                    </a:lnTo>
                    <a:lnTo>
                      <a:pt x="152" y="343"/>
                    </a:lnTo>
                    <a:lnTo>
                      <a:pt x="152" y="343"/>
                    </a:lnTo>
                    <a:lnTo>
                      <a:pt x="146" y="343"/>
                    </a:lnTo>
                    <a:lnTo>
                      <a:pt x="142" y="347"/>
                    </a:lnTo>
                    <a:lnTo>
                      <a:pt x="140" y="351"/>
                    </a:lnTo>
                    <a:lnTo>
                      <a:pt x="138" y="357"/>
                    </a:lnTo>
                    <a:lnTo>
                      <a:pt x="138" y="357"/>
                    </a:lnTo>
                    <a:lnTo>
                      <a:pt x="140" y="361"/>
                    </a:lnTo>
                    <a:lnTo>
                      <a:pt x="142" y="365"/>
                    </a:lnTo>
                    <a:lnTo>
                      <a:pt x="146" y="369"/>
                    </a:lnTo>
                    <a:lnTo>
                      <a:pt x="152" y="369"/>
                    </a:lnTo>
                    <a:lnTo>
                      <a:pt x="248" y="369"/>
                    </a:lnTo>
                    <a:lnTo>
                      <a:pt x="248" y="369"/>
                    </a:lnTo>
                    <a:lnTo>
                      <a:pt x="254" y="367"/>
                    </a:lnTo>
                    <a:lnTo>
                      <a:pt x="258" y="361"/>
                    </a:lnTo>
                    <a:lnTo>
                      <a:pt x="300" y="251"/>
                    </a:lnTo>
                    <a:lnTo>
                      <a:pt x="370" y="473"/>
                    </a:lnTo>
                    <a:lnTo>
                      <a:pt x="370" y="473"/>
                    </a:lnTo>
                    <a:lnTo>
                      <a:pt x="374" y="479"/>
                    </a:lnTo>
                    <a:lnTo>
                      <a:pt x="378" y="481"/>
                    </a:lnTo>
                    <a:lnTo>
                      <a:pt x="382" y="483"/>
                    </a:lnTo>
                    <a:lnTo>
                      <a:pt x="382" y="483"/>
                    </a:lnTo>
                    <a:lnTo>
                      <a:pt x="386" y="481"/>
                    </a:lnTo>
                    <a:lnTo>
                      <a:pt x="388" y="481"/>
                    </a:lnTo>
                    <a:lnTo>
                      <a:pt x="392" y="473"/>
                    </a:lnTo>
                    <a:lnTo>
                      <a:pt x="456" y="293"/>
                    </a:lnTo>
                    <a:lnTo>
                      <a:pt x="490" y="363"/>
                    </a:lnTo>
                    <a:lnTo>
                      <a:pt x="490" y="363"/>
                    </a:lnTo>
                    <a:lnTo>
                      <a:pt x="494" y="367"/>
                    </a:lnTo>
                    <a:lnTo>
                      <a:pt x="500" y="369"/>
                    </a:lnTo>
                    <a:lnTo>
                      <a:pt x="798" y="369"/>
                    </a:lnTo>
                    <a:lnTo>
                      <a:pt x="798" y="369"/>
                    </a:lnTo>
                    <a:lnTo>
                      <a:pt x="804" y="371"/>
                    </a:lnTo>
                    <a:lnTo>
                      <a:pt x="810" y="373"/>
                    </a:lnTo>
                    <a:lnTo>
                      <a:pt x="820" y="381"/>
                    </a:lnTo>
                    <a:lnTo>
                      <a:pt x="826" y="391"/>
                    </a:lnTo>
                    <a:lnTo>
                      <a:pt x="828" y="397"/>
                    </a:lnTo>
                    <a:lnTo>
                      <a:pt x="828" y="403"/>
                    </a:lnTo>
                    <a:lnTo>
                      <a:pt x="828" y="403"/>
                    </a:lnTo>
                    <a:lnTo>
                      <a:pt x="828" y="411"/>
                    </a:lnTo>
                    <a:lnTo>
                      <a:pt x="826" y="417"/>
                    </a:lnTo>
                    <a:lnTo>
                      <a:pt x="824" y="423"/>
                    </a:lnTo>
                    <a:lnTo>
                      <a:pt x="820" y="427"/>
                    </a:lnTo>
                    <a:lnTo>
                      <a:pt x="814" y="431"/>
                    </a:lnTo>
                    <a:lnTo>
                      <a:pt x="808" y="435"/>
                    </a:lnTo>
                    <a:lnTo>
                      <a:pt x="802" y="437"/>
                    </a:lnTo>
                    <a:lnTo>
                      <a:pt x="796" y="437"/>
                    </a:lnTo>
                    <a:lnTo>
                      <a:pt x="666" y="437"/>
                    </a:lnTo>
                    <a:lnTo>
                      <a:pt x="666" y="437"/>
                    </a:lnTo>
                    <a:lnTo>
                      <a:pt x="644" y="465"/>
                    </a:lnTo>
                    <a:lnTo>
                      <a:pt x="622" y="489"/>
                    </a:lnTo>
                    <a:lnTo>
                      <a:pt x="600" y="512"/>
                    </a:lnTo>
                    <a:lnTo>
                      <a:pt x="576" y="536"/>
                    </a:lnTo>
                    <a:lnTo>
                      <a:pt x="530" y="576"/>
                    </a:lnTo>
                    <a:lnTo>
                      <a:pt x="484" y="610"/>
                    </a:lnTo>
                    <a:lnTo>
                      <a:pt x="444" y="638"/>
                    </a:lnTo>
                    <a:lnTo>
                      <a:pt x="410" y="658"/>
                    </a:lnTo>
                    <a:lnTo>
                      <a:pt x="378" y="678"/>
                    </a:lnTo>
                    <a:lnTo>
                      <a:pt x="372" y="680"/>
                    </a:lnTo>
                    <a:close/>
                    <a:moveTo>
                      <a:pt x="208" y="28"/>
                    </a:moveTo>
                    <a:lnTo>
                      <a:pt x="208" y="28"/>
                    </a:lnTo>
                    <a:lnTo>
                      <a:pt x="190" y="28"/>
                    </a:lnTo>
                    <a:lnTo>
                      <a:pt x="172" y="32"/>
                    </a:lnTo>
                    <a:lnTo>
                      <a:pt x="172" y="32"/>
                    </a:lnTo>
                    <a:lnTo>
                      <a:pt x="156" y="36"/>
                    </a:lnTo>
                    <a:lnTo>
                      <a:pt x="140" y="40"/>
                    </a:lnTo>
                    <a:lnTo>
                      <a:pt x="126" y="46"/>
                    </a:lnTo>
                    <a:lnTo>
                      <a:pt x="112" y="54"/>
                    </a:lnTo>
                    <a:lnTo>
                      <a:pt x="100" y="64"/>
                    </a:lnTo>
                    <a:lnTo>
                      <a:pt x="88" y="74"/>
                    </a:lnTo>
                    <a:lnTo>
                      <a:pt x="76" y="84"/>
                    </a:lnTo>
                    <a:lnTo>
                      <a:pt x="66" y="96"/>
                    </a:lnTo>
                    <a:lnTo>
                      <a:pt x="58" y="108"/>
                    </a:lnTo>
                    <a:lnTo>
                      <a:pt x="50" y="122"/>
                    </a:lnTo>
                    <a:lnTo>
                      <a:pt x="42" y="136"/>
                    </a:lnTo>
                    <a:lnTo>
                      <a:pt x="38" y="152"/>
                    </a:lnTo>
                    <a:lnTo>
                      <a:pt x="32" y="168"/>
                    </a:lnTo>
                    <a:lnTo>
                      <a:pt x="30" y="185"/>
                    </a:lnTo>
                    <a:lnTo>
                      <a:pt x="28" y="203"/>
                    </a:lnTo>
                    <a:lnTo>
                      <a:pt x="26" y="221"/>
                    </a:lnTo>
                    <a:lnTo>
                      <a:pt x="26" y="221"/>
                    </a:lnTo>
                    <a:lnTo>
                      <a:pt x="28" y="241"/>
                    </a:lnTo>
                    <a:lnTo>
                      <a:pt x="30" y="263"/>
                    </a:lnTo>
                    <a:lnTo>
                      <a:pt x="34" y="283"/>
                    </a:lnTo>
                    <a:lnTo>
                      <a:pt x="40" y="305"/>
                    </a:lnTo>
                    <a:lnTo>
                      <a:pt x="46" y="323"/>
                    </a:lnTo>
                    <a:lnTo>
                      <a:pt x="54" y="343"/>
                    </a:lnTo>
                    <a:lnTo>
                      <a:pt x="74" y="381"/>
                    </a:lnTo>
                    <a:lnTo>
                      <a:pt x="96" y="417"/>
                    </a:lnTo>
                    <a:lnTo>
                      <a:pt x="122" y="451"/>
                    </a:lnTo>
                    <a:lnTo>
                      <a:pt x="152" y="483"/>
                    </a:lnTo>
                    <a:lnTo>
                      <a:pt x="180" y="512"/>
                    </a:lnTo>
                    <a:lnTo>
                      <a:pt x="212" y="538"/>
                    </a:lnTo>
                    <a:lnTo>
                      <a:pt x="242" y="562"/>
                    </a:lnTo>
                    <a:lnTo>
                      <a:pt x="270" y="584"/>
                    </a:lnTo>
                    <a:lnTo>
                      <a:pt x="298" y="604"/>
                    </a:lnTo>
                    <a:lnTo>
                      <a:pt x="344" y="634"/>
                    </a:lnTo>
                    <a:lnTo>
                      <a:pt x="372" y="650"/>
                    </a:lnTo>
                    <a:lnTo>
                      <a:pt x="372" y="650"/>
                    </a:lnTo>
                    <a:lnTo>
                      <a:pt x="416" y="624"/>
                    </a:lnTo>
                    <a:lnTo>
                      <a:pt x="450" y="602"/>
                    </a:lnTo>
                    <a:lnTo>
                      <a:pt x="488" y="574"/>
                    </a:lnTo>
                    <a:lnTo>
                      <a:pt x="528" y="540"/>
                    </a:lnTo>
                    <a:lnTo>
                      <a:pt x="570" y="505"/>
                    </a:lnTo>
                    <a:lnTo>
                      <a:pt x="590" y="483"/>
                    </a:lnTo>
                    <a:lnTo>
                      <a:pt x="610" y="463"/>
                    </a:lnTo>
                    <a:lnTo>
                      <a:pt x="630" y="439"/>
                    </a:lnTo>
                    <a:lnTo>
                      <a:pt x="648" y="417"/>
                    </a:lnTo>
                    <a:lnTo>
                      <a:pt x="652" y="411"/>
                    </a:lnTo>
                    <a:lnTo>
                      <a:pt x="796" y="411"/>
                    </a:lnTo>
                    <a:lnTo>
                      <a:pt x="796" y="411"/>
                    </a:lnTo>
                    <a:lnTo>
                      <a:pt x="800" y="409"/>
                    </a:lnTo>
                    <a:lnTo>
                      <a:pt x="802" y="403"/>
                    </a:lnTo>
                    <a:lnTo>
                      <a:pt x="802" y="403"/>
                    </a:lnTo>
                    <a:lnTo>
                      <a:pt x="800" y="399"/>
                    </a:lnTo>
                    <a:lnTo>
                      <a:pt x="796" y="397"/>
                    </a:lnTo>
                    <a:lnTo>
                      <a:pt x="500" y="397"/>
                    </a:lnTo>
                    <a:lnTo>
                      <a:pt x="500" y="397"/>
                    </a:lnTo>
                    <a:lnTo>
                      <a:pt x="490" y="395"/>
                    </a:lnTo>
                    <a:lnTo>
                      <a:pt x="480" y="391"/>
                    </a:lnTo>
                    <a:lnTo>
                      <a:pt x="472" y="383"/>
                    </a:lnTo>
                    <a:lnTo>
                      <a:pt x="466" y="373"/>
                    </a:lnTo>
                    <a:lnTo>
                      <a:pt x="460" y="365"/>
                    </a:lnTo>
                    <a:lnTo>
                      <a:pt x="418" y="483"/>
                    </a:lnTo>
                    <a:lnTo>
                      <a:pt x="418" y="483"/>
                    </a:lnTo>
                    <a:lnTo>
                      <a:pt x="412" y="493"/>
                    </a:lnTo>
                    <a:lnTo>
                      <a:pt x="404" y="503"/>
                    </a:lnTo>
                    <a:lnTo>
                      <a:pt x="394" y="507"/>
                    </a:lnTo>
                    <a:lnTo>
                      <a:pt x="382" y="509"/>
                    </a:lnTo>
                    <a:lnTo>
                      <a:pt x="382" y="509"/>
                    </a:lnTo>
                    <a:lnTo>
                      <a:pt x="370" y="507"/>
                    </a:lnTo>
                    <a:lnTo>
                      <a:pt x="358" y="501"/>
                    </a:lnTo>
                    <a:lnTo>
                      <a:pt x="350" y="493"/>
                    </a:lnTo>
                    <a:lnTo>
                      <a:pt x="344" y="481"/>
                    </a:lnTo>
                    <a:lnTo>
                      <a:pt x="298" y="335"/>
                    </a:lnTo>
                    <a:lnTo>
                      <a:pt x="284" y="371"/>
                    </a:lnTo>
                    <a:lnTo>
                      <a:pt x="284" y="371"/>
                    </a:lnTo>
                    <a:lnTo>
                      <a:pt x="278" y="381"/>
                    </a:lnTo>
                    <a:lnTo>
                      <a:pt x="270" y="389"/>
                    </a:lnTo>
                    <a:lnTo>
                      <a:pt x="260" y="395"/>
                    </a:lnTo>
                    <a:lnTo>
                      <a:pt x="248" y="397"/>
                    </a:lnTo>
                    <a:lnTo>
                      <a:pt x="152" y="397"/>
                    </a:lnTo>
                    <a:lnTo>
                      <a:pt x="152" y="397"/>
                    </a:lnTo>
                    <a:lnTo>
                      <a:pt x="144" y="395"/>
                    </a:lnTo>
                    <a:lnTo>
                      <a:pt x="136" y="393"/>
                    </a:lnTo>
                    <a:lnTo>
                      <a:pt x="130" y="389"/>
                    </a:lnTo>
                    <a:lnTo>
                      <a:pt x="124" y="385"/>
                    </a:lnTo>
                    <a:lnTo>
                      <a:pt x="118" y="379"/>
                    </a:lnTo>
                    <a:lnTo>
                      <a:pt x="114" y="371"/>
                    </a:lnTo>
                    <a:lnTo>
                      <a:pt x="112" y="365"/>
                    </a:lnTo>
                    <a:lnTo>
                      <a:pt x="112" y="357"/>
                    </a:lnTo>
                    <a:lnTo>
                      <a:pt x="112" y="357"/>
                    </a:lnTo>
                    <a:lnTo>
                      <a:pt x="112" y="347"/>
                    </a:lnTo>
                    <a:lnTo>
                      <a:pt x="114" y="341"/>
                    </a:lnTo>
                    <a:lnTo>
                      <a:pt x="118" y="333"/>
                    </a:lnTo>
                    <a:lnTo>
                      <a:pt x="124" y="327"/>
                    </a:lnTo>
                    <a:lnTo>
                      <a:pt x="130" y="323"/>
                    </a:lnTo>
                    <a:lnTo>
                      <a:pt x="136" y="319"/>
                    </a:lnTo>
                    <a:lnTo>
                      <a:pt x="144" y="317"/>
                    </a:lnTo>
                    <a:lnTo>
                      <a:pt x="152" y="315"/>
                    </a:lnTo>
                    <a:lnTo>
                      <a:pt x="220" y="315"/>
                    </a:lnTo>
                    <a:lnTo>
                      <a:pt x="266" y="199"/>
                    </a:lnTo>
                    <a:lnTo>
                      <a:pt x="266" y="199"/>
                    </a:lnTo>
                    <a:lnTo>
                      <a:pt x="272" y="189"/>
                    </a:lnTo>
                    <a:lnTo>
                      <a:pt x="280" y="181"/>
                    </a:lnTo>
                    <a:lnTo>
                      <a:pt x="290" y="175"/>
                    </a:lnTo>
                    <a:lnTo>
                      <a:pt x="302" y="173"/>
                    </a:lnTo>
                    <a:lnTo>
                      <a:pt x="302" y="173"/>
                    </a:lnTo>
                    <a:lnTo>
                      <a:pt x="314" y="177"/>
                    </a:lnTo>
                    <a:lnTo>
                      <a:pt x="326" y="181"/>
                    </a:lnTo>
                    <a:lnTo>
                      <a:pt x="334" y="191"/>
                    </a:lnTo>
                    <a:lnTo>
                      <a:pt x="340" y="201"/>
                    </a:lnTo>
                    <a:lnTo>
                      <a:pt x="384" y="345"/>
                    </a:lnTo>
                    <a:lnTo>
                      <a:pt x="418" y="247"/>
                    </a:lnTo>
                    <a:lnTo>
                      <a:pt x="418" y="247"/>
                    </a:lnTo>
                    <a:lnTo>
                      <a:pt x="424" y="237"/>
                    </a:lnTo>
                    <a:lnTo>
                      <a:pt x="432" y="229"/>
                    </a:lnTo>
                    <a:lnTo>
                      <a:pt x="442" y="223"/>
                    </a:lnTo>
                    <a:lnTo>
                      <a:pt x="454" y="221"/>
                    </a:lnTo>
                    <a:lnTo>
                      <a:pt x="454" y="221"/>
                    </a:lnTo>
                    <a:lnTo>
                      <a:pt x="464" y="221"/>
                    </a:lnTo>
                    <a:lnTo>
                      <a:pt x="476" y="225"/>
                    </a:lnTo>
                    <a:lnTo>
                      <a:pt x="484" y="233"/>
                    </a:lnTo>
                    <a:lnTo>
                      <a:pt x="490" y="243"/>
                    </a:lnTo>
                    <a:lnTo>
                      <a:pt x="524" y="315"/>
                    </a:lnTo>
                    <a:lnTo>
                      <a:pt x="700" y="315"/>
                    </a:lnTo>
                    <a:lnTo>
                      <a:pt x="700" y="315"/>
                    </a:lnTo>
                    <a:lnTo>
                      <a:pt x="708" y="291"/>
                    </a:lnTo>
                    <a:lnTo>
                      <a:pt x="712" y="267"/>
                    </a:lnTo>
                    <a:lnTo>
                      <a:pt x="716" y="243"/>
                    </a:lnTo>
                    <a:lnTo>
                      <a:pt x="716" y="221"/>
                    </a:lnTo>
                    <a:lnTo>
                      <a:pt x="716" y="221"/>
                    </a:lnTo>
                    <a:lnTo>
                      <a:pt x="716" y="203"/>
                    </a:lnTo>
                    <a:lnTo>
                      <a:pt x="714" y="185"/>
                    </a:lnTo>
                    <a:lnTo>
                      <a:pt x="710" y="168"/>
                    </a:lnTo>
                    <a:lnTo>
                      <a:pt x="706" y="152"/>
                    </a:lnTo>
                    <a:lnTo>
                      <a:pt x="700" y="136"/>
                    </a:lnTo>
                    <a:lnTo>
                      <a:pt x="694" y="122"/>
                    </a:lnTo>
                    <a:lnTo>
                      <a:pt x="686" y="108"/>
                    </a:lnTo>
                    <a:lnTo>
                      <a:pt x="676" y="96"/>
                    </a:lnTo>
                    <a:lnTo>
                      <a:pt x="666" y="84"/>
                    </a:lnTo>
                    <a:lnTo>
                      <a:pt x="656" y="74"/>
                    </a:lnTo>
                    <a:lnTo>
                      <a:pt x="644" y="64"/>
                    </a:lnTo>
                    <a:lnTo>
                      <a:pt x="630" y="54"/>
                    </a:lnTo>
                    <a:lnTo>
                      <a:pt x="616" y="46"/>
                    </a:lnTo>
                    <a:lnTo>
                      <a:pt x="602" y="40"/>
                    </a:lnTo>
                    <a:lnTo>
                      <a:pt x="586" y="36"/>
                    </a:lnTo>
                    <a:lnTo>
                      <a:pt x="570" y="32"/>
                    </a:lnTo>
                    <a:lnTo>
                      <a:pt x="570" y="32"/>
                    </a:lnTo>
                    <a:lnTo>
                      <a:pt x="548" y="28"/>
                    </a:lnTo>
                    <a:lnTo>
                      <a:pt x="528" y="28"/>
                    </a:lnTo>
                    <a:lnTo>
                      <a:pt x="508" y="30"/>
                    </a:lnTo>
                    <a:lnTo>
                      <a:pt x="490" y="36"/>
                    </a:lnTo>
                    <a:lnTo>
                      <a:pt x="472" y="44"/>
                    </a:lnTo>
                    <a:lnTo>
                      <a:pt x="456" y="54"/>
                    </a:lnTo>
                    <a:lnTo>
                      <a:pt x="440" y="68"/>
                    </a:lnTo>
                    <a:lnTo>
                      <a:pt x="424" y="82"/>
                    </a:lnTo>
                    <a:lnTo>
                      <a:pt x="424" y="82"/>
                    </a:lnTo>
                    <a:lnTo>
                      <a:pt x="414" y="96"/>
                    </a:lnTo>
                    <a:lnTo>
                      <a:pt x="406" y="110"/>
                    </a:lnTo>
                    <a:lnTo>
                      <a:pt x="394" y="134"/>
                    </a:lnTo>
                    <a:lnTo>
                      <a:pt x="386" y="152"/>
                    </a:lnTo>
                    <a:lnTo>
                      <a:pt x="384" y="158"/>
                    </a:lnTo>
                    <a:lnTo>
                      <a:pt x="372" y="205"/>
                    </a:lnTo>
                    <a:lnTo>
                      <a:pt x="358" y="158"/>
                    </a:lnTo>
                    <a:lnTo>
                      <a:pt x="358" y="158"/>
                    </a:lnTo>
                    <a:lnTo>
                      <a:pt x="356" y="152"/>
                    </a:lnTo>
                    <a:lnTo>
                      <a:pt x="350" y="134"/>
                    </a:lnTo>
                    <a:lnTo>
                      <a:pt x="336" y="110"/>
                    </a:lnTo>
                    <a:lnTo>
                      <a:pt x="328" y="96"/>
                    </a:lnTo>
                    <a:lnTo>
                      <a:pt x="318" y="82"/>
                    </a:lnTo>
                    <a:lnTo>
                      <a:pt x="318" y="82"/>
                    </a:lnTo>
                    <a:lnTo>
                      <a:pt x="306" y="70"/>
                    </a:lnTo>
                    <a:lnTo>
                      <a:pt x="294" y="58"/>
                    </a:lnTo>
                    <a:lnTo>
                      <a:pt x="282" y="50"/>
                    </a:lnTo>
                    <a:lnTo>
                      <a:pt x="268" y="42"/>
                    </a:lnTo>
                    <a:lnTo>
                      <a:pt x="254" y="36"/>
                    </a:lnTo>
                    <a:lnTo>
                      <a:pt x="238" y="32"/>
                    </a:lnTo>
                    <a:lnTo>
                      <a:pt x="224" y="28"/>
                    </a:lnTo>
                    <a:lnTo>
                      <a:pt x="208" y="28"/>
                    </a:lnTo>
                    <a:lnTo>
                      <a:pt x="208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DC4A33E9-D614-B942-B5C0-A924ED5179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6788" y="3065463"/>
                <a:ext cx="342900" cy="354013"/>
              </a:xfrm>
              <a:custGeom>
                <a:avLst/>
                <a:gdLst>
                  <a:gd name="T0" fmla="*/ 108 w 216"/>
                  <a:gd name="T1" fmla="*/ 223 h 223"/>
                  <a:gd name="T2" fmla="*/ 96 w 216"/>
                  <a:gd name="T3" fmla="*/ 221 h 223"/>
                  <a:gd name="T4" fmla="*/ 84 w 216"/>
                  <a:gd name="T5" fmla="*/ 214 h 223"/>
                  <a:gd name="T6" fmla="*/ 78 w 216"/>
                  <a:gd name="T7" fmla="*/ 204 h 223"/>
                  <a:gd name="T8" fmla="*/ 74 w 216"/>
                  <a:gd name="T9" fmla="*/ 190 h 223"/>
                  <a:gd name="T10" fmla="*/ 34 w 216"/>
                  <a:gd name="T11" fmla="*/ 146 h 223"/>
                  <a:gd name="T12" fmla="*/ 26 w 216"/>
                  <a:gd name="T13" fmla="*/ 146 h 223"/>
                  <a:gd name="T14" fmla="*/ 14 w 216"/>
                  <a:gd name="T15" fmla="*/ 140 h 223"/>
                  <a:gd name="T16" fmla="*/ 6 w 216"/>
                  <a:gd name="T17" fmla="*/ 132 h 223"/>
                  <a:gd name="T18" fmla="*/ 0 w 216"/>
                  <a:gd name="T19" fmla="*/ 120 h 223"/>
                  <a:gd name="T20" fmla="*/ 0 w 216"/>
                  <a:gd name="T21" fmla="*/ 112 h 223"/>
                  <a:gd name="T22" fmla="*/ 2 w 216"/>
                  <a:gd name="T23" fmla="*/ 100 h 223"/>
                  <a:gd name="T24" fmla="*/ 10 w 216"/>
                  <a:gd name="T25" fmla="*/ 88 h 223"/>
                  <a:gd name="T26" fmla="*/ 20 w 216"/>
                  <a:gd name="T27" fmla="*/ 82 h 223"/>
                  <a:gd name="T28" fmla="*/ 34 w 216"/>
                  <a:gd name="T29" fmla="*/ 78 h 223"/>
                  <a:gd name="T30" fmla="*/ 74 w 216"/>
                  <a:gd name="T31" fmla="*/ 34 h 223"/>
                  <a:gd name="T32" fmla="*/ 76 w 216"/>
                  <a:gd name="T33" fmla="*/ 28 h 223"/>
                  <a:gd name="T34" fmla="*/ 80 w 216"/>
                  <a:gd name="T35" fmla="*/ 16 h 223"/>
                  <a:gd name="T36" fmla="*/ 90 w 216"/>
                  <a:gd name="T37" fmla="*/ 6 h 223"/>
                  <a:gd name="T38" fmla="*/ 102 w 216"/>
                  <a:gd name="T39" fmla="*/ 2 h 223"/>
                  <a:gd name="T40" fmla="*/ 108 w 216"/>
                  <a:gd name="T41" fmla="*/ 0 h 223"/>
                  <a:gd name="T42" fmla="*/ 122 w 216"/>
                  <a:gd name="T43" fmla="*/ 4 h 223"/>
                  <a:gd name="T44" fmla="*/ 132 w 216"/>
                  <a:gd name="T45" fmla="*/ 10 h 223"/>
                  <a:gd name="T46" fmla="*/ 140 w 216"/>
                  <a:gd name="T47" fmla="*/ 22 h 223"/>
                  <a:gd name="T48" fmla="*/ 142 w 216"/>
                  <a:gd name="T49" fmla="*/ 34 h 223"/>
                  <a:gd name="T50" fmla="*/ 184 w 216"/>
                  <a:gd name="T51" fmla="*/ 78 h 223"/>
                  <a:gd name="T52" fmla="*/ 190 w 216"/>
                  <a:gd name="T53" fmla="*/ 80 h 223"/>
                  <a:gd name="T54" fmla="*/ 202 w 216"/>
                  <a:gd name="T55" fmla="*/ 84 h 223"/>
                  <a:gd name="T56" fmla="*/ 212 w 216"/>
                  <a:gd name="T57" fmla="*/ 94 h 223"/>
                  <a:gd name="T58" fmla="*/ 216 w 216"/>
                  <a:gd name="T59" fmla="*/ 106 h 223"/>
                  <a:gd name="T60" fmla="*/ 216 w 216"/>
                  <a:gd name="T61" fmla="*/ 112 h 223"/>
                  <a:gd name="T62" fmla="*/ 214 w 216"/>
                  <a:gd name="T63" fmla="*/ 126 h 223"/>
                  <a:gd name="T64" fmla="*/ 206 w 216"/>
                  <a:gd name="T65" fmla="*/ 136 h 223"/>
                  <a:gd name="T66" fmla="*/ 196 w 216"/>
                  <a:gd name="T67" fmla="*/ 144 h 223"/>
                  <a:gd name="T68" fmla="*/ 184 w 216"/>
                  <a:gd name="T69" fmla="*/ 146 h 223"/>
                  <a:gd name="T70" fmla="*/ 142 w 216"/>
                  <a:gd name="T71" fmla="*/ 190 h 223"/>
                  <a:gd name="T72" fmla="*/ 142 w 216"/>
                  <a:gd name="T73" fmla="*/ 198 h 223"/>
                  <a:gd name="T74" fmla="*/ 136 w 216"/>
                  <a:gd name="T75" fmla="*/ 210 h 223"/>
                  <a:gd name="T76" fmla="*/ 128 w 216"/>
                  <a:gd name="T77" fmla="*/ 218 h 223"/>
                  <a:gd name="T78" fmla="*/ 116 w 216"/>
                  <a:gd name="T79" fmla="*/ 223 h 223"/>
                  <a:gd name="T80" fmla="*/ 108 w 216"/>
                  <a:gd name="T81" fmla="*/ 223 h 223"/>
                  <a:gd name="T82" fmla="*/ 34 w 216"/>
                  <a:gd name="T83" fmla="*/ 106 h 223"/>
                  <a:gd name="T84" fmla="*/ 28 w 216"/>
                  <a:gd name="T85" fmla="*/ 112 h 223"/>
                  <a:gd name="T86" fmla="*/ 28 w 216"/>
                  <a:gd name="T87" fmla="*/ 118 h 223"/>
                  <a:gd name="T88" fmla="*/ 102 w 216"/>
                  <a:gd name="T89" fmla="*/ 120 h 223"/>
                  <a:gd name="T90" fmla="*/ 102 w 216"/>
                  <a:gd name="T91" fmla="*/ 190 h 223"/>
                  <a:gd name="T92" fmla="*/ 108 w 216"/>
                  <a:gd name="T93" fmla="*/ 198 h 223"/>
                  <a:gd name="T94" fmla="*/ 112 w 216"/>
                  <a:gd name="T95" fmla="*/ 196 h 223"/>
                  <a:gd name="T96" fmla="*/ 114 w 216"/>
                  <a:gd name="T97" fmla="*/ 120 h 223"/>
                  <a:gd name="T98" fmla="*/ 184 w 216"/>
                  <a:gd name="T99" fmla="*/ 120 h 223"/>
                  <a:gd name="T100" fmla="*/ 190 w 216"/>
                  <a:gd name="T101" fmla="*/ 112 h 223"/>
                  <a:gd name="T102" fmla="*/ 188 w 216"/>
                  <a:gd name="T103" fmla="*/ 108 h 223"/>
                  <a:gd name="T104" fmla="*/ 114 w 216"/>
                  <a:gd name="T105" fmla="*/ 106 h 223"/>
                  <a:gd name="T106" fmla="*/ 114 w 216"/>
                  <a:gd name="T107" fmla="*/ 34 h 223"/>
                  <a:gd name="T108" fmla="*/ 108 w 216"/>
                  <a:gd name="T109" fmla="*/ 28 h 223"/>
                  <a:gd name="T110" fmla="*/ 104 w 216"/>
                  <a:gd name="T111" fmla="*/ 30 h 223"/>
                  <a:gd name="T112" fmla="*/ 102 w 216"/>
                  <a:gd name="T113" fmla="*/ 106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16" h="223">
                    <a:moveTo>
                      <a:pt x="108" y="223"/>
                    </a:moveTo>
                    <a:lnTo>
                      <a:pt x="108" y="223"/>
                    </a:lnTo>
                    <a:lnTo>
                      <a:pt x="102" y="223"/>
                    </a:lnTo>
                    <a:lnTo>
                      <a:pt x="96" y="221"/>
                    </a:lnTo>
                    <a:lnTo>
                      <a:pt x="90" y="218"/>
                    </a:lnTo>
                    <a:lnTo>
                      <a:pt x="84" y="214"/>
                    </a:lnTo>
                    <a:lnTo>
                      <a:pt x="80" y="210"/>
                    </a:lnTo>
                    <a:lnTo>
                      <a:pt x="78" y="204"/>
                    </a:lnTo>
                    <a:lnTo>
                      <a:pt x="76" y="198"/>
                    </a:lnTo>
                    <a:lnTo>
                      <a:pt x="74" y="190"/>
                    </a:lnTo>
                    <a:lnTo>
                      <a:pt x="74" y="146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26" y="146"/>
                    </a:lnTo>
                    <a:lnTo>
                      <a:pt x="20" y="144"/>
                    </a:lnTo>
                    <a:lnTo>
                      <a:pt x="14" y="140"/>
                    </a:lnTo>
                    <a:lnTo>
                      <a:pt x="10" y="136"/>
                    </a:lnTo>
                    <a:lnTo>
                      <a:pt x="6" y="132"/>
                    </a:lnTo>
                    <a:lnTo>
                      <a:pt x="2" y="126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2" y="100"/>
                    </a:lnTo>
                    <a:lnTo>
                      <a:pt x="6" y="94"/>
                    </a:lnTo>
                    <a:lnTo>
                      <a:pt x="10" y="88"/>
                    </a:lnTo>
                    <a:lnTo>
                      <a:pt x="14" y="84"/>
                    </a:lnTo>
                    <a:lnTo>
                      <a:pt x="20" y="82"/>
                    </a:lnTo>
                    <a:lnTo>
                      <a:pt x="26" y="80"/>
                    </a:lnTo>
                    <a:lnTo>
                      <a:pt x="34" y="78"/>
                    </a:lnTo>
                    <a:lnTo>
                      <a:pt x="74" y="78"/>
                    </a:lnTo>
                    <a:lnTo>
                      <a:pt x="74" y="34"/>
                    </a:lnTo>
                    <a:lnTo>
                      <a:pt x="74" y="34"/>
                    </a:lnTo>
                    <a:lnTo>
                      <a:pt x="76" y="28"/>
                    </a:lnTo>
                    <a:lnTo>
                      <a:pt x="78" y="22"/>
                    </a:lnTo>
                    <a:lnTo>
                      <a:pt x="80" y="16"/>
                    </a:lnTo>
                    <a:lnTo>
                      <a:pt x="84" y="10"/>
                    </a:lnTo>
                    <a:lnTo>
                      <a:pt x="90" y="6"/>
                    </a:lnTo>
                    <a:lnTo>
                      <a:pt x="96" y="4"/>
                    </a:lnTo>
                    <a:lnTo>
                      <a:pt x="102" y="2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6" y="2"/>
                    </a:lnTo>
                    <a:lnTo>
                      <a:pt x="122" y="4"/>
                    </a:lnTo>
                    <a:lnTo>
                      <a:pt x="128" y="6"/>
                    </a:lnTo>
                    <a:lnTo>
                      <a:pt x="132" y="10"/>
                    </a:lnTo>
                    <a:lnTo>
                      <a:pt x="136" y="16"/>
                    </a:lnTo>
                    <a:lnTo>
                      <a:pt x="140" y="22"/>
                    </a:lnTo>
                    <a:lnTo>
                      <a:pt x="142" y="28"/>
                    </a:lnTo>
                    <a:lnTo>
                      <a:pt x="142" y="34"/>
                    </a:lnTo>
                    <a:lnTo>
                      <a:pt x="142" y="78"/>
                    </a:lnTo>
                    <a:lnTo>
                      <a:pt x="184" y="78"/>
                    </a:lnTo>
                    <a:lnTo>
                      <a:pt x="184" y="78"/>
                    </a:lnTo>
                    <a:lnTo>
                      <a:pt x="190" y="80"/>
                    </a:lnTo>
                    <a:lnTo>
                      <a:pt x="196" y="82"/>
                    </a:lnTo>
                    <a:lnTo>
                      <a:pt x="202" y="84"/>
                    </a:lnTo>
                    <a:lnTo>
                      <a:pt x="206" y="88"/>
                    </a:lnTo>
                    <a:lnTo>
                      <a:pt x="212" y="94"/>
                    </a:lnTo>
                    <a:lnTo>
                      <a:pt x="214" y="100"/>
                    </a:lnTo>
                    <a:lnTo>
                      <a:pt x="216" y="106"/>
                    </a:lnTo>
                    <a:lnTo>
                      <a:pt x="216" y="112"/>
                    </a:lnTo>
                    <a:lnTo>
                      <a:pt x="216" y="112"/>
                    </a:lnTo>
                    <a:lnTo>
                      <a:pt x="216" y="120"/>
                    </a:lnTo>
                    <a:lnTo>
                      <a:pt x="214" y="126"/>
                    </a:lnTo>
                    <a:lnTo>
                      <a:pt x="212" y="132"/>
                    </a:lnTo>
                    <a:lnTo>
                      <a:pt x="206" y="136"/>
                    </a:lnTo>
                    <a:lnTo>
                      <a:pt x="202" y="140"/>
                    </a:lnTo>
                    <a:lnTo>
                      <a:pt x="196" y="144"/>
                    </a:lnTo>
                    <a:lnTo>
                      <a:pt x="190" y="146"/>
                    </a:lnTo>
                    <a:lnTo>
                      <a:pt x="184" y="146"/>
                    </a:lnTo>
                    <a:lnTo>
                      <a:pt x="142" y="146"/>
                    </a:lnTo>
                    <a:lnTo>
                      <a:pt x="142" y="190"/>
                    </a:lnTo>
                    <a:lnTo>
                      <a:pt x="142" y="190"/>
                    </a:lnTo>
                    <a:lnTo>
                      <a:pt x="142" y="198"/>
                    </a:lnTo>
                    <a:lnTo>
                      <a:pt x="140" y="204"/>
                    </a:lnTo>
                    <a:lnTo>
                      <a:pt x="136" y="210"/>
                    </a:lnTo>
                    <a:lnTo>
                      <a:pt x="132" y="214"/>
                    </a:lnTo>
                    <a:lnTo>
                      <a:pt x="128" y="218"/>
                    </a:lnTo>
                    <a:lnTo>
                      <a:pt x="122" y="221"/>
                    </a:lnTo>
                    <a:lnTo>
                      <a:pt x="116" y="223"/>
                    </a:lnTo>
                    <a:lnTo>
                      <a:pt x="108" y="223"/>
                    </a:lnTo>
                    <a:lnTo>
                      <a:pt x="108" y="223"/>
                    </a:lnTo>
                    <a:close/>
                    <a:moveTo>
                      <a:pt x="34" y="106"/>
                    </a:moveTo>
                    <a:lnTo>
                      <a:pt x="34" y="106"/>
                    </a:lnTo>
                    <a:lnTo>
                      <a:pt x="28" y="108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8"/>
                    </a:lnTo>
                    <a:lnTo>
                      <a:pt x="34" y="120"/>
                    </a:lnTo>
                    <a:lnTo>
                      <a:pt x="102" y="120"/>
                    </a:lnTo>
                    <a:lnTo>
                      <a:pt x="102" y="190"/>
                    </a:lnTo>
                    <a:lnTo>
                      <a:pt x="102" y="190"/>
                    </a:lnTo>
                    <a:lnTo>
                      <a:pt x="104" y="196"/>
                    </a:lnTo>
                    <a:lnTo>
                      <a:pt x="108" y="198"/>
                    </a:lnTo>
                    <a:lnTo>
                      <a:pt x="108" y="198"/>
                    </a:lnTo>
                    <a:lnTo>
                      <a:pt x="112" y="196"/>
                    </a:lnTo>
                    <a:lnTo>
                      <a:pt x="114" y="190"/>
                    </a:lnTo>
                    <a:lnTo>
                      <a:pt x="114" y="120"/>
                    </a:lnTo>
                    <a:lnTo>
                      <a:pt x="184" y="120"/>
                    </a:lnTo>
                    <a:lnTo>
                      <a:pt x="184" y="120"/>
                    </a:lnTo>
                    <a:lnTo>
                      <a:pt x="188" y="118"/>
                    </a:lnTo>
                    <a:lnTo>
                      <a:pt x="190" y="112"/>
                    </a:lnTo>
                    <a:lnTo>
                      <a:pt x="190" y="112"/>
                    </a:lnTo>
                    <a:lnTo>
                      <a:pt x="188" y="108"/>
                    </a:lnTo>
                    <a:lnTo>
                      <a:pt x="184" y="106"/>
                    </a:lnTo>
                    <a:lnTo>
                      <a:pt x="114" y="106"/>
                    </a:lnTo>
                    <a:lnTo>
                      <a:pt x="114" y="34"/>
                    </a:lnTo>
                    <a:lnTo>
                      <a:pt x="114" y="34"/>
                    </a:lnTo>
                    <a:lnTo>
                      <a:pt x="112" y="30"/>
                    </a:lnTo>
                    <a:lnTo>
                      <a:pt x="108" y="28"/>
                    </a:lnTo>
                    <a:lnTo>
                      <a:pt x="108" y="28"/>
                    </a:lnTo>
                    <a:lnTo>
                      <a:pt x="104" y="30"/>
                    </a:lnTo>
                    <a:lnTo>
                      <a:pt x="102" y="34"/>
                    </a:lnTo>
                    <a:lnTo>
                      <a:pt x="102" y="106"/>
                    </a:lnTo>
                    <a:lnTo>
                      <a:pt x="34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8B7A67-881D-B346-B075-377897B61422}"/>
              </a:ext>
            </a:extLst>
          </p:cNvPr>
          <p:cNvCxnSpPr>
            <a:cxnSpLocks/>
            <a:stCxn id="3" idx="2"/>
          </p:cNvCxnSpPr>
          <p:nvPr/>
        </p:nvCxnSpPr>
        <p:spPr>
          <a:xfrm flipV="1">
            <a:off x="4203590" y="2841351"/>
            <a:ext cx="0" cy="2593640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EBF62-53C6-6045-B9F4-C1456F7478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127" y="2882171"/>
            <a:ext cx="1673677" cy="1379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4AC31-BD77-394C-A4F6-4D4B32DA45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274" y="2784451"/>
            <a:ext cx="1537713" cy="1416314"/>
          </a:xfrm>
          <a:prstGeom prst="rect">
            <a:avLst/>
          </a:prstGeom>
        </p:spPr>
      </p:pic>
      <p:pic>
        <p:nvPicPr>
          <p:cNvPr id="13" name="Picture Placeholder 2">
            <a:extLst>
              <a:ext uri="{FF2B5EF4-FFF2-40B4-BE49-F238E27FC236}">
                <a16:creationId xmlns:a16="http://schemas.microsoft.com/office/drawing/2014/main" id="{CCE9728B-D956-8541-AEE6-9F23DEAE06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688" y="0"/>
            <a:ext cx="3135312" cy="6858000"/>
          </a:xfrm>
          <a:prstGeom prst="rect">
            <a:avLst/>
          </a:prstGeom>
        </p:spPr>
      </p:pic>
      <p:sp>
        <p:nvSpPr>
          <p:cNvPr id="17" name="object 8">
            <a:extLst>
              <a:ext uri="{FF2B5EF4-FFF2-40B4-BE49-F238E27FC236}">
                <a16:creationId xmlns:a16="http://schemas.microsoft.com/office/drawing/2014/main" id="{F863190B-821A-C142-96A0-B8047D8582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7021" y="1649632"/>
            <a:ext cx="61264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</a:rPr>
              <a:t>Waiver</a:t>
            </a:r>
            <a:r>
              <a:rPr lang="en-US" spc="-5" dirty="0">
                <a:solidFill>
                  <a:srgbClr val="FF0000"/>
                </a:solidFill>
              </a:rPr>
              <a:t>s</a:t>
            </a:r>
            <a:r>
              <a:rPr spc="-5" dirty="0">
                <a:solidFill>
                  <a:srgbClr val="FF0000"/>
                </a:solidFill>
              </a:rPr>
              <a:t> </a:t>
            </a:r>
            <a:r>
              <a:rPr spc="-15" dirty="0">
                <a:solidFill>
                  <a:srgbClr val="FF0000"/>
                </a:solidFill>
              </a:rPr>
              <a:t>of</a:t>
            </a:r>
            <a:r>
              <a:rPr spc="-35" dirty="0">
                <a:solidFill>
                  <a:srgbClr val="FF0000"/>
                </a:solidFill>
              </a:rPr>
              <a:t> </a:t>
            </a:r>
            <a:r>
              <a:rPr lang="en-US" spc="-15" dirty="0">
                <a:solidFill>
                  <a:srgbClr val="FF0000"/>
                </a:solidFill>
              </a:rPr>
              <a:t>p</a:t>
            </a:r>
            <a:r>
              <a:rPr spc="-15" dirty="0">
                <a:solidFill>
                  <a:srgbClr val="FF0000"/>
                </a:solidFill>
              </a:rPr>
              <a:t>remium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E6FED400-C1C7-F74A-B449-DF09A4549901}"/>
              </a:ext>
            </a:extLst>
          </p:cNvPr>
          <p:cNvSpPr txBox="1">
            <a:spLocks/>
          </p:cNvSpPr>
          <p:nvPr/>
        </p:nvSpPr>
        <p:spPr>
          <a:xfrm>
            <a:off x="10128067" y="6399897"/>
            <a:ext cx="1885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>
                <a:solidFill>
                  <a:schemeClr val="bg1"/>
                </a:solidFill>
              </a:rPr>
              <a:t>  </a:t>
            </a:r>
            <a:r>
              <a:rPr lang="en-US" sz="900" b="1" dirty="0" err="1">
                <a:solidFill>
                  <a:schemeClr val="bg1"/>
                </a:solidFill>
              </a:rPr>
              <a:t>TrustmarkVB.com</a:t>
            </a:r>
            <a:r>
              <a:rPr lang="en-US" sz="900" b="1" dirty="0">
                <a:solidFill>
                  <a:schemeClr val="bg1"/>
                </a:solidFill>
              </a:rPr>
              <a:t>   </a:t>
            </a:r>
            <a:r>
              <a:rPr lang="en-US" dirty="0">
                <a:solidFill>
                  <a:schemeClr val="bg1"/>
                </a:solidFill>
              </a:rPr>
              <a:t>I  </a:t>
            </a:r>
            <a:fld id="{7AE4C957-3C63-4C7F-8F09-0C9817055DDE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3327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FEBDF29-6B63-4A45-883B-8B481BFD36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3886" y="382"/>
            <a:ext cx="4574668" cy="45739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5" y="2384255"/>
            <a:ext cx="5276244" cy="402488"/>
          </a:xfrm>
        </p:spPr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340" y="3061173"/>
            <a:ext cx="5283560" cy="1567543"/>
          </a:xfrm>
        </p:spPr>
        <p:txBody>
          <a:bodyPr/>
          <a:lstStyle/>
          <a:p>
            <a:r>
              <a:rPr lang="en-US" dirty="0"/>
              <a:t>In addition to our worksite products, Trustmark offers group </a:t>
            </a:r>
            <a:r>
              <a:rPr lang="en-US" b="1" dirty="0"/>
              <a:t>critical illness, hospital and accident insurance</a:t>
            </a:r>
          </a:p>
          <a:p>
            <a:r>
              <a:rPr lang="en-US" dirty="0"/>
              <a:t>Our group products offer:</a:t>
            </a:r>
          </a:p>
          <a:p>
            <a:pPr lvl="1"/>
            <a:r>
              <a:rPr lang="en-US" b="1" dirty="0"/>
              <a:t>Easy implementation</a:t>
            </a:r>
          </a:p>
          <a:p>
            <a:pPr lvl="1"/>
            <a:r>
              <a:rPr lang="en-US" b="1" dirty="0"/>
              <a:t>Affordable, quality protection</a:t>
            </a:r>
          </a:p>
          <a:p>
            <a:pPr lvl="1"/>
            <a:r>
              <a:rPr lang="en-US" b="1" dirty="0"/>
              <a:t>More flexible coverage options</a:t>
            </a:r>
          </a:p>
        </p:txBody>
      </p:sp>
    </p:spTree>
    <p:extLst>
      <p:ext uri="{BB962C8B-B14F-4D97-AF65-F5344CB8AC3E}">
        <p14:creationId xmlns:p14="http://schemas.microsoft.com/office/powerpoint/2010/main" val="283635409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958" y="2795387"/>
            <a:ext cx="10767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general informational purposes only. Not for redistribution. Please review any associated policies and documents for additional details and terms and conditions that may apply.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Trustmark, Trustmark Critical </a:t>
            </a:r>
            <a:r>
              <a:rPr lang="en-US" dirty="0" err="1">
                <a:solidFill>
                  <a:schemeClr val="bg1"/>
                </a:solidFill>
              </a:rPr>
              <a:t>HealthEvents</a:t>
            </a:r>
            <a:r>
              <a:rPr lang="en-US" dirty="0">
                <a:solidFill>
                  <a:schemeClr val="bg1"/>
                </a:solidFill>
              </a:rPr>
              <a:t> and Trustmark Hospital </a:t>
            </a:r>
            <a:r>
              <a:rPr lang="en-US" dirty="0" err="1">
                <a:solidFill>
                  <a:schemeClr val="bg1"/>
                </a:solidFill>
              </a:rPr>
              <a:t>StayPay</a:t>
            </a:r>
            <a:r>
              <a:rPr lang="en-US" dirty="0">
                <a:solidFill>
                  <a:schemeClr val="bg1"/>
                </a:solidFill>
              </a:rPr>
              <a:t> are registered trademarks of Trustmark Insurance Company. Products underwritten by Trustmark Insurance Company. Rated A- (Excellent) for financial strength by A.M. Best.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8609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TrustmarkVB.com   I  </a:t>
            </a:r>
            <a:fld id="{7AE4C957-3C63-4C7F-8F09-0C9817055D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4682" y="1064913"/>
            <a:ext cx="5392738" cy="760413"/>
          </a:xfrm>
        </p:spPr>
        <p:txBody>
          <a:bodyPr/>
          <a:lstStyle/>
          <a:p>
            <a:r>
              <a:rPr lang="en-US" sz="3200" dirty="0"/>
              <a:t>Group products –</a:t>
            </a:r>
            <a:br>
              <a:rPr lang="en-US" sz="3200" dirty="0"/>
            </a:br>
            <a:r>
              <a:rPr lang="en-US" sz="3200" dirty="0"/>
              <a:t>Less work, more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4682" y="2117505"/>
            <a:ext cx="5257800" cy="969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addition to our current suite of individual products, our new line of group products lets you offer top-of-the-line benefits with streamlined administration and greater cost efficiency - </a:t>
            </a:r>
            <a:r>
              <a:rPr lang="en-US" b="1" dirty="0"/>
              <a:t>less work, more benefits.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84E91B-74D9-6146-B0E0-857B411EE0B0}"/>
              </a:ext>
            </a:extLst>
          </p:cNvPr>
          <p:cNvSpPr txBox="1">
            <a:spLocks/>
          </p:cNvSpPr>
          <p:nvPr/>
        </p:nvSpPr>
        <p:spPr>
          <a:xfrm>
            <a:off x="634681" y="3436620"/>
            <a:ext cx="5455011" cy="2697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−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chemeClr val="accent4"/>
                </a:solidFill>
              </a:rPr>
              <a:t>LESS WORK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Easy implementation </a:t>
            </a:r>
            <a:r>
              <a:rPr lang="en-US" sz="1400" dirty="0">
                <a:solidFill>
                  <a:srgbClr val="5B6670"/>
                </a:solidFill>
              </a:rPr>
              <a:t>of our products on any benefits administration platform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5B6670"/>
                </a:solidFill>
              </a:rPr>
              <a:t>Access to superior benefits protection at an</a:t>
            </a:r>
            <a:br>
              <a:rPr lang="en-US" sz="1400" dirty="0">
                <a:solidFill>
                  <a:srgbClr val="5B6670"/>
                </a:solidFill>
              </a:rPr>
            </a:br>
            <a:r>
              <a:rPr lang="en-US" sz="1400" b="1" dirty="0">
                <a:solidFill>
                  <a:srgbClr val="5B6670"/>
                </a:solidFill>
              </a:rPr>
              <a:t>affordable rate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More flexibility and coverage options </a:t>
            </a:r>
            <a:r>
              <a:rPr lang="en-US" sz="1400" dirty="0">
                <a:solidFill>
                  <a:srgbClr val="5B6670"/>
                </a:solidFill>
              </a:rPr>
              <a:t>to meet the</a:t>
            </a:r>
            <a:br>
              <a:rPr lang="en-US" sz="1400" dirty="0">
                <a:solidFill>
                  <a:srgbClr val="5B6670"/>
                </a:solidFill>
              </a:rPr>
            </a:br>
            <a:r>
              <a:rPr lang="en-US" sz="1400" dirty="0">
                <a:solidFill>
                  <a:srgbClr val="5B6670"/>
                </a:solidFill>
              </a:rPr>
              <a:t>needs of each group</a:t>
            </a:r>
          </a:p>
        </p:txBody>
      </p:sp>
      <p:pic>
        <p:nvPicPr>
          <p:cNvPr id="10" name="Picture Placeholder 9" descr="A person lying in a hammock on a beach&#10;&#10;Description automatically generated with low confidence">
            <a:extLst>
              <a:ext uri="{FF2B5EF4-FFF2-40B4-BE49-F238E27FC236}">
                <a16:creationId xmlns:a16="http://schemas.microsoft.com/office/drawing/2014/main" id="{7F82D576-5BA0-CF41-83DA-31BDAB3179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52944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sitting in a hammock on a beach&#10;&#10;Description automatically generated with medium confidence">
            <a:extLst>
              <a:ext uri="{FF2B5EF4-FFF2-40B4-BE49-F238E27FC236}">
                <a16:creationId xmlns:a16="http://schemas.microsoft.com/office/drawing/2014/main" id="{FE968A81-18A4-C34F-8141-E8DB6228D6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7296265" cy="68580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307638" y="6399213"/>
            <a:ext cx="1884362" cy="365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TrustmarkVB.com</a:t>
            </a:r>
            <a:r>
              <a:rPr lang="en-US" dirty="0"/>
              <a:t>   I  </a:t>
            </a:r>
            <a:fld id="{7AE4C957-3C63-4C7F-8F09-0C9817055DD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E5DBCB-6491-A549-868E-F11BD35241A8}"/>
              </a:ext>
            </a:extLst>
          </p:cNvPr>
          <p:cNvSpPr txBox="1">
            <a:spLocks/>
          </p:cNvSpPr>
          <p:nvPr/>
        </p:nvSpPr>
        <p:spPr>
          <a:xfrm>
            <a:off x="7223051" y="3202704"/>
            <a:ext cx="4245050" cy="2697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entury Gothic" panose="020B0502020202020204" pitchFamily="34" charset="0"/>
              <a:buChar char="−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dirty="0">
                <a:solidFill>
                  <a:schemeClr val="accent4"/>
                </a:solidFill>
              </a:rPr>
              <a:t>MORE BENEFITS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A suite of new group voluntary insurance</a:t>
            </a:r>
            <a:br>
              <a:rPr lang="en-US" sz="1400" b="1" dirty="0">
                <a:solidFill>
                  <a:srgbClr val="5B6670"/>
                </a:solidFill>
              </a:rPr>
            </a:br>
            <a:r>
              <a:rPr lang="en-US" sz="1400" b="1" dirty="0">
                <a:solidFill>
                  <a:srgbClr val="5B6670"/>
                </a:solidFill>
              </a:rPr>
              <a:t>products including:</a:t>
            </a:r>
            <a:endParaRPr lang="en-US" sz="1400" dirty="0">
              <a:solidFill>
                <a:srgbClr val="5B6670"/>
              </a:solidFill>
            </a:endParaRP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Hospital </a:t>
            </a:r>
            <a:r>
              <a:rPr lang="en-US" sz="1400" b="1" dirty="0" err="1">
                <a:solidFill>
                  <a:srgbClr val="5B6670"/>
                </a:solidFill>
              </a:rPr>
              <a:t>StayPay</a:t>
            </a:r>
            <a:r>
              <a:rPr lang="en-US" sz="1400" b="1" dirty="0">
                <a:solidFill>
                  <a:srgbClr val="5B6670"/>
                </a:solidFill>
              </a:rPr>
              <a:t> – Group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Critical </a:t>
            </a:r>
            <a:r>
              <a:rPr lang="en-US" sz="1400" b="1" dirty="0" err="1">
                <a:solidFill>
                  <a:srgbClr val="5B6670"/>
                </a:solidFill>
              </a:rPr>
              <a:t>HealthEvents</a:t>
            </a:r>
            <a:r>
              <a:rPr lang="en-US" sz="1400" b="1" dirty="0">
                <a:solidFill>
                  <a:srgbClr val="5B6670"/>
                </a:solidFill>
              </a:rPr>
              <a:t> – Group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rgbClr val="5B6670"/>
                </a:solidFill>
              </a:rPr>
              <a:t>Accident – Group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5B6670"/>
                </a:solidFill>
              </a:rPr>
              <a:t>In addition to our individual products: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5B6670"/>
                </a:solidFill>
              </a:rPr>
              <a:t>Universal </a:t>
            </a:r>
            <a:r>
              <a:rPr lang="en-US" sz="1400" dirty="0" err="1">
                <a:solidFill>
                  <a:srgbClr val="5B6670"/>
                </a:solidFill>
              </a:rPr>
              <a:t>LifeEvents</a:t>
            </a:r>
            <a:r>
              <a:rPr lang="en-US" sz="1400" baseline="30000" dirty="0">
                <a:solidFill>
                  <a:srgbClr val="5B6670"/>
                </a:solidFill>
              </a:rPr>
              <a:t>®</a:t>
            </a:r>
            <a:r>
              <a:rPr lang="en-US" sz="1400" dirty="0">
                <a:solidFill>
                  <a:srgbClr val="5B6670"/>
                </a:solidFill>
              </a:rPr>
              <a:t> with Long-Term Care</a:t>
            </a:r>
          </a:p>
          <a:p>
            <a:pPr lvl="1"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5B6670"/>
                </a:solidFill>
              </a:rPr>
              <a:t>Paycheck Protect</a:t>
            </a:r>
          </a:p>
        </p:txBody>
      </p:sp>
    </p:spTree>
    <p:extLst>
      <p:ext uri="{BB962C8B-B14F-4D97-AF65-F5344CB8AC3E}">
        <p14:creationId xmlns:p14="http://schemas.microsoft.com/office/powerpoint/2010/main" val="27438266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348148" y="3091044"/>
            <a:ext cx="5495704" cy="406554"/>
          </a:xfrm>
        </p:spPr>
        <p:txBody>
          <a:bodyPr anchor="ctr"/>
          <a:lstStyle/>
          <a:p>
            <a:pPr algn="ctr"/>
            <a:r>
              <a:rPr lang="en-US" sz="3200" dirty="0"/>
              <a:t>Trustmark Accident – Group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20895" y="2830370"/>
            <a:ext cx="844128" cy="939115"/>
            <a:chOff x="1192213" y="1641475"/>
            <a:chExt cx="1495425" cy="1663700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1360488" y="1641475"/>
              <a:ext cx="706439" cy="1262062"/>
            </a:xfrm>
            <a:custGeom>
              <a:avLst/>
              <a:gdLst>
                <a:gd name="T0" fmla="*/ 12 w 445"/>
                <a:gd name="T1" fmla="*/ 659 h 795"/>
                <a:gd name="T2" fmla="*/ 2 w 445"/>
                <a:gd name="T3" fmla="*/ 408 h 795"/>
                <a:gd name="T4" fmla="*/ 40 w 445"/>
                <a:gd name="T5" fmla="*/ 112 h 795"/>
                <a:gd name="T6" fmla="*/ 14 w 445"/>
                <a:gd name="T7" fmla="*/ 74 h 795"/>
                <a:gd name="T8" fmla="*/ 20 w 445"/>
                <a:gd name="T9" fmla="*/ 28 h 795"/>
                <a:gd name="T10" fmla="*/ 48 w 445"/>
                <a:gd name="T11" fmla="*/ 6 h 795"/>
                <a:gd name="T12" fmla="*/ 82 w 445"/>
                <a:gd name="T13" fmla="*/ 2 h 795"/>
                <a:gd name="T14" fmla="*/ 116 w 445"/>
                <a:gd name="T15" fmla="*/ 16 h 795"/>
                <a:gd name="T16" fmla="*/ 227 w 445"/>
                <a:gd name="T17" fmla="*/ 56 h 795"/>
                <a:gd name="T18" fmla="*/ 323 w 445"/>
                <a:gd name="T19" fmla="*/ 64 h 795"/>
                <a:gd name="T20" fmla="*/ 379 w 445"/>
                <a:gd name="T21" fmla="*/ 62 h 795"/>
                <a:gd name="T22" fmla="*/ 423 w 445"/>
                <a:gd name="T23" fmla="*/ 74 h 795"/>
                <a:gd name="T24" fmla="*/ 443 w 445"/>
                <a:gd name="T25" fmla="*/ 104 h 795"/>
                <a:gd name="T26" fmla="*/ 443 w 445"/>
                <a:gd name="T27" fmla="*/ 139 h 795"/>
                <a:gd name="T28" fmla="*/ 415 w 445"/>
                <a:gd name="T29" fmla="*/ 175 h 795"/>
                <a:gd name="T30" fmla="*/ 375 w 445"/>
                <a:gd name="T31" fmla="*/ 183 h 795"/>
                <a:gd name="T32" fmla="*/ 343 w 445"/>
                <a:gd name="T33" fmla="*/ 323 h 795"/>
                <a:gd name="T34" fmla="*/ 329 w 445"/>
                <a:gd name="T35" fmla="*/ 323 h 795"/>
                <a:gd name="T36" fmla="*/ 353 w 445"/>
                <a:gd name="T37" fmla="*/ 157 h 795"/>
                <a:gd name="T38" fmla="*/ 389 w 445"/>
                <a:gd name="T39" fmla="*/ 155 h 795"/>
                <a:gd name="T40" fmla="*/ 411 w 445"/>
                <a:gd name="T41" fmla="*/ 143 h 795"/>
                <a:gd name="T42" fmla="*/ 419 w 445"/>
                <a:gd name="T43" fmla="*/ 118 h 795"/>
                <a:gd name="T44" fmla="*/ 411 w 445"/>
                <a:gd name="T45" fmla="*/ 100 h 795"/>
                <a:gd name="T46" fmla="*/ 395 w 445"/>
                <a:gd name="T47" fmla="*/ 90 h 795"/>
                <a:gd name="T48" fmla="*/ 381 w 445"/>
                <a:gd name="T49" fmla="*/ 90 h 795"/>
                <a:gd name="T50" fmla="*/ 249 w 445"/>
                <a:gd name="T51" fmla="*/ 88 h 795"/>
                <a:gd name="T52" fmla="*/ 171 w 445"/>
                <a:gd name="T53" fmla="*/ 70 h 795"/>
                <a:gd name="T54" fmla="*/ 90 w 445"/>
                <a:gd name="T55" fmla="*/ 32 h 795"/>
                <a:gd name="T56" fmla="*/ 64 w 445"/>
                <a:gd name="T57" fmla="*/ 28 h 795"/>
                <a:gd name="T58" fmla="*/ 44 w 445"/>
                <a:gd name="T59" fmla="*/ 44 h 795"/>
                <a:gd name="T60" fmla="*/ 38 w 445"/>
                <a:gd name="T61" fmla="*/ 62 h 795"/>
                <a:gd name="T62" fmla="*/ 48 w 445"/>
                <a:gd name="T63" fmla="*/ 86 h 795"/>
                <a:gd name="T64" fmla="*/ 90 w 445"/>
                <a:gd name="T65" fmla="*/ 108 h 795"/>
                <a:gd name="T66" fmla="*/ 26 w 445"/>
                <a:gd name="T67" fmla="*/ 454 h 795"/>
                <a:gd name="T68" fmla="*/ 46 w 445"/>
                <a:gd name="T69" fmla="*/ 757 h 795"/>
                <a:gd name="T70" fmla="*/ 46 w 445"/>
                <a:gd name="T71" fmla="*/ 775 h 795"/>
                <a:gd name="T72" fmla="*/ 96 w 445"/>
                <a:gd name="T73" fmla="*/ 657 h 795"/>
                <a:gd name="T74" fmla="*/ 88 w 445"/>
                <a:gd name="T75" fmla="*/ 646 h 795"/>
                <a:gd name="T76" fmla="*/ 78 w 445"/>
                <a:gd name="T77" fmla="*/ 422 h 795"/>
                <a:gd name="T78" fmla="*/ 237 w 445"/>
                <a:gd name="T79" fmla="*/ 416 h 795"/>
                <a:gd name="T80" fmla="*/ 243 w 445"/>
                <a:gd name="T81" fmla="*/ 430 h 795"/>
                <a:gd name="T82" fmla="*/ 227 w 445"/>
                <a:gd name="T83" fmla="*/ 440 h 795"/>
                <a:gd name="T84" fmla="*/ 104 w 445"/>
                <a:gd name="T85" fmla="*/ 452 h 795"/>
                <a:gd name="T86" fmla="*/ 114 w 445"/>
                <a:gd name="T87" fmla="*/ 644 h 795"/>
                <a:gd name="T88" fmla="*/ 102 w 445"/>
                <a:gd name="T89" fmla="*/ 657 h 795"/>
                <a:gd name="T90" fmla="*/ 257 w 445"/>
                <a:gd name="T91" fmla="*/ 379 h 795"/>
                <a:gd name="T92" fmla="*/ 149 w 445"/>
                <a:gd name="T93" fmla="*/ 133 h 795"/>
                <a:gd name="T94" fmla="*/ 245 w 445"/>
                <a:gd name="T95" fmla="*/ 153 h 795"/>
                <a:gd name="T96" fmla="*/ 126 w 445"/>
                <a:gd name="T97" fmla="*/ 325 h 795"/>
                <a:gd name="T98" fmla="*/ 235 w 445"/>
                <a:gd name="T99" fmla="*/ 179 h 795"/>
                <a:gd name="T100" fmla="*/ 155 w 445"/>
                <a:gd name="T101" fmla="*/ 163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795">
                  <a:moveTo>
                    <a:pt x="24" y="795"/>
                  </a:moveTo>
                  <a:lnTo>
                    <a:pt x="20" y="767"/>
                  </a:lnTo>
                  <a:lnTo>
                    <a:pt x="20" y="767"/>
                  </a:lnTo>
                  <a:lnTo>
                    <a:pt x="12" y="659"/>
                  </a:lnTo>
                  <a:lnTo>
                    <a:pt x="4" y="554"/>
                  </a:lnTo>
                  <a:lnTo>
                    <a:pt x="0" y="464"/>
                  </a:lnTo>
                  <a:lnTo>
                    <a:pt x="0" y="430"/>
                  </a:lnTo>
                  <a:lnTo>
                    <a:pt x="2" y="408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0" y="104"/>
                  </a:lnTo>
                  <a:lnTo>
                    <a:pt x="22" y="96"/>
                  </a:lnTo>
                  <a:lnTo>
                    <a:pt x="16" y="86"/>
                  </a:lnTo>
                  <a:lnTo>
                    <a:pt x="14" y="74"/>
                  </a:lnTo>
                  <a:lnTo>
                    <a:pt x="12" y="62"/>
                  </a:lnTo>
                  <a:lnTo>
                    <a:pt x="12" y="52"/>
                  </a:lnTo>
                  <a:lnTo>
                    <a:pt x="16" y="40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38" y="12"/>
                  </a:lnTo>
                  <a:lnTo>
                    <a:pt x="48" y="6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16" y="16"/>
                  </a:lnTo>
                  <a:lnTo>
                    <a:pt x="143" y="30"/>
                  </a:lnTo>
                  <a:lnTo>
                    <a:pt x="181" y="44"/>
                  </a:lnTo>
                  <a:lnTo>
                    <a:pt x="203" y="52"/>
                  </a:lnTo>
                  <a:lnTo>
                    <a:pt x="227" y="56"/>
                  </a:lnTo>
                  <a:lnTo>
                    <a:pt x="227" y="56"/>
                  </a:lnTo>
                  <a:lnTo>
                    <a:pt x="253" y="60"/>
                  </a:lnTo>
                  <a:lnTo>
                    <a:pt x="277" y="64"/>
                  </a:lnTo>
                  <a:lnTo>
                    <a:pt x="323" y="64"/>
                  </a:lnTo>
                  <a:lnTo>
                    <a:pt x="359" y="64"/>
                  </a:lnTo>
                  <a:lnTo>
                    <a:pt x="379" y="62"/>
                  </a:lnTo>
                  <a:lnTo>
                    <a:pt x="379" y="62"/>
                  </a:lnTo>
                  <a:lnTo>
                    <a:pt x="379" y="62"/>
                  </a:lnTo>
                  <a:lnTo>
                    <a:pt x="391" y="62"/>
                  </a:lnTo>
                  <a:lnTo>
                    <a:pt x="403" y="64"/>
                  </a:lnTo>
                  <a:lnTo>
                    <a:pt x="413" y="68"/>
                  </a:lnTo>
                  <a:lnTo>
                    <a:pt x="423" y="74"/>
                  </a:lnTo>
                  <a:lnTo>
                    <a:pt x="423" y="74"/>
                  </a:lnTo>
                  <a:lnTo>
                    <a:pt x="431" y="84"/>
                  </a:lnTo>
                  <a:lnTo>
                    <a:pt x="439" y="94"/>
                  </a:lnTo>
                  <a:lnTo>
                    <a:pt x="443" y="104"/>
                  </a:lnTo>
                  <a:lnTo>
                    <a:pt x="445" y="116"/>
                  </a:lnTo>
                  <a:lnTo>
                    <a:pt x="445" y="116"/>
                  </a:lnTo>
                  <a:lnTo>
                    <a:pt x="445" y="128"/>
                  </a:lnTo>
                  <a:lnTo>
                    <a:pt x="443" y="139"/>
                  </a:lnTo>
                  <a:lnTo>
                    <a:pt x="439" y="149"/>
                  </a:lnTo>
                  <a:lnTo>
                    <a:pt x="433" y="159"/>
                  </a:lnTo>
                  <a:lnTo>
                    <a:pt x="425" y="167"/>
                  </a:lnTo>
                  <a:lnTo>
                    <a:pt x="415" y="175"/>
                  </a:lnTo>
                  <a:lnTo>
                    <a:pt x="405" y="179"/>
                  </a:lnTo>
                  <a:lnTo>
                    <a:pt x="393" y="181"/>
                  </a:lnTo>
                  <a:lnTo>
                    <a:pt x="393" y="181"/>
                  </a:lnTo>
                  <a:lnTo>
                    <a:pt x="375" y="183"/>
                  </a:lnTo>
                  <a:lnTo>
                    <a:pt x="349" y="313"/>
                  </a:lnTo>
                  <a:lnTo>
                    <a:pt x="349" y="313"/>
                  </a:lnTo>
                  <a:lnTo>
                    <a:pt x="347" y="319"/>
                  </a:lnTo>
                  <a:lnTo>
                    <a:pt x="343" y="323"/>
                  </a:lnTo>
                  <a:lnTo>
                    <a:pt x="339" y="325"/>
                  </a:lnTo>
                  <a:lnTo>
                    <a:pt x="333" y="325"/>
                  </a:lnTo>
                  <a:lnTo>
                    <a:pt x="333" y="325"/>
                  </a:lnTo>
                  <a:lnTo>
                    <a:pt x="329" y="323"/>
                  </a:lnTo>
                  <a:lnTo>
                    <a:pt x="325" y="319"/>
                  </a:lnTo>
                  <a:lnTo>
                    <a:pt x="323" y="313"/>
                  </a:lnTo>
                  <a:lnTo>
                    <a:pt x="323" y="309"/>
                  </a:lnTo>
                  <a:lnTo>
                    <a:pt x="353" y="157"/>
                  </a:lnTo>
                  <a:lnTo>
                    <a:pt x="363" y="157"/>
                  </a:lnTo>
                  <a:lnTo>
                    <a:pt x="363" y="157"/>
                  </a:lnTo>
                  <a:lnTo>
                    <a:pt x="389" y="155"/>
                  </a:lnTo>
                  <a:lnTo>
                    <a:pt x="389" y="155"/>
                  </a:lnTo>
                  <a:lnTo>
                    <a:pt x="395" y="153"/>
                  </a:lnTo>
                  <a:lnTo>
                    <a:pt x="401" y="151"/>
                  </a:lnTo>
                  <a:lnTo>
                    <a:pt x="407" y="147"/>
                  </a:lnTo>
                  <a:lnTo>
                    <a:pt x="411" y="143"/>
                  </a:lnTo>
                  <a:lnTo>
                    <a:pt x="415" y="137"/>
                  </a:lnTo>
                  <a:lnTo>
                    <a:pt x="417" y="131"/>
                  </a:lnTo>
                  <a:lnTo>
                    <a:pt x="419" y="126"/>
                  </a:lnTo>
                  <a:lnTo>
                    <a:pt x="419" y="118"/>
                  </a:lnTo>
                  <a:lnTo>
                    <a:pt x="419" y="118"/>
                  </a:lnTo>
                  <a:lnTo>
                    <a:pt x="417" y="112"/>
                  </a:lnTo>
                  <a:lnTo>
                    <a:pt x="415" y="106"/>
                  </a:lnTo>
                  <a:lnTo>
                    <a:pt x="411" y="100"/>
                  </a:lnTo>
                  <a:lnTo>
                    <a:pt x="407" y="96"/>
                  </a:lnTo>
                  <a:lnTo>
                    <a:pt x="407" y="96"/>
                  </a:lnTo>
                  <a:lnTo>
                    <a:pt x="401" y="92"/>
                  </a:lnTo>
                  <a:lnTo>
                    <a:pt x="395" y="90"/>
                  </a:lnTo>
                  <a:lnTo>
                    <a:pt x="389" y="88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59" y="90"/>
                  </a:lnTo>
                  <a:lnTo>
                    <a:pt x="323" y="92"/>
                  </a:lnTo>
                  <a:lnTo>
                    <a:pt x="275" y="90"/>
                  </a:lnTo>
                  <a:lnTo>
                    <a:pt x="249" y="88"/>
                  </a:lnTo>
                  <a:lnTo>
                    <a:pt x="223" y="84"/>
                  </a:lnTo>
                  <a:lnTo>
                    <a:pt x="223" y="84"/>
                  </a:lnTo>
                  <a:lnTo>
                    <a:pt x="195" y="78"/>
                  </a:lnTo>
                  <a:lnTo>
                    <a:pt x="171" y="70"/>
                  </a:lnTo>
                  <a:lnTo>
                    <a:pt x="131" y="54"/>
                  </a:lnTo>
                  <a:lnTo>
                    <a:pt x="104" y="40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84" y="30"/>
                  </a:lnTo>
                  <a:lnTo>
                    <a:pt x="78" y="28"/>
                  </a:lnTo>
                  <a:lnTo>
                    <a:pt x="72" y="28"/>
                  </a:lnTo>
                  <a:lnTo>
                    <a:pt x="64" y="28"/>
                  </a:lnTo>
                  <a:lnTo>
                    <a:pt x="58" y="30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0" y="50"/>
                  </a:lnTo>
                  <a:lnTo>
                    <a:pt x="38" y="56"/>
                  </a:lnTo>
                  <a:lnTo>
                    <a:pt x="38" y="62"/>
                  </a:lnTo>
                  <a:lnTo>
                    <a:pt x="40" y="68"/>
                  </a:lnTo>
                  <a:lnTo>
                    <a:pt x="42" y="74"/>
                  </a:lnTo>
                  <a:lnTo>
                    <a:pt x="44" y="80"/>
                  </a:lnTo>
                  <a:lnTo>
                    <a:pt x="48" y="86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80" y="104"/>
                  </a:lnTo>
                  <a:lnTo>
                    <a:pt x="90" y="108"/>
                  </a:lnTo>
                  <a:lnTo>
                    <a:pt x="30" y="412"/>
                  </a:lnTo>
                  <a:lnTo>
                    <a:pt x="30" y="412"/>
                  </a:lnTo>
                  <a:lnTo>
                    <a:pt x="28" y="430"/>
                  </a:lnTo>
                  <a:lnTo>
                    <a:pt x="26" y="454"/>
                  </a:lnTo>
                  <a:lnTo>
                    <a:pt x="30" y="528"/>
                  </a:lnTo>
                  <a:lnTo>
                    <a:pt x="36" y="630"/>
                  </a:lnTo>
                  <a:lnTo>
                    <a:pt x="46" y="757"/>
                  </a:lnTo>
                  <a:lnTo>
                    <a:pt x="46" y="757"/>
                  </a:lnTo>
                  <a:lnTo>
                    <a:pt x="48" y="761"/>
                  </a:lnTo>
                  <a:lnTo>
                    <a:pt x="50" y="765"/>
                  </a:lnTo>
                  <a:lnTo>
                    <a:pt x="48" y="771"/>
                  </a:lnTo>
                  <a:lnTo>
                    <a:pt x="46" y="775"/>
                  </a:lnTo>
                  <a:lnTo>
                    <a:pt x="24" y="795"/>
                  </a:lnTo>
                  <a:close/>
                  <a:moveTo>
                    <a:pt x="102" y="657"/>
                  </a:moveTo>
                  <a:lnTo>
                    <a:pt x="102" y="657"/>
                  </a:lnTo>
                  <a:lnTo>
                    <a:pt x="96" y="657"/>
                  </a:lnTo>
                  <a:lnTo>
                    <a:pt x="92" y="655"/>
                  </a:lnTo>
                  <a:lnTo>
                    <a:pt x="90" y="652"/>
                  </a:lnTo>
                  <a:lnTo>
                    <a:pt x="88" y="646"/>
                  </a:lnTo>
                  <a:lnTo>
                    <a:pt x="88" y="646"/>
                  </a:lnTo>
                  <a:lnTo>
                    <a:pt x="78" y="512"/>
                  </a:lnTo>
                  <a:lnTo>
                    <a:pt x="76" y="456"/>
                  </a:lnTo>
                  <a:lnTo>
                    <a:pt x="78" y="436"/>
                  </a:lnTo>
                  <a:lnTo>
                    <a:pt x="78" y="422"/>
                  </a:lnTo>
                  <a:lnTo>
                    <a:pt x="86" y="385"/>
                  </a:lnTo>
                  <a:lnTo>
                    <a:pt x="233" y="414"/>
                  </a:lnTo>
                  <a:lnTo>
                    <a:pt x="233" y="414"/>
                  </a:lnTo>
                  <a:lnTo>
                    <a:pt x="237" y="416"/>
                  </a:lnTo>
                  <a:lnTo>
                    <a:pt x="241" y="418"/>
                  </a:lnTo>
                  <a:lnTo>
                    <a:pt x="243" y="424"/>
                  </a:lnTo>
                  <a:lnTo>
                    <a:pt x="243" y="430"/>
                  </a:lnTo>
                  <a:lnTo>
                    <a:pt x="243" y="430"/>
                  </a:lnTo>
                  <a:lnTo>
                    <a:pt x="241" y="434"/>
                  </a:lnTo>
                  <a:lnTo>
                    <a:pt x="237" y="438"/>
                  </a:lnTo>
                  <a:lnTo>
                    <a:pt x="233" y="440"/>
                  </a:lnTo>
                  <a:lnTo>
                    <a:pt x="227" y="440"/>
                  </a:lnTo>
                  <a:lnTo>
                    <a:pt x="108" y="416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4" y="452"/>
                  </a:lnTo>
                  <a:lnTo>
                    <a:pt x="104" y="498"/>
                  </a:lnTo>
                  <a:lnTo>
                    <a:pt x="108" y="564"/>
                  </a:lnTo>
                  <a:lnTo>
                    <a:pt x="114" y="644"/>
                  </a:lnTo>
                  <a:lnTo>
                    <a:pt x="114" y="644"/>
                  </a:lnTo>
                  <a:lnTo>
                    <a:pt x="114" y="650"/>
                  </a:lnTo>
                  <a:lnTo>
                    <a:pt x="112" y="654"/>
                  </a:lnTo>
                  <a:lnTo>
                    <a:pt x="108" y="657"/>
                  </a:lnTo>
                  <a:lnTo>
                    <a:pt x="102" y="657"/>
                  </a:lnTo>
                  <a:lnTo>
                    <a:pt x="102" y="657"/>
                  </a:lnTo>
                  <a:lnTo>
                    <a:pt x="102" y="657"/>
                  </a:lnTo>
                  <a:lnTo>
                    <a:pt x="102" y="657"/>
                  </a:lnTo>
                  <a:close/>
                  <a:moveTo>
                    <a:pt x="257" y="379"/>
                  </a:moveTo>
                  <a:lnTo>
                    <a:pt x="94" y="347"/>
                  </a:lnTo>
                  <a:lnTo>
                    <a:pt x="135" y="128"/>
                  </a:lnTo>
                  <a:lnTo>
                    <a:pt x="149" y="133"/>
                  </a:lnTo>
                  <a:lnTo>
                    <a:pt x="149" y="133"/>
                  </a:lnTo>
                  <a:lnTo>
                    <a:pt x="179" y="141"/>
                  </a:lnTo>
                  <a:lnTo>
                    <a:pt x="209" y="149"/>
                  </a:lnTo>
                  <a:lnTo>
                    <a:pt x="209" y="149"/>
                  </a:lnTo>
                  <a:lnTo>
                    <a:pt x="245" y="153"/>
                  </a:lnTo>
                  <a:lnTo>
                    <a:pt x="285" y="157"/>
                  </a:lnTo>
                  <a:lnTo>
                    <a:pt x="301" y="157"/>
                  </a:lnTo>
                  <a:lnTo>
                    <a:pt x="257" y="379"/>
                  </a:lnTo>
                  <a:close/>
                  <a:moveTo>
                    <a:pt x="126" y="325"/>
                  </a:moveTo>
                  <a:lnTo>
                    <a:pt x="237" y="347"/>
                  </a:lnTo>
                  <a:lnTo>
                    <a:pt x="269" y="183"/>
                  </a:lnTo>
                  <a:lnTo>
                    <a:pt x="269" y="183"/>
                  </a:lnTo>
                  <a:lnTo>
                    <a:pt x="235" y="179"/>
                  </a:lnTo>
                  <a:lnTo>
                    <a:pt x="203" y="175"/>
                  </a:lnTo>
                  <a:lnTo>
                    <a:pt x="203" y="175"/>
                  </a:lnTo>
                  <a:lnTo>
                    <a:pt x="181" y="169"/>
                  </a:lnTo>
                  <a:lnTo>
                    <a:pt x="155" y="163"/>
                  </a:lnTo>
                  <a:lnTo>
                    <a:pt x="126" y="3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92213" y="1812925"/>
              <a:ext cx="1495425" cy="1492250"/>
            </a:xfrm>
            <a:custGeom>
              <a:avLst/>
              <a:gdLst>
                <a:gd name="T0" fmla="*/ 10 w 942"/>
                <a:gd name="T1" fmla="*/ 854 h 940"/>
                <a:gd name="T2" fmla="*/ 0 w 942"/>
                <a:gd name="T3" fmla="*/ 832 h 940"/>
                <a:gd name="T4" fmla="*/ 12 w 942"/>
                <a:gd name="T5" fmla="*/ 810 h 940"/>
                <a:gd name="T6" fmla="*/ 118 w 942"/>
                <a:gd name="T7" fmla="*/ 747 h 940"/>
                <a:gd name="T8" fmla="*/ 224 w 942"/>
                <a:gd name="T9" fmla="*/ 607 h 940"/>
                <a:gd name="T10" fmla="*/ 395 w 942"/>
                <a:gd name="T11" fmla="*/ 320 h 940"/>
                <a:gd name="T12" fmla="*/ 601 w 942"/>
                <a:gd name="T13" fmla="*/ 85 h 940"/>
                <a:gd name="T14" fmla="*/ 599 w 942"/>
                <a:gd name="T15" fmla="*/ 39 h 940"/>
                <a:gd name="T16" fmla="*/ 631 w 942"/>
                <a:gd name="T17" fmla="*/ 6 h 940"/>
                <a:gd name="T18" fmla="*/ 687 w 942"/>
                <a:gd name="T19" fmla="*/ 10 h 940"/>
                <a:gd name="T20" fmla="*/ 714 w 942"/>
                <a:gd name="T21" fmla="*/ 45 h 940"/>
                <a:gd name="T22" fmla="*/ 786 w 942"/>
                <a:gd name="T23" fmla="*/ 143 h 940"/>
                <a:gd name="T24" fmla="*/ 908 w 942"/>
                <a:gd name="T25" fmla="*/ 233 h 940"/>
                <a:gd name="T26" fmla="*/ 928 w 942"/>
                <a:gd name="T27" fmla="*/ 249 h 940"/>
                <a:gd name="T28" fmla="*/ 940 w 942"/>
                <a:gd name="T29" fmla="*/ 302 h 940"/>
                <a:gd name="T30" fmla="*/ 898 w 942"/>
                <a:gd name="T31" fmla="*/ 344 h 940"/>
                <a:gd name="T32" fmla="*/ 854 w 942"/>
                <a:gd name="T33" fmla="*/ 340 h 940"/>
                <a:gd name="T34" fmla="*/ 603 w 942"/>
                <a:gd name="T35" fmla="*/ 559 h 940"/>
                <a:gd name="T36" fmla="*/ 247 w 942"/>
                <a:gd name="T37" fmla="*/ 765 h 940"/>
                <a:gd name="T38" fmla="*/ 194 w 942"/>
                <a:gd name="T39" fmla="*/ 832 h 940"/>
                <a:gd name="T40" fmla="*/ 126 w 942"/>
                <a:gd name="T41" fmla="*/ 932 h 940"/>
                <a:gd name="T42" fmla="*/ 108 w 942"/>
                <a:gd name="T43" fmla="*/ 940 h 940"/>
                <a:gd name="T44" fmla="*/ 28 w 942"/>
                <a:gd name="T45" fmla="*/ 832 h 940"/>
                <a:gd name="T46" fmla="*/ 106 w 942"/>
                <a:gd name="T47" fmla="*/ 912 h 940"/>
                <a:gd name="T48" fmla="*/ 166 w 942"/>
                <a:gd name="T49" fmla="*/ 834 h 940"/>
                <a:gd name="T50" fmla="*/ 220 w 942"/>
                <a:gd name="T51" fmla="*/ 747 h 940"/>
                <a:gd name="T52" fmla="*/ 519 w 942"/>
                <a:gd name="T53" fmla="*/ 581 h 940"/>
                <a:gd name="T54" fmla="*/ 842 w 942"/>
                <a:gd name="T55" fmla="*/ 302 h 940"/>
                <a:gd name="T56" fmla="*/ 878 w 942"/>
                <a:gd name="T57" fmla="*/ 320 h 940"/>
                <a:gd name="T58" fmla="*/ 908 w 942"/>
                <a:gd name="T59" fmla="*/ 306 h 940"/>
                <a:gd name="T60" fmla="*/ 914 w 942"/>
                <a:gd name="T61" fmla="*/ 283 h 940"/>
                <a:gd name="T62" fmla="*/ 896 w 942"/>
                <a:gd name="T63" fmla="*/ 257 h 940"/>
                <a:gd name="T64" fmla="*/ 808 w 942"/>
                <a:gd name="T65" fmla="*/ 199 h 940"/>
                <a:gd name="T66" fmla="*/ 732 w 942"/>
                <a:gd name="T67" fmla="*/ 123 h 940"/>
                <a:gd name="T68" fmla="*/ 687 w 942"/>
                <a:gd name="T69" fmla="*/ 47 h 940"/>
                <a:gd name="T70" fmla="*/ 661 w 942"/>
                <a:gd name="T71" fmla="*/ 27 h 940"/>
                <a:gd name="T72" fmla="*/ 637 w 942"/>
                <a:gd name="T73" fmla="*/ 33 h 940"/>
                <a:gd name="T74" fmla="*/ 623 w 942"/>
                <a:gd name="T75" fmla="*/ 55 h 940"/>
                <a:gd name="T76" fmla="*/ 639 w 942"/>
                <a:gd name="T77" fmla="*/ 101 h 940"/>
                <a:gd name="T78" fmla="*/ 385 w 942"/>
                <a:gd name="T79" fmla="*/ 380 h 940"/>
                <a:gd name="T80" fmla="*/ 194 w 942"/>
                <a:gd name="T81" fmla="*/ 721 h 940"/>
                <a:gd name="T82" fmla="*/ 110 w 942"/>
                <a:gd name="T83" fmla="*/ 773 h 940"/>
                <a:gd name="T84" fmla="*/ 387 w 942"/>
                <a:gd name="T85" fmla="*/ 474 h 940"/>
                <a:gd name="T86" fmla="*/ 605 w 942"/>
                <a:gd name="T87" fmla="*/ 456 h 940"/>
                <a:gd name="T88" fmla="*/ 467 w 942"/>
                <a:gd name="T89" fmla="*/ 553 h 940"/>
                <a:gd name="T90" fmla="*/ 477 w 942"/>
                <a:gd name="T91" fmla="*/ 384 h 940"/>
                <a:gd name="T92" fmla="*/ 353 w 942"/>
                <a:gd name="T93" fmla="*/ 589 h 940"/>
                <a:gd name="T94" fmla="*/ 557 w 942"/>
                <a:gd name="T95" fmla="*/ 464 h 940"/>
                <a:gd name="T96" fmla="*/ 671 w 942"/>
                <a:gd name="T97" fmla="*/ 153 h 940"/>
                <a:gd name="T98" fmla="*/ 720 w 942"/>
                <a:gd name="T99" fmla="*/ 211 h 940"/>
                <a:gd name="T100" fmla="*/ 551 w 942"/>
                <a:gd name="T101" fmla="*/ 310 h 940"/>
                <a:gd name="T102" fmla="*/ 701 w 942"/>
                <a:gd name="T103" fmla="*/ 22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2" h="940">
                  <a:moveTo>
                    <a:pt x="108" y="940"/>
                  </a:moveTo>
                  <a:lnTo>
                    <a:pt x="108" y="940"/>
                  </a:lnTo>
                  <a:lnTo>
                    <a:pt x="96" y="938"/>
                  </a:lnTo>
                  <a:lnTo>
                    <a:pt x="86" y="930"/>
                  </a:lnTo>
                  <a:lnTo>
                    <a:pt x="10" y="854"/>
                  </a:lnTo>
                  <a:lnTo>
                    <a:pt x="10" y="854"/>
                  </a:lnTo>
                  <a:lnTo>
                    <a:pt x="6" y="848"/>
                  </a:lnTo>
                  <a:lnTo>
                    <a:pt x="2" y="844"/>
                  </a:lnTo>
                  <a:lnTo>
                    <a:pt x="2" y="838"/>
                  </a:lnTo>
                  <a:lnTo>
                    <a:pt x="0" y="832"/>
                  </a:lnTo>
                  <a:lnTo>
                    <a:pt x="0" y="832"/>
                  </a:lnTo>
                  <a:lnTo>
                    <a:pt x="2" y="826"/>
                  </a:lnTo>
                  <a:lnTo>
                    <a:pt x="4" y="820"/>
                  </a:lnTo>
                  <a:lnTo>
                    <a:pt x="8" y="814"/>
                  </a:lnTo>
                  <a:lnTo>
                    <a:pt x="12" y="810"/>
                  </a:lnTo>
                  <a:lnTo>
                    <a:pt x="90" y="753"/>
                  </a:lnTo>
                  <a:lnTo>
                    <a:pt x="90" y="753"/>
                  </a:lnTo>
                  <a:lnTo>
                    <a:pt x="98" y="749"/>
                  </a:lnTo>
                  <a:lnTo>
                    <a:pt x="108" y="747"/>
                  </a:lnTo>
                  <a:lnTo>
                    <a:pt x="118" y="747"/>
                  </a:lnTo>
                  <a:lnTo>
                    <a:pt x="126" y="749"/>
                  </a:lnTo>
                  <a:lnTo>
                    <a:pt x="172" y="705"/>
                  </a:lnTo>
                  <a:lnTo>
                    <a:pt x="176" y="693"/>
                  </a:lnTo>
                  <a:lnTo>
                    <a:pt x="176" y="693"/>
                  </a:lnTo>
                  <a:lnTo>
                    <a:pt x="224" y="607"/>
                  </a:lnTo>
                  <a:lnTo>
                    <a:pt x="289" y="490"/>
                  </a:lnTo>
                  <a:lnTo>
                    <a:pt x="323" y="430"/>
                  </a:lnTo>
                  <a:lnTo>
                    <a:pt x="355" y="378"/>
                  </a:lnTo>
                  <a:lnTo>
                    <a:pt x="383" y="336"/>
                  </a:lnTo>
                  <a:lnTo>
                    <a:pt x="395" y="320"/>
                  </a:lnTo>
                  <a:lnTo>
                    <a:pt x="403" y="310"/>
                  </a:lnTo>
                  <a:lnTo>
                    <a:pt x="609" y="105"/>
                  </a:lnTo>
                  <a:lnTo>
                    <a:pt x="609" y="105"/>
                  </a:lnTo>
                  <a:lnTo>
                    <a:pt x="601" y="85"/>
                  </a:lnTo>
                  <a:lnTo>
                    <a:pt x="601" y="85"/>
                  </a:lnTo>
                  <a:lnTo>
                    <a:pt x="597" y="73"/>
                  </a:lnTo>
                  <a:lnTo>
                    <a:pt x="595" y="61"/>
                  </a:lnTo>
                  <a:lnTo>
                    <a:pt x="595" y="49"/>
                  </a:lnTo>
                  <a:lnTo>
                    <a:pt x="599" y="39"/>
                  </a:lnTo>
                  <a:lnTo>
                    <a:pt x="599" y="39"/>
                  </a:lnTo>
                  <a:lnTo>
                    <a:pt x="605" y="27"/>
                  </a:lnTo>
                  <a:lnTo>
                    <a:pt x="611" y="20"/>
                  </a:lnTo>
                  <a:lnTo>
                    <a:pt x="621" y="12"/>
                  </a:lnTo>
                  <a:lnTo>
                    <a:pt x="631" y="6"/>
                  </a:lnTo>
                  <a:lnTo>
                    <a:pt x="631" y="6"/>
                  </a:lnTo>
                  <a:lnTo>
                    <a:pt x="643" y="2"/>
                  </a:lnTo>
                  <a:lnTo>
                    <a:pt x="655" y="0"/>
                  </a:lnTo>
                  <a:lnTo>
                    <a:pt x="667" y="2"/>
                  </a:lnTo>
                  <a:lnTo>
                    <a:pt x="677" y="4"/>
                  </a:lnTo>
                  <a:lnTo>
                    <a:pt x="687" y="10"/>
                  </a:lnTo>
                  <a:lnTo>
                    <a:pt x="697" y="18"/>
                  </a:lnTo>
                  <a:lnTo>
                    <a:pt x="705" y="25"/>
                  </a:lnTo>
                  <a:lnTo>
                    <a:pt x="710" y="35"/>
                  </a:lnTo>
                  <a:lnTo>
                    <a:pt x="710" y="35"/>
                  </a:lnTo>
                  <a:lnTo>
                    <a:pt x="714" y="45"/>
                  </a:lnTo>
                  <a:lnTo>
                    <a:pt x="730" y="71"/>
                  </a:lnTo>
                  <a:lnTo>
                    <a:pt x="754" y="105"/>
                  </a:lnTo>
                  <a:lnTo>
                    <a:pt x="768" y="125"/>
                  </a:lnTo>
                  <a:lnTo>
                    <a:pt x="786" y="143"/>
                  </a:lnTo>
                  <a:lnTo>
                    <a:pt x="786" y="143"/>
                  </a:lnTo>
                  <a:lnTo>
                    <a:pt x="806" y="161"/>
                  </a:lnTo>
                  <a:lnTo>
                    <a:pt x="826" y="179"/>
                  </a:lnTo>
                  <a:lnTo>
                    <a:pt x="864" y="205"/>
                  </a:lnTo>
                  <a:lnTo>
                    <a:pt x="894" y="225"/>
                  </a:lnTo>
                  <a:lnTo>
                    <a:pt x="908" y="233"/>
                  </a:lnTo>
                  <a:lnTo>
                    <a:pt x="902" y="245"/>
                  </a:lnTo>
                  <a:lnTo>
                    <a:pt x="908" y="233"/>
                  </a:lnTo>
                  <a:lnTo>
                    <a:pt x="908" y="233"/>
                  </a:lnTo>
                  <a:lnTo>
                    <a:pt x="918" y="239"/>
                  </a:lnTo>
                  <a:lnTo>
                    <a:pt x="928" y="249"/>
                  </a:lnTo>
                  <a:lnTo>
                    <a:pt x="934" y="257"/>
                  </a:lnTo>
                  <a:lnTo>
                    <a:pt x="938" y="269"/>
                  </a:lnTo>
                  <a:lnTo>
                    <a:pt x="940" y="279"/>
                  </a:lnTo>
                  <a:lnTo>
                    <a:pt x="942" y="290"/>
                  </a:lnTo>
                  <a:lnTo>
                    <a:pt x="940" y="302"/>
                  </a:lnTo>
                  <a:lnTo>
                    <a:pt x="934" y="314"/>
                  </a:lnTo>
                  <a:lnTo>
                    <a:pt x="934" y="314"/>
                  </a:lnTo>
                  <a:lnTo>
                    <a:pt x="926" y="328"/>
                  </a:lnTo>
                  <a:lnTo>
                    <a:pt x="912" y="338"/>
                  </a:lnTo>
                  <a:lnTo>
                    <a:pt x="898" y="344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66" y="344"/>
                  </a:lnTo>
                  <a:lnTo>
                    <a:pt x="854" y="340"/>
                  </a:lnTo>
                  <a:lnTo>
                    <a:pt x="854" y="340"/>
                  </a:lnTo>
                  <a:lnTo>
                    <a:pt x="838" y="330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21" y="547"/>
                  </a:lnTo>
                  <a:lnTo>
                    <a:pt x="603" y="559"/>
                  </a:lnTo>
                  <a:lnTo>
                    <a:pt x="559" y="587"/>
                  </a:lnTo>
                  <a:lnTo>
                    <a:pt x="505" y="621"/>
                  </a:lnTo>
                  <a:lnTo>
                    <a:pt x="443" y="657"/>
                  </a:lnTo>
                  <a:lnTo>
                    <a:pt x="323" y="723"/>
                  </a:lnTo>
                  <a:lnTo>
                    <a:pt x="247" y="765"/>
                  </a:lnTo>
                  <a:lnTo>
                    <a:pt x="236" y="769"/>
                  </a:lnTo>
                  <a:lnTo>
                    <a:pt x="192" y="814"/>
                  </a:lnTo>
                  <a:lnTo>
                    <a:pt x="192" y="814"/>
                  </a:lnTo>
                  <a:lnTo>
                    <a:pt x="194" y="824"/>
                  </a:lnTo>
                  <a:lnTo>
                    <a:pt x="194" y="832"/>
                  </a:lnTo>
                  <a:lnTo>
                    <a:pt x="192" y="842"/>
                  </a:lnTo>
                  <a:lnTo>
                    <a:pt x="188" y="850"/>
                  </a:lnTo>
                  <a:lnTo>
                    <a:pt x="130" y="928"/>
                  </a:lnTo>
                  <a:lnTo>
                    <a:pt x="130" y="928"/>
                  </a:lnTo>
                  <a:lnTo>
                    <a:pt x="126" y="932"/>
                  </a:lnTo>
                  <a:lnTo>
                    <a:pt x="120" y="936"/>
                  </a:lnTo>
                  <a:lnTo>
                    <a:pt x="116" y="938"/>
                  </a:lnTo>
                  <a:lnTo>
                    <a:pt x="110" y="940"/>
                  </a:lnTo>
                  <a:lnTo>
                    <a:pt x="110" y="940"/>
                  </a:lnTo>
                  <a:lnTo>
                    <a:pt x="108" y="940"/>
                  </a:lnTo>
                  <a:lnTo>
                    <a:pt x="108" y="940"/>
                  </a:lnTo>
                  <a:close/>
                  <a:moveTo>
                    <a:pt x="110" y="773"/>
                  </a:moveTo>
                  <a:lnTo>
                    <a:pt x="110" y="773"/>
                  </a:lnTo>
                  <a:lnTo>
                    <a:pt x="106" y="775"/>
                  </a:lnTo>
                  <a:lnTo>
                    <a:pt x="28" y="832"/>
                  </a:lnTo>
                  <a:lnTo>
                    <a:pt x="28" y="832"/>
                  </a:lnTo>
                  <a:lnTo>
                    <a:pt x="28" y="834"/>
                  </a:lnTo>
                  <a:lnTo>
                    <a:pt x="28" y="834"/>
                  </a:lnTo>
                  <a:lnTo>
                    <a:pt x="28" y="834"/>
                  </a:lnTo>
                  <a:lnTo>
                    <a:pt x="106" y="912"/>
                  </a:lnTo>
                  <a:lnTo>
                    <a:pt x="106" y="912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166" y="834"/>
                  </a:lnTo>
                  <a:lnTo>
                    <a:pt x="166" y="834"/>
                  </a:lnTo>
                  <a:lnTo>
                    <a:pt x="168" y="828"/>
                  </a:lnTo>
                  <a:lnTo>
                    <a:pt x="166" y="824"/>
                  </a:lnTo>
                  <a:lnTo>
                    <a:pt x="154" y="812"/>
                  </a:lnTo>
                  <a:lnTo>
                    <a:pt x="220" y="747"/>
                  </a:lnTo>
                  <a:lnTo>
                    <a:pt x="234" y="741"/>
                  </a:lnTo>
                  <a:lnTo>
                    <a:pt x="234" y="741"/>
                  </a:lnTo>
                  <a:lnTo>
                    <a:pt x="353" y="675"/>
                  </a:lnTo>
                  <a:lnTo>
                    <a:pt x="469" y="611"/>
                  </a:lnTo>
                  <a:lnTo>
                    <a:pt x="519" y="581"/>
                  </a:lnTo>
                  <a:lnTo>
                    <a:pt x="561" y="555"/>
                  </a:lnTo>
                  <a:lnTo>
                    <a:pt x="593" y="534"/>
                  </a:lnTo>
                  <a:lnTo>
                    <a:pt x="613" y="518"/>
                  </a:lnTo>
                  <a:lnTo>
                    <a:pt x="834" y="298"/>
                  </a:lnTo>
                  <a:lnTo>
                    <a:pt x="842" y="302"/>
                  </a:lnTo>
                  <a:lnTo>
                    <a:pt x="842" y="302"/>
                  </a:lnTo>
                  <a:lnTo>
                    <a:pt x="866" y="316"/>
                  </a:lnTo>
                  <a:lnTo>
                    <a:pt x="866" y="316"/>
                  </a:lnTo>
                  <a:lnTo>
                    <a:pt x="872" y="318"/>
                  </a:lnTo>
                  <a:lnTo>
                    <a:pt x="878" y="320"/>
                  </a:lnTo>
                  <a:lnTo>
                    <a:pt x="886" y="320"/>
                  </a:lnTo>
                  <a:lnTo>
                    <a:pt x="892" y="318"/>
                  </a:lnTo>
                  <a:lnTo>
                    <a:pt x="898" y="316"/>
                  </a:lnTo>
                  <a:lnTo>
                    <a:pt x="902" y="312"/>
                  </a:lnTo>
                  <a:lnTo>
                    <a:pt x="908" y="306"/>
                  </a:lnTo>
                  <a:lnTo>
                    <a:pt x="910" y="302"/>
                  </a:lnTo>
                  <a:lnTo>
                    <a:pt x="910" y="302"/>
                  </a:lnTo>
                  <a:lnTo>
                    <a:pt x="914" y="294"/>
                  </a:lnTo>
                  <a:lnTo>
                    <a:pt x="914" y="288"/>
                  </a:lnTo>
                  <a:lnTo>
                    <a:pt x="914" y="283"/>
                  </a:lnTo>
                  <a:lnTo>
                    <a:pt x="912" y="277"/>
                  </a:lnTo>
                  <a:lnTo>
                    <a:pt x="910" y="271"/>
                  </a:lnTo>
                  <a:lnTo>
                    <a:pt x="906" y="265"/>
                  </a:lnTo>
                  <a:lnTo>
                    <a:pt x="902" y="261"/>
                  </a:lnTo>
                  <a:lnTo>
                    <a:pt x="896" y="257"/>
                  </a:lnTo>
                  <a:lnTo>
                    <a:pt x="896" y="257"/>
                  </a:lnTo>
                  <a:lnTo>
                    <a:pt x="896" y="257"/>
                  </a:lnTo>
                  <a:lnTo>
                    <a:pt x="880" y="247"/>
                  </a:lnTo>
                  <a:lnTo>
                    <a:pt x="848" y="227"/>
                  </a:lnTo>
                  <a:lnTo>
                    <a:pt x="808" y="199"/>
                  </a:lnTo>
                  <a:lnTo>
                    <a:pt x="788" y="181"/>
                  </a:lnTo>
                  <a:lnTo>
                    <a:pt x="768" y="163"/>
                  </a:lnTo>
                  <a:lnTo>
                    <a:pt x="768" y="163"/>
                  </a:lnTo>
                  <a:lnTo>
                    <a:pt x="748" y="143"/>
                  </a:lnTo>
                  <a:lnTo>
                    <a:pt x="732" y="123"/>
                  </a:lnTo>
                  <a:lnTo>
                    <a:pt x="718" y="103"/>
                  </a:lnTo>
                  <a:lnTo>
                    <a:pt x="707" y="85"/>
                  </a:lnTo>
                  <a:lnTo>
                    <a:pt x="691" y="59"/>
                  </a:lnTo>
                  <a:lnTo>
                    <a:pt x="687" y="47"/>
                  </a:lnTo>
                  <a:lnTo>
                    <a:pt x="687" y="47"/>
                  </a:lnTo>
                  <a:lnTo>
                    <a:pt x="683" y="41"/>
                  </a:lnTo>
                  <a:lnTo>
                    <a:pt x="679" y="35"/>
                  </a:lnTo>
                  <a:lnTo>
                    <a:pt x="673" y="31"/>
                  </a:lnTo>
                  <a:lnTo>
                    <a:pt x="667" y="29"/>
                  </a:lnTo>
                  <a:lnTo>
                    <a:pt x="661" y="27"/>
                  </a:lnTo>
                  <a:lnTo>
                    <a:pt x="655" y="27"/>
                  </a:lnTo>
                  <a:lnTo>
                    <a:pt x="649" y="27"/>
                  </a:lnTo>
                  <a:lnTo>
                    <a:pt x="641" y="29"/>
                  </a:lnTo>
                  <a:lnTo>
                    <a:pt x="641" y="29"/>
                  </a:lnTo>
                  <a:lnTo>
                    <a:pt x="637" y="33"/>
                  </a:lnTo>
                  <a:lnTo>
                    <a:pt x="631" y="37"/>
                  </a:lnTo>
                  <a:lnTo>
                    <a:pt x="627" y="43"/>
                  </a:lnTo>
                  <a:lnTo>
                    <a:pt x="625" y="47"/>
                  </a:lnTo>
                  <a:lnTo>
                    <a:pt x="625" y="47"/>
                  </a:lnTo>
                  <a:lnTo>
                    <a:pt x="623" y="55"/>
                  </a:lnTo>
                  <a:lnTo>
                    <a:pt x="621" y="61"/>
                  </a:lnTo>
                  <a:lnTo>
                    <a:pt x="623" y="67"/>
                  </a:lnTo>
                  <a:lnTo>
                    <a:pt x="625" y="73"/>
                  </a:lnTo>
                  <a:lnTo>
                    <a:pt x="625" y="73"/>
                  </a:lnTo>
                  <a:lnTo>
                    <a:pt x="639" y="101"/>
                  </a:lnTo>
                  <a:lnTo>
                    <a:pt x="643" y="109"/>
                  </a:lnTo>
                  <a:lnTo>
                    <a:pt x="423" y="328"/>
                  </a:lnTo>
                  <a:lnTo>
                    <a:pt x="423" y="328"/>
                  </a:lnTo>
                  <a:lnTo>
                    <a:pt x="407" y="348"/>
                  </a:lnTo>
                  <a:lnTo>
                    <a:pt x="385" y="380"/>
                  </a:lnTo>
                  <a:lnTo>
                    <a:pt x="359" y="422"/>
                  </a:lnTo>
                  <a:lnTo>
                    <a:pt x="329" y="472"/>
                  </a:lnTo>
                  <a:lnTo>
                    <a:pt x="265" y="587"/>
                  </a:lnTo>
                  <a:lnTo>
                    <a:pt x="200" y="707"/>
                  </a:lnTo>
                  <a:lnTo>
                    <a:pt x="194" y="721"/>
                  </a:lnTo>
                  <a:lnTo>
                    <a:pt x="128" y="787"/>
                  </a:lnTo>
                  <a:lnTo>
                    <a:pt x="116" y="775"/>
                  </a:lnTo>
                  <a:lnTo>
                    <a:pt x="116" y="775"/>
                  </a:lnTo>
                  <a:lnTo>
                    <a:pt x="110" y="773"/>
                  </a:lnTo>
                  <a:lnTo>
                    <a:pt x="110" y="773"/>
                  </a:lnTo>
                  <a:close/>
                  <a:moveTo>
                    <a:pt x="283" y="657"/>
                  </a:moveTo>
                  <a:lnTo>
                    <a:pt x="305" y="617"/>
                  </a:lnTo>
                  <a:lnTo>
                    <a:pt x="305" y="617"/>
                  </a:lnTo>
                  <a:lnTo>
                    <a:pt x="341" y="551"/>
                  </a:lnTo>
                  <a:lnTo>
                    <a:pt x="387" y="474"/>
                  </a:lnTo>
                  <a:lnTo>
                    <a:pt x="429" y="406"/>
                  </a:lnTo>
                  <a:lnTo>
                    <a:pt x="445" y="380"/>
                  </a:lnTo>
                  <a:lnTo>
                    <a:pt x="457" y="364"/>
                  </a:lnTo>
                  <a:lnTo>
                    <a:pt x="485" y="336"/>
                  </a:lnTo>
                  <a:lnTo>
                    <a:pt x="605" y="456"/>
                  </a:lnTo>
                  <a:lnTo>
                    <a:pt x="577" y="484"/>
                  </a:lnTo>
                  <a:lnTo>
                    <a:pt x="577" y="484"/>
                  </a:lnTo>
                  <a:lnTo>
                    <a:pt x="561" y="496"/>
                  </a:lnTo>
                  <a:lnTo>
                    <a:pt x="537" y="512"/>
                  </a:lnTo>
                  <a:lnTo>
                    <a:pt x="467" y="553"/>
                  </a:lnTo>
                  <a:lnTo>
                    <a:pt x="389" y="599"/>
                  </a:lnTo>
                  <a:lnTo>
                    <a:pt x="325" y="635"/>
                  </a:lnTo>
                  <a:lnTo>
                    <a:pt x="283" y="657"/>
                  </a:lnTo>
                  <a:close/>
                  <a:moveTo>
                    <a:pt x="485" y="374"/>
                  </a:moveTo>
                  <a:lnTo>
                    <a:pt x="477" y="384"/>
                  </a:lnTo>
                  <a:lnTo>
                    <a:pt x="477" y="384"/>
                  </a:lnTo>
                  <a:lnTo>
                    <a:pt x="461" y="406"/>
                  </a:lnTo>
                  <a:lnTo>
                    <a:pt x="433" y="448"/>
                  </a:lnTo>
                  <a:lnTo>
                    <a:pt x="397" y="510"/>
                  </a:lnTo>
                  <a:lnTo>
                    <a:pt x="353" y="589"/>
                  </a:lnTo>
                  <a:lnTo>
                    <a:pt x="353" y="589"/>
                  </a:lnTo>
                  <a:lnTo>
                    <a:pt x="431" y="544"/>
                  </a:lnTo>
                  <a:lnTo>
                    <a:pt x="493" y="508"/>
                  </a:lnTo>
                  <a:lnTo>
                    <a:pt x="535" y="480"/>
                  </a:lnTo>
                  <a:lnTo>
                    <a:pt x="557" y="464"/>
                  </a:lnTo>
                  <a:lnTo>
                    <a:pt x="567" y="456"/>
                  </a:lnTo>
                  <a:lnTo>
                    <a:pt x="485" y="374"/>
                  </a:lnTo>
                  <a:close/>
                  <a:moveTo>
                    <a:pt x="633" y="428"/>
                  </a:moveTo>
                  <a:lnTo>
                    <a:pt x="513" y="310"/>
                  </a:lnTo>
                  <a:lnTo>
                    <a:pt x="671" y="153"/>
                  </a:lnTo>
                  <a:lnTo>
                    <a:pt x="681" y="165"/>
                  </a:lnTo>
                  <a:lnTo>
                    <a:pt x="681" y="165"/>
                  </a:lnTo>
                  <a:lnTo>
                    <a:pt x="701" y="189"/>
                  </a:lnTo>
                  <a:lnTo>
                    <a:pt x="720" y="211"/>
                  </a:lnTo>
                  <a:lnTo>
                    <a:pt x="720" y="211"/>
                  </a:lnTo>
                  <a:lnTo>
                    <a:pt x="748" y="235"/>
                  </a:lnTo>
                  <a:lnTo>
                    <a:pt x="778" y="261"/>
                  </a:lnTo>
                  <a:lnTo>
                    <a:pt x="790" y="269"/>
                  </a:lnTo>
                  <a:lnTo>
                    <a:pt x="633" y="428"/>
                  </a:lnTo>
                  <a:close/>
                  <a:moveTo>
                    <a:pt x="551" y="310"/>
                  </a:moveTo>
                  <a:lnTo>
                    <a:pt x="633" y="390"/>
                  </a:lnTo>
                  <a:lnTo>
                    <a:pt x="750" y="273"/>
                  </a:lnTo>
                  <a:lnTo>
                    <a:pt x="750" y="273"/>
                  </a:lnTo>
                  <a:lnTo>
                    <a:pt x="724" y="251"/>
                  </a:lnTo>
                  <a:lnTo>
                    <a:pt x="701" y="229"/>
                  </a:lnTo>
                  <a:lnTo>
                    <a:pt x="701" y="229"/>
                  </a:lnTo>
                  <a:lnTo>
                    <a:pt x="685" y="211"/>
                  </a:lnTo>
                  <a:lnTo>
                    <a:pt x="669" y="193"/>
                  </a:lnTo>
                  <a:lnTo>
                    <a:pt x="551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67455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665"/>
            <a:ext cx="10515600" cy="365125"/>
          </a:xfrm>
        </p:spPr>
        <p:txBody>
          <a:bodyPr/>
          <a:lstStyle/>
          <a:p>
            <a:r>
              <a:rPr lang="en-US" sz="3200" dirty="0">
                <a:solidFill>
                  <a:srgbClr val="4F903C"/>
                </a:solidFill>
              </a:rPr>
              <a:t>Trustmark Accident at-a-glance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966"/>
            <a:ext cx="9772650" cy="311715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Providing coverage where it matters most</a:t>
            </a:r>
          </a:p>
          <a:p>
            <a:r>
              <a:rPr lang="en-US" dirty="0"/>
              <a:t>Hospital care</a:t>
            </a:r>
          </a:p>
          <a:p>
            <a:r>
              <a:rPr lang="en-US" dirty="0"/>
              <a:t>Initial Care</a:t>
            </a:r>
          </a:p>
          <a:p>
            <a:r>
              <a:rPr lang="en-US" dirty="0"/>
              <a:t>Follow-up Care</a:t>
            </a:r>
          </a:p>
          <a:p>
            <a:r>
              <a:rPr lang="en-US" dirty="0"/>
              <a:t>Surgical Care</a:t>
            </a:r>
          </a:p>
          <a:p>
            <a:r>
              <a:rPr lang="en-US" dirty="0"/>
              <a:t>Injuries</a:t>
            </a:r>
          </a:p>
          <a:p>
            <a:r>
              <a:rPr lang="en-US" dirty="0"/>
              <a:t>Accidental Death and Catastrophic Death </a:t>
            </a:r>
          </a:p>
          <a:p>
            <a:r>
              <a:rPr lang="en-US" dirty="0"/>
              <a:t>Wellness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0DA1009-A615-1D46-A50F-87BC2FE7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</p:spPr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3B4667-2C91-A04D-BA72-93FFD904C968}"/>
              </a:ext>
            </a:extLst>
          </p:cNvPr>
          <p:cNvGrpSpPr/>
          <p:nvPr/>
        </p:nvGrpSpPr>
        <p:grpSpPr>
          <a:xfrm>
            <a:off x="8001536" y="3617622"/>
            <a:ext cx="1644969" cy="1830071"/>
            <a:chOff x="1192213" y="1641475"/>
            <a:chExt cx="1495425" cy="1663700"/>
          </a:xfrm>
          <a:solidFill>
            <a:schemeClr val="bg1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1E18AB2-9A06-174C-8455-CD71857561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0488" y="1641475"/>
              <a:ext cx="706439" cy="1262062"/>
            </a:xfrm>
            <a:custGeom>
              <a:avLst/>
              <a:gdLst>
                <a:gd name="T0" fmla="*/ 12 w 445"/>
                <a:gd name="T1" fmla="*/ 659 h 795"/>
                <a:gd name="T2" fmla="*/ 2 w 445"/>
                <a:gd name="T3" fmla="*/ 408 h 795"/>
                <a:gd name="T4" fmla="*/ 40 w 445"/>
                <a:gd name="T5" fmla="*/ 112 h 795"/>
                <a:gd name="T6" fmla="*/ 14 w 445"/>
                <a:gd name="T7" fmla="*/ 74 h 795"/>
                <a:gd name="T8" fmla="*/ 20 w 445"/>
                <a:gd name="T9" fmla="*/ 28 h 795"/>
                <a:gd name="T10" fmla="*/ 48 w 445"/>
                <a:gd name="T11" fmla="*/ 6 h 795"/>
                <a:gd name="T12" fmla="*/ 82 w 445"/>
                <a:gd name="T13" fmla="*/ 2 h 795"/>
                <a:gd name="T14" fmla="*/ 116 w 445"/>
                <a:gd name="T15" fmla="*/ 16 h 795"/>
                <a:gd name="T16" fmla="*/ 227 w 445"/>
                <a:gd name="T17" fmla="*/ 56 h 795"/>
                <a:gd name="T18" fmla="*/ 323 w 445"/>
                <a:gd name="T19" fmla="*/ 64 h 795"/>
                <a:gd name="T20" fmla="*/ 379 w 445"/>
                <a:gd name="T21" fmla="*/ 62 h 795"/>
                <a:gd name="T22" fmla="*/ 423 w 445"/>
                <a:gd name="T23" fmla="*/ 74 h 795"/>
                <a:gd name="T24" fmla="*/ 443 w 445"/>
                <a:gd name="T25" fmla="*/ 104 h 795"/>
                <a:gd name="T26" fmla="*/ 443 w 445"/>
                <a:gd name="T27" fmla="*/ 139 h 795"/>
                <a:gd name="T28" fmla="*/ 415 w 445"/>
                <a:gd name="T29" fmla="*/ 175 h 795"/>
                <a:gd name="T30" fmla="*/ 375 w 445"/>
                <a:gd name="T31" fmla="*/ 183 h 795"/>
                <a:gd name="T32" fmla="*/ 343 w 445"/>
                <a:gd name="T33" fmla="*/ 323 h 795"/>
                <a:gd name="T34" fmla="*/ 329 w 445"/>
                <a:gd name="T35" fmla="*/ 323 h 795"/>
                <a:gd name="T36" fmla="*/ 353 w 445"/>
                <a:gd name="T37" fmla="*/ 157 h 795"/>
                <a:gd name="T38" fmla="*/ 389 w 445"/>
                <a:gd name="T39" fmla="*/ 155 h 795"/>
                <a:gd name="T40" fmla="*/ 411 w 445"/>
                <a:gd name="T41" fmla="*/ 143 h 795"/>
                <a:gd name="T42" fmla="*/ 419 w 445"/>
                <a:gd name="T43" fmla="*/ 118 h 795"/>
                <a:gd name="T44" fmla="*/ 411 w 445"/>
                <a:gd name="T45" fmla="*/ 100 h 795"/>
                <a:gd name="T46" fmla="*/ 395 w 445"/>
                <a:gd name="T47" fmla="*/ 90 h 795"/>
                <a:gd name="T48" fmla="*/ 381 w 445"/>
                <a:gd name="T49" fmla="*/ 90 h 795"/>
                <a:gd name="T50" fmla="*/ 249 w 445"/>
                <a:gd name="T51" fmla="*/ 88 h 795"/>
                <a:gd name="T52" fmla="*/ 171 w 445"/>
                <a:gd name="T53" fmla="*/ 70 h 795"/>
                <a:gd name="T54" fmla="*/ 90 w 445"/>
                <a:gd name="T55" fmla="*/ 32 h 795"/>
                <a:gd name="T56" fmla="*/ 64 w 445"/>
                <a:gd name="T57" fmla="*/ 28 h 795"/>
                <a:gd name="T58" fmla="*/ 44 w 445"/>
                <a:gd name="T59" fmla="*/ 44 h 795"/>
                <a:gd name="T60" fmla="*/ 38 w 445"/>
                <a:gd name="T61" fmla="*/ 62 h 795"/>
                <a:gd name="T62" fmla="*/ 48 w 445"/>
                <a:gd name="T63" fmla="*/ 86 h 795"/>
                <a:gd name="T64" fmla="*/ 90 w 445"/>
                <a:gd name="T65" fmla="*/ 108 h 795"/>
                <a:gd name="T66" fmla="*/ 26 w 445"/>
                <a:gd name="T67" fmla="*/ 454 h 795"/>
                <a:gd name="T68" fmla="*/ 46 w 445"/>
                <a:gd name="T69" fmla="*/ 757 h 795"/>
                <a:gd name="T70" fmla="*/ 46 w 445"/>
                <a:gd name="T71" fmla="*/ 775 h 795"/>
                <a:gd name="T72" fmla="*/ 96 w 445"/>
                <a:gd name="T73" fmla="*/ 657 h 795"/>
                <a:gd name="T74" fmla="*/ 88 w 445"/>
                <a:gd name="T75" fmla="*/ 646 h 795"/>
                <a:gd name="T76" fmla="*/ 78 w 445"/>
                <a:gd name="T77" fmla="*/ 422 h 795"/>
                <a:gd name="T78" fmla="*/ 237 w 445"/>
                <a:gd name="T79" fmla="*/ 416 h 795"/>
                <a:gd name="T80" fmla="*/ 243 w 445"/>
                <a:gd name="T81" fmla="*/ 430 h 795"/>
                <a:gd name="T82" fmla="*/ 227 w 445"/>
                <a:gd name="T83" fmla="*/ 440 h 795"/>
                <a:gd name="T84" fmla="*/ 104 w 445"/>
                <a:gd name="T85" fmla="*/ 452 h 795"/>
                <a:gd name="T86" fmla="*/ 114 w 445"/>
                <a:gd name="T87" fmla="*/ 644 h 795"/>
                <a:gd name="T88" fmla="*/ 102 w 445"/>
                <a:gd name="T89" fmla="*/ 657 h 795"/>
                <a:gd name="T90" fmla="*/ 257 w 445"/>
                <a:gd name="T91" fmla="*/ 379 h 795"/>
                <a:gd name="T92" fmla="*/ 149 w 445"/>
                <a:gd name="T93" fmla="*/ 133 h 795"/>
                <a:gd name="T94" fmla="*/ 245 w 445"/>
                <a:gd name="T95" fmla="*/ 153 h 795"/>
                <a:gd name="T96" fmla="*/ 126 w 445"/>
                <a:gd name="T97" fmla="*/ 325 h 795"/>
                <a:gd name="T98" fmla="*/ 235 w 445"/>
                <a:gd name="T99" fmla="*/ 179 h 795"/>
                <a:gd name="T100" fmla="*/ 155 w 445"/>
                <a:gd name="T101" fmla="*/ 163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5" h="795">
                  <a:moveTo>
                    <a:pt x="24" y="795"/>
                  </a:moveTo>
                  <a:lnTo>
                    <a:pt x="20" y="767"/>
                  </a:lnTo>
                  <a:lnTo>
                    <a:pt x="20" y="767"/>
                  </a:lnTo>
                  <a:lnTo>
                    <a:pt x="12" y="659"/>
                  </a:lnTo>
                  <a:lnTo>
                    <a:pt x="4" y="554"/>
                  </a:lnTo>
                  <a:lnTo>
                    <a:pt x="0" y="464"/>
                  </a:lnTo>
                  <a:lnTo>
                    <a:pt x="0" y="430"/>
                  </a:lnTo>
                  <a:lnTo>
                    <a:pt x="2" y="408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0" y="104"/>
                  </a:lnTo>
                  <a:lnTo>
                    <a:pt x="22" y="96"/>
                  </a:lnTo>
                  <a:lnTo>
                    <a:pt x="16" y="86"/>
                  </a:lnTo>
                  <a:lnTo>
                    <a:pt x="14" y="74"/>
                  </a:lnTo>
                  <a:lnTo>
                    <a:pt x="12" y="62"/>
                  </a:lnTo>
                  <a:lnTo>
                    <a:pt x="12" y="52"/>
                  </a:lnTo>
                  <a:lnTo>
                    <a:pt x="16" y="40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38" y="12"/>
                  </a:lnTo>
                  <a:lnTo>
                    <a:pt x="48" y="6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16" y="16"/>
                  </a:lnTo>
                  <a:lnTo>
                    <a:pt x="143" y="30"/>
                  </a:lnTo>
                  <a:lnTo>
                    <a:pt x="181" y="44"/>
                  </a:lnTo>
                  <a:lnTo>
                    <a:pt x="203" y="52"/>
                  </a:lnTo>
                  <a:lnTo>
                    <a:pt x="227" y="56"/>
                  </a:lnTo>
                  <a:lnTo>
                    <a:pt x="227" y="56"/>
                  </a:lnTo>
                  <a:lnTo>
                    <a:pt x="253" y="60"/>
                  </a:lnTo>
                  <a:lnTo>
                    <a:pt x="277" y="64"/>
                  </a:lnTo>
                  <a:lnTo>
                    <a:pt x="323" y="64"/>
                  </a:lnTo>
                  <a:lnTo>
                    <a:pt x="359" y="64"/>
                  </a:lnTo>
                  <a:lnTo>
                    <a:pt x="379" y="62"/>
                  </a:lnTo>
                  <a:lnTo>
                    <a:pt x="379" y="62"/>
                  </a:lnTo>
                  <a:lnTo>
                    <a:pt x="379" y="62"/>
                  </a:lnTo>
                  <a:lnTo>
                    <a:pt x="391" y="62"/>
                  </a:lnTo>
                  <a:lnTo>
                    <a:pt x="403" y="64"/>
                  </a:lnTo>
                  <a:lnTo>
                    <a:pt x="413" y="68"/>
                  </a:lnTo>
                  <a:lnTo>
                    <a:pt x="423" y="74"/>
                  </a:lnTo>
                  <a:lnTo>
                    <a:pt x="423" y="74"/>
                  </a:lnTo>
                  <a:lnTo>
                    <a:pt x="431" y="84"/>
                  </a:lnTo>
                  <a:lnTo>
                    <a:pt x="439" y="94"/>
                  </a:lnTo>
                  <a:lnTo>
                    <a:pt x="443" y="104"/>
                  </a:lnTo>
                  <a:lnTo>
                    <a:pt x="445" y="116"/>
                  </a:lnTo>
                  <a:lnTo>
                    <a:pt x="445" y="116"/>
                  </a:lnTo>
                  <a:lnTo>
                    <a:pt x="445" y="128"/>
                  </a:lnTo>
                  <a:lnTo>
                    <a:pt x="443" y="139"/>
                  </a:lnTo>
                  <a:lnTo>
                    <a:pt x="439" y="149"/>
                  </a:lnTo>
                  <a:lnTo>
                    <a:pt x="433" y="159"/>
                  </a:lnTo>
                  <a:lnTo>
                    <a:pt x="425" y="167"/>
                  </a:lnTo>
                  <a:lnTo>
                    <a:pt x="415" y="175"/>
                  </a:lnTo>
                  <a:lnTo>
                    <a:pt x="405" y="179"/>
                  </a:lnTo>
                  <a:lnTo>
                    <a:pt x="393" y="181"/>
                  </a:lnTo>
                  <a:lnTo>
                    <a:pt x="393" y="181"/>
                  </a:lnTo>
                  <a:lnTo>
                    <a:pt x="375" y="183"/>
                  </a:lnTo>
                  <a:lnTo>
                    <a:pt x="349" y="313"/>
                  </a:lnTo>
                  <a:lnTo>
                    <a:pt x="349" y="313"/>
                  </a:lnTo>
                  <a:lnTo>
                    <a:pt x="347" y="319"/>
                  </a:lnTo>
                  <a:lnTo>
                    <a:pt x="343" y="323"/>
                  </a:lnTo>
                  <a:lnTo>
                    <a:pt x="339" y="325"/>
                  </a:lnTo>
                  <a:lnTo>
                    <a:pt x="333" y="325"/>
                  </a:lnTo>
                  <a:lnTo>
                    <a:pt x="333" y="325"/>
                  </a:lnTo>
                  <a:lnTo>
                    <a:pt x="329" y="323"/>
                  </a:lnTo>
                  <a:lnTo>
                    <a:pt x="325" y="319"/>
                  </a:lnTo>
                  <a:lnTo>
                    <a:pt x="323" y="313"/>
                  </a:lnTo>
                  <a:lnTo>
                    <a:pt x="323" y="309"/>
                  </a:lnTo>
                  <a:lnTo>
                    <a:pt x="353" y="157"/>
                  </a:lnTo>
                  <a:lnTo>
                    <a:pt x="363" y="157"/>
                  </a:lnTo>
                  <a:lnTo>
                    <a:pt x="363" y="157"/>
                  </a:lnTo>
                  <a:lnTo>
                    <a:pt x="389" y="155"/>
                  </a:lnTo>
                  <a:lnTo>
                    <a:pt x="389" y="155"/>
                  </a:lnTo>
                  <a:lnTo>
                    <a:pt x="395" y="153"/>
                  </a:lnTo>
                  <a:lnTo>
                    <a:pt x="401" y="151"/>
                  </a:lnTo>
                  <a:lnTo>
                    <a:pt x="407" y="147"/>
                  </a:lnTo>
                  <a:lnTo>
                    <a:pt x="411" y="143"/>
                  </a:lnTo>
                  <a:lnTo>
                    <a:pt x="415" y="137"/>
                  </a:lnTo>
                  <a:lnTo>
                    <a:pt x="417" y="131"/>
                  </a:lnTo>
                  <a:lnTo>
                    <a:pt x="419" y="126"/>
                  </a:lnTo>
                  <a:lnTo>
                    <a:pt x="419" y="118"/>
                  </a:lnTo>
                  <a:lnTo>
                    <a:pt x="419" y="118"/>
                  </a:lnTo>
                  <a:lnTo>
                    <a:pt x="417" y="112"/>
                  </a:lnTo>
                  <a:lnTo>
                    <a:pt x="415" y="106"/>
                  </a:lnTo>
                  <a:lnTo>
                    <a:pt x="411" y="100"/>
                  </a:lnTo>
                  <a:lnTo>
                    <a:pt x="407" y="96"/>
                  </a:lnTo>
                  <a:lnTo>
                    <a:pt x="407" y="96"/>
                  </a:lnTo>
                  <a:lnTo>
                    <a:pt x="401" y="92"/>
                  </a:lnTo>
                  <a:lnTo>
                    <a:pt x="395" y="90"/>
                  </a:lnTo>
                  <a:lnTo>
                    <a:pt x="389" y="88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59" y="90"/>
                  </a:lnTo>
                  <a:lnTo>
                    <a:pt x="323" y="92"/>
                  </a:lnTo>
                  <a:lnTo>
                    <a:pt x="275" y="90"/>
                  </a:lnTo>
                  <a:lnTo>
                    <a:pt x="249" y="88"/>
                  </a:lnTo>
                  <a:lnTo>
                    <a:pt x="223" y="84"/>
                  </a:lnTo>
                  <a:lnTo>
                    <a:pt x="223" y="84"/>
                  </a:lnTo>
                  <a:lnTo>
                    <a:pt x="195" y="78"/>
                  </a:lnTo>
                  <a:lnTo>
                    <a:pt x="171" y="70"/>
                  </a:lnTo>
                  <a:lnTo>
                    <a:pt x="131" y="54"/>
                  </a:lnTo>
                  <a:lnTo>
                    <a:pt x="104" y="40"/>
                  </a:lnTo>
                  <a:lnTo>
                    <a:pt x="90" y="32"/>
                  </a:lnTo>
                  <a:lnTo>
                    <a:pt x="90" y="32"/>
                  </a:lnTo>
                  <a:lnTo>
                    <a:pt x="84" y="30"/>
                  </a:lnTo>
                  <a:lnTo>
                    <a:pt x="78" y="28"/>
                  </a:lnTo>
                  <a:lnTo>
                    <a:pt x="72" y="28"/>
                  </a:lnTo>
                  <a:lnTo>
                    <a:pt x="64" y="28"/>
                  </a:lnTo>
                  <a:lnTo>
                    <a:pt x="58" y="30"/>
                  </a:lnTo>
                  <a:lnTo>
                    <a:pt x="52" y="34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0" y="50"/>
                  </a:lnTo>
                  <a:lnTo>
                    <a:pt x="38" y="56"/>
                  </a:lnTo>
                  <a:lnTo>
                    <a:pt x="38" y="62"/>
                  </a:lnTo>
                  <a:lnTo>
                    <a:pt x="40" y="68"/>
                  </a:lnTo>
                  <a:lnTo>
                    <a:pt x="42" y="74"/>
                  </a:lnTo>
                  <a:lnTo>
                    <a:pt x="44" y="80"/>
                  </a:lnTo>
                  <a:lnTo>
                    <a:pt x="48" y="86"/>
                  </a:lnTo>
                  <a:lnTo>
                    <a:pt x="54" y="90"/>
                  </a:lnTo>
                  <a:lnTo>
                    <a:pt x="54" y="90"/>
                  </a:lnTo>
                  <a:lnTo>
                    <a:pt x="80" y="104"/>
                  </a:lnTo>
                  <a:lnTo>
                    <a:pt x="90" y="108"/>
                  </a:lnTo>
                  <a:lnTo>
                    <a:pt x="30" y="412"/>
                  </a:lnTo>
                  <a:lnTo>
                    <a:pt x="30" y="412"/>
                  </a:lnTo>
                  <a:lnTo>
                    <a:pt x="28" y="430"/>
                  </a:lnTo>
                  <a:lnTo>
                    <a:pt x="26" y="454"/>
                  </a:lnTo>
                  <a:lnTo>
                    <a:pt x="30" y="528"/>
                  </a:lnTo>
                  <a:lnTo>
                    <a:pt x="36" y="630"/>
                  </a:lnTo>
                  <a:lnTo>
                    <a:pt x="46" y="757"/>
                  </a:lnTo>
                  <a:lnTo>
                    <a:pt x="46" y="757"/>
                  </a:lnTo>
                  <a:lnTo>
                    <a:pt x="48" y="761"/>
                  </a:lnTo>
                  <a:lnTo>
                    <a:pt x="50" y="765"/>
                  </a:lnTo>
                  <a:lnTo>
                    <a:pt x="48" y="771"/>
                  </a:lnTo>
                  <a:lnTo>
                    <a:pt x="46" y="775"/>
                  </a:lnTo>
                  <a:lnTo>
                    <a:pt x="24" y="795"/>
                  </a:lnTo>
                  <a:close/>
                  <a:moveTo>
                    <a:pt x="102" y="657"/>
                  </a:moveTo>
                  <a:lnTo>
                    <a:pt x="102" y="657"/>
                  </a:lnTo>
                  <a:lnTo>
                    <a:pt x="96" y="657"/>
                  </a:lnTo>
                  <a:lnTo>
                    <a:pt x="92" y="655"/>
                  </a:lnTo>
                  <a:lnTo>
                    <a:pt x="90" y="652"/>
                  </a:lnTo>
                  <a:lnTo>
                    <a:pt x="88" y="646"/>
                  </a:lnTo>
                  <a:lnTo>
                    <a:pt x="88" y="646"/>
                  </a:lnTo>
                  <a:lnTo>
                    <a:pt x="78" y="512"/>
                  </a:lnTo>
                  <a:lnTo>
                    <a:pt x="76" y="456"/>
                  </a:lnTo>
                  <a:lnTo>
                    <a:pt x="78" y="436"/>
                  </a:lnTo>
                  <a:lnTo>
                    <a:pt x="78" y="422"/>
                  </a:lnTo>
                  <a:lnTo>
                    <a:pt x="86" y="385"/>
                  </a:lnTo>
                  <a:lnTo>
                    <a:pt x="233" y="414"/>
                  </a:lnTo>
                  <a:lnTo>
                    <a:pt x="233" y="414"/>
                  </a:lnTo>
                  <a:lnTo>
                    <a:pt x="237" y="416"/>
                  </a:lnTo>
                  <a:lnTo>
                    <a:pt x="241" y="418"/>
                  </a:lnTo>
                  <a:lnTo>
                    <a:pt x="243" y="424"/>
                  </a:lnTo>
                  <a:lnTo>
                    <a:pt x="243" y="430"/>
                  </a:lnTo>
                  <a:lnTo>
                    <a:pt x="243" y="430"/>
                  </a:lnTo>
                  <a:lnTo>
                    <a:pt x="241" y="434"/>
                  </a:lnTo>
                  <a:lnTo>
                    <a:pt x="237" y="438"/>
                  </a:lnTo>
                  <a:lnTo>
                    <a:pt x="233" y="440"/>
                  </a:lnTo>
                  <a:lnTo>
                    <a:pt x="227" y="440"/>
                  </a:lnTo>
                  <a:lnTo>
                    <a:pt x="108" y="416"/>
                  </a:lnTo>
                  <a:lnTo>
                    <a:pt x="104" y="428"/>
                  </a:lnTo>
                  <a:lnTo>
                    <a:pt x="104" y="428"/>
                  </a:lnTo>
                  <a:lnTo>
                    <a:pt x="104" y="452"/>
                  </a:lnTo>
                  <a:lnTo>
                    <a:pt x="104" y="498"/>
                  </a:lnTo>
                  <a:lnTo>
                    <a:pt x="108" y="564"/>
                  </a:lnTo>
                  <a:lnTo>
                    <a:pt x="114" y="644"/>
                  </a:lnTo>
                  <a:lnTo>
                    <a:pt x="114" y="644"/>
                  </a:lnTo>
                  <a:lnTo>
                    <a:pt x="114" y="650"/>
                  </a:lnTo>
                  <a:lnTo>
                    <a:pt x="112" y="654"/>
                  </a:lnTo>
                  <a:lnTo>
                    <a:pt x="108" y="657"/>
                  </a:lnTo>
                  <a:lnTo>
                    <a:pt x="102" y="657"/>
                  </a:lnTo>
                  <a:lnTo>
                    <a:pt x="102" y="657"/>
                  </a:lnTo>
                  <a:lnTo>
                    <a:pt x="102" y="657"/>
                  </a:lnTo>
                  <a:lnTo>
                    <a:pt x="102" y="657"/>
                  </a:lnTo>
                  <a:close/>
                  <a:moveTo>
                    <a:pt x="257" y="379"/>
                  </a:moveTo>
                  <a:lnTo>
                    <a:pt x="94" y="347"/>
                  </a:lnTo>
                  <a:lnTo>
                    <a:pt x="135" y="128"/>
                  </a:lnTo>
                  <a:lnTo>
                    <a:pt x="149" y="133"/>
                  </a:lnTo>
                  <a:lnTo>
                    <a:pt x="149" y="133"/>
                  </a:lnTo>
                  <a:lnTo>
                    <a:pt x="179" y="141"/>
                  </a:lnTo>
                  <a:lnTo>
                    <a:pt x="209" y="149"/>
                  </a:lnTo>
                  <a:lnTo>
                    <a:pt x="209" y="149"/>
                  </a:lnTo>
                  <a:lnTo>
                    <a:pt x="245" y="153"/>
                  </a:lnTo>
                  <a:lnTo>
                    <a:pt x="285" y="157"/>
                  </a:lnTo>
                  <a:lnTo>
                    <a:pt x="301" y="157"/>
                  </a:lnTo>
                  <a:lnTo>
                    <a:pt x="257" y="379"/>
                  </a:lnTo>
                  <a:close/>
                  <a:moveTo>
                    <a:pt x="126" y="325"/>
                  </a:moveTo>
                  <a:lnTo>
                    <a:pt x="237" y="347"/>
                  </a:lnTo>
                  <a:lnTo>
                    <a:pt x="269" y="183"/>
                  </a:lnTo>
                  <a:lnTo>
                    <a:pt x="269" y="183"/>
                  </a:lnTo>
                  <a:lnTo>
                    <a:pt x="235" y="179"/>
                  </a:lnTo>
                  <a:lnTo>
                    <a:pt x="203" y="175"/>
                  </a:lnTo>
                  <a:lnTo>
                    <a:pt x="203" y="175"/>
                  </a:lnTo>
                  <a:lnTo>
                    <a:pt x="181" y="169"/>
                  </a:lnTo>
                  <a:lnTo>
                    <a:pt x="155" y="163"/>
                  </a:lnTo>
                  <a:lnTo>
                    <a:pt x="126" y="3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4AFD0F4-D34A-4D4F-9A1F-1FA6DB808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2213" y="1812925"/>
              <a:ext cx="1495425" cy="1492250"/>
            </a:xfrm>
            <a:custGeom>
              <a:avLst/>
              <a:gdLst>
                <a:gd name="T0" fmla="*/ 10 w 942"/>
                <a:gd name="T1" fmla="*/ 854 h 940"/>
                <a:gd name="T2" fmla="*/ 0 w 942"/>
                <a:gd name="T3" fmla="*/ 832 h 940"/>
                <a:gd name="T4" fmla="*/ 12 w 942"/>
                <a:gd name="T5" fmla="*/ 810 h 940"/>
                <a:gd name="T6" fmla="*/ 118 w 942"/>
                <a:gd name="T7" fmla="*/ 747 h 940"/>
                <a:gd name="T8" fmla="*/ 224 w 942"/>
                <a:gd name="T9" fmla="*/ 607 h 940"/>
                <a:gd name="T10" fmla="*/ 395 w 942"/>
                <a:gd name="T11" fmla="*/ 320 h 940"/>
                <a:gd name="T12" fmla="*/ 601 w 942"/>
                <a:gd name="T13" fmla="*/ 85 h 940"/>
                <a:gd name="T14" fmla="*/ 599 w 942"/>
                <a:gd name="T15" fmla="*/ 39 h 940"/>
                <a:gd name="T16" fmla="*/ 631 w 942"/>
                <a:gd name="T17" fmla="*/ 6 h 940"/>
                <a:gd name="T18" fmla="*/ 687 w 942"/>
                <a:gd name="T19" fmla="*/ 10 h 940"/>
                <a:gd name="T20" fmla="*/ 714 w 942"/>
                <a:gd name="T21" fmla="*/ 45 h 940"/>
                <a:gd name="T22" fmla="*/ 786 w 942"/>
                <a:gd name="T23" fmla="*/ 143 h 940"/>
                <a:gd name="T24" fmla="*/ 908 w 942"/>
                <a:gd name="T25" fmla="*/ 233 h 940"/>
                <a:gd name="T26" fmla="*/ 928 w 942"/>
                <a:gd name="T27" fmla="*/ 249 h 940"/>
                <a:gd name="T28" fmla="*/ 940 w 942"/>
                <a:gd name="T29" fmla="*/ 302 h 940"/>
                <a:gd name="T30" fmla="*/ 898 w 942"/>
                <a:gd name="T31" fmla="*/ 344 h 940"/>
                <a:gd name="T32" fmla="*/ 854 w 942"/>
                <a:gd name="T33" fmla="*/ 340 h 940"/>
                <a:gd name="T34" fmla="*/ 603 w 942"/>
                <a:gd name="T35" fmla="*/ 559 h 940"/>
                <a:gd name="T36" fmla="*/ 247 w 942"/>
                <a:gd name="T37" fmla="*/ 765 h 940"/>
                <a:gd name="T38" fmla="*/ 194 w 942"/>
                <a:gd name="T39" fmla="*/ 832 h 940"/>
                <a:gd name="T40" fmla="*/ 126 w 942"/>
                <a:gd name="T41" fmla="*/ 932 h 940"/>
                <a:gd name="T42" fmla="*/ 108 w 942"/>
                <a:gd name="T43" fmla="*/ 940 h 940"/>
                <a:gd name="T44" fmla="*/ 28 w 942"/>
                <a:gd name="T45" fmla="*/ 832 h 940"/>
                <a:gd name="T46" fmla="*/ 106 w 942"/>
                <a:gd name="T47" fmla="*/ 912 h 940"/>
                <a:gd name="T48" fmla="*/ 166 w 942"/>
                <a:gd name="T49" fmla="*/ 834 h 940"/>
                <a:gd name="T50" fmla="*/ 220 w 942"/>
                <a:gd name="T51" fmla="*/ 747 h 940"/>
                <a:gd name="T52" fmla="*/ 519 w 942"/>
                <a:gd name="T53" fmla="*/ 581 h 940"/>
                <a:gd name="T54" fmla="*/ 842 w 942"/>
                <a:gd name="T55" fmla="*/ 302 h 940"/>
                <a:gd name="T56" fmla="*/ 878 w 942"/>
                <a:gd name="T57" fmla="*/ 320 h 940"/>
                <a:gd name="T58" fmla="*/ 908 w 942"/>
                <a:gd name="T59" fmla="*/ 306 h 940"/>
                <a:gd name="T60" fmla="*/ 914 w 942"/>
                <a:gd name="T61" fmla="*/ 283 h 940"/>
                <a:gd name="T62" fmla="*/ 896 w 942"/>
                <a:gd name="T63" fmla="*/ 257 h 940"/>
                <a:gd name="T64" fmla="*/ 808 w 942"/>
                <a:gd name="T65" fmla="*/ 199 h 940"/>
                <a:gd name="T66" fmla="*/ 732 w 942"/>
                <a:gd name="T67" fmla="*/ 123 h 940"/>
                <a:gd name="T68" fmla="*/ 687 w 942"/>
                <a:gd name="T69" fmla="*/ 47 h 940"/>
                <a:gd name="T70" fmla="*/ 661 w 942"/>
                <a:gd name="T71" fmla="*/ 27 h 940"/>
                <a:gd name="T72" fmla="*/ 637 w 942"/>
                <a:gd name="T73" fmla="*/ 33 h 940"/>
                <a:gd name="T74" fmla="*/ 623 w 942"/>
                <a:gd name="T75" fmla="*/ 55 h 940"/>
                <a:gd name="T76" fmla="*/ 639 w 942"/>
                <a:gd name="T77" fmla="*/ 101 h 940"/>
                <a:gd name="T78" fmla="*/ 385 w 942"/>
                <a:gd name="T79" fmla="*/ 380 h 940"/>
                <a:gd name="T80" fmla="*/ 194 w 942"/>
                <a:gd name="T81" fmla="*/ 721 h 940"/>
                <a:gd name="T82" fmla="*/ 110 w 942"/>
                <a:gd name="T83" fmla="*/ 773 h 940"/>
                <a:gd name="T84" fmla="*/ 387 w 942"/>
                <a:gd name="T85" fmla="*/ 474 h 940"/>
                <a:gd name="T86" fmla="*/ 605 w 942"/>
                <a:gd name="T87" fmla="*/ 456 h 940"/>
                <a:gd name="T88" fmla="*/ 467 w 942"/>
                <a:gd name="T89" fmla="*/ 553 h 940"/>
                <a:gd name="T90" fmla="*/ 477 w 942"/>
                <a:gd name="T91" fmla="*/ 384 h 940"/>
                <a:gd name="T92" fmla="*/ 353 w 942"/>
                <a:gd name="T93" fmla="*/ 589 h 940"/>
                <a:gd name="T94" fmla="*/ 557 w 942"/>
                <a:gd name="T95" fmla="*/ 464 h 940"/>
                <a:gd name="T96" fmla="*/ 671 w 942"/>
                <a:gd name="T97" fmla="*/ 153 h 940"/>
                <a:gd name="T98" fmla="*/ 720 w 942"/>
                <a:gd name="T99" fmla="*/ 211 h 940"/>
                <a:gd name="T100" fmla="*/ 551 w 942"/>
                <a:gd name="T101" fmla="*/ 310 h 940"/>
                <a:gd name="T102" fmla="*/ 701 w 942"/>
                <a:gd name="T103" fmla="*/ 22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42" h="940">
                  <a:moveTo>
                    <a:pt x="108" y="940"/>
                  </a:moveTo>
                  <a:lnTo>
                    <a:pt x="108" y="940"/>
                  </a:lnTo>
                  <a:lnTo>
                    <a:pt x="96" y="938"/>
                  </a:lnTo>
                  <a:lnTo>
                    <a:pt x="86" y="930"/>
                  </a:lnTo>
                  <a:lnTo>
                    <a:pt x="10" y="854"/>
                  </a:lnTo>
                  <a:lnTo>
                    <a:pt x="10" y="854"/>
                  </a:lnTo>
                  <a:lnTo>
                    <a:pt x="6" y="848"/>
                  </a:lnTo>
                  <a:lnTo>
                    <a:pt x="2" y="844"/>
                  </a:lnTo>
                  <a:lnTo>
                    <a:pt x="2" y="838"/>
                  </a:lnTo>
                  <a:lnTo>
                    <a:pt x="0" y="832"/>
                  </a:lnTo>
                  <a:lnTo>
                    <a:pt x="0" y="832"/>
                  </a:lnTo>
                  <a:lnTo>
                    <a:pt x="2" y="826"/>
                  </a:lnTo>
                  <a:lnTo>
                    <a:pt x="4" y="820"/>
                  </a:lnTo>
                  <a:lnTo>
                    <a:pt x="8" y="814"/>
                  </a:lnTo>
                  <a:lnTo>
                    <a:pt x="12" y="810"/>
                  </a:lnTo>
                  <a:lnTo>
                    <a:pt x="90" y="753"/>
                  </a:lnTo>
                  <a:lnTo>
                    <a:pt x="90" y="753"/>
                  </a:lnTo>
                  <a:lnTo>
                    <a:pt x="98" y="749"/>
                  </a:lnTo>
                  <a:lnTo>
                    <a:pt x="108" y="747"/>
                  </a:lnTo>
                  <a:lnTo>
                    <a:pt x="118" y="747"/>
                  </a:lnTo>
                  <a:lnTo>
                    <a:pt x="126" y="749"/>
                  </a:lnTo>
                  <a:lnTo>
                    <a:pt x="172" y="705"/>
                  </a:lnTo>
                  <a:lnTo>
                    <a:pt x="176" y="693"/>
                  </a:lnTo>
                  <a:lnTo>
                    <a:pt x="176" y="693"/>
                  </a:lnTo>
                  <a:lnTo>
                    <a:pt x="224" y="607"/>
                  </a:lnTo>
                  <a:lnTo>
                    <a:pt x="289" y="490"/>
                  </a:lnTo>
                  <a:lnTo>
                    <a:pt x="323" y="430"/>
                  </a:lnTo>
                  <a:lnTo>
                    <a:pt x="355" y="378"/>
                  </a:lnTo>
                  <a:lnTo>
                    <a:pt x="383" y="336"/>
                  </a:lnTo>
                  <a:lnTo>
                    <a:pt x="395" y="320"/>
                  </a:lnTo>
                  <a:lnTo>
                    <a:pt x="403" y="310"/>
                  </a:lnTo>
                  <a:lnTo>
                    <a:pt x="609" y="105"/>
                  </a:lnTo>
                  <a:lnTo>
                    <a:pt x="609" y="105"/>
                  </a:lnTo>
                  <a:lnTo>
                    <a:pt x="601" y="85"/>
                  </a:lnTo>
                  <a:lnTo>
                    <a:pt x="601" y="85"/>
                  </a:lnTo>
                  <a:lnTo>
                    <a:pt x="597" y="73"/>
                  </a:lnTo>
                  <a:lnTo>
                    <a:pt x="595" y="61"/>
                  </a:lnTo>
                  <a:lnTo>
                    <a:pt x="595" y="49"/>
                  </a:lnTo>
                  <a:lnTo>
                    <a:pt x="599" y="39"/>
                  </a:lnTo>
                  <a:lnTo>
                    <a:pt x="599" y="39"/>
                  </a:lnTo>
                  <a:lnTo>
                    <a:pt x="605" y="27"/>
                  </a:lnTo>
                  <a:lnTo>
                    <a:pt x="611" y="20"/>
                  </a:lnTo>
                  <a:lnTo>
                    <a:pt x="621" y="12"/>
                  </a:lnTo>
                  <a:lnTo>
                    <a:pt x="631" y="6"/>
                  </a:lnTo>
                  <a:lnTo>
                    <a:pt x="631" y="6"/>
                  </a:lnTo>
                  <a:lnTo>
                    <a:pt x="643" y="2"/>
                  </a:lnTo>
                  <a:lnTo>
                    <a:pt x="655" y="0"/>
                  </a:lnTo>
                  <a:lnTo>
                    <a:pt x="667" y="2"/>
                  </a:lnTo>
                  <a:lnTo>
                    <a:pt x="677" y="4"/>
                  </a:lnTo>
                  <a:lnTo>
                    <a:pt x="687" y="10"/>
                  </a:lnTo>
                  <a:lnTo>
                    <a:pt x="697" y="18"/>
                  </a:lnTo>
                  <a:lnTo>
                    <a:pt x="705" y="25"/>
                  </a:lnTo>
                  <a:lnTo>
                    <a:pt x="710" y="35"/>
                  </a:lnTo>
                  <a:lnTo>
                    <a:pt x="710" y="35"/>
                  </a:lnTo>
                  <a:lnTo>
                    <a:pt x="714" y="45"/>
                  </a:lnTo>
                  <a:lnTo>
                    <a:pt x="730" y="71"/>
                  </a:lnTo>
                  <a:lnTo>
                    <a:pt x="754" y="105"/>
                  </a:lnTo>
                  <a:lnTo>
                    <a:pt x="768" y="125"/>
                  </a:lnTo>
                  <a:lnTo>
                    <a:pt x="786" y="143"/>
                  </a:lnTo>
                  <a:lnTo>
                    <a:pt x="786" y="143"/>
                  </a:lnTo>
                  <a:lnTo>
                    <a:pt x="806" y="161"/>
                  </a:lnTo>
                  <a:lnTo>
                    <a:pt x="826" y="179"/>
                  </a:lnTo>
                  <a:lnTo>
                    <a:pt x="864" y="205"/>
                  </a:lnTo>
                  <a:lnTo>
                    <a:pt x="894" y="225"/>
                  </a:lnTo>
                  <a:lnTo>
                    <a:pt x="908" y="233"/>
                  </a:lnTo>
                  <a:lnTo>
                    <a:pt x="902" y="245"/>
                  </a:lnTo>
                  <a:lnTo>
                    <a:pt x="908" y="233"/>
                  </a:lnTo>
                  <a:lnTo>
                    <a:pt x="908" y="233"/>
                  </a:lnTo>
                  <a:lnTo>
                    <a:pt x="918" y="239"/>
                  </a:lnTo>
                  <a:lnTo>
                    <a:pt x="928" y="249"/>
                  </a:lnTo>
                  <a:lnTo>
                    <a:pt x="934" y="257"/>
                  </a:lnTo>
                  <a:lnTo>
                    <a:pt x="938" y="269"/>
                  </a:lnTo>
                  <a:lnTo>
                    <a:pt x="940" y="279"/>
                  </a:lnTo>
                  <a:lnTo>
                    <a:pt x="942" y="290"/>
                  </a:lnTo>
                  <a:lnTo>
                    <a:pt x="940" y="302"/>
                  </a:lnTo>
                  <a:lnTo>
                    <a:pt x="934" y="314"/>
                  </a:lnTo>
                  <a:lnTo>
                    <a:pt x="934" y="314"/>
                  </a:lnTo>
                  <a:lnTo>
                    <a:pt x="926" y="328"/>
                  </a:lnTo>
                  <a:lnTo>
                    <a:pt x="912" y="338"/>
                  </a:lnTo>
                  <a:lnTo>
                    <a:pt x="898" y="344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66" y="344"/>
                  </a:lnTo>
                  <a:lnTo>
                    <a:pt x="854" y="340"/>
                  </a:lnTo>
                  <a:lnTo>
                    <a:pt x="854" y="340"/>
                  </a:lnTo>
                  <a:lnTo>
                    <a:pt x="838" y="330"/>
                  </a:lnTo>
                  <a:lnTo>
                    <a:pt x="631" y="538"/>
                  </a:lnTo>
                  <a:lnTo>
                    <a:pt x="631" y="538"/>
                  </a:lnTo>
                  <a:lnTo>
                    <a:pt x="621" y="547"/>
                  </a:lnTo>
                  <a:lnTo>
                    <a:pt x="603" y="559"/>
                  </a:lnTo>
                  <a:lnTo>
                    <a:pt x="559" y="587"/>
                  </a:lnTo>
                  <a:lnTo>
                    <a:pt x="505" y="621"/>
                  </a:lnTo>
                  <a:lnTo>
                    <a:pt x="443" y="657"/>
                  </a:lnTo>
                  <a:lnTo>
                    <a:pt x="323" y="723"/>
                  </a:lnTo>
                  <a:lnTo>
                    <a:pt x="247" y="765"/>
                  </a:lnTo>
                  <a:lnTo>
                    <a:pt x="236" y="769"/>
                  </a:lnTo>
                  <a:lnTo>
                    <a:pt x="192" y="814"/>
                  </a:lnTo>
                  <a:lnTo>
                    <a:pt x="192" y="814"/>
                  </a:lnTo>
                  <a:lnTo>
                    <a:pt x="194" y="824"/>
                  </a:lnTo>
                  <a:lnTo>
                    <a:pt x="194" y="832"/>
                  </a:lnTo>
                  <a:lnTo>
                    <a:pt x="192" y="842"/>
                  </a:lnTo>
                  <a:lnTo>
                    <a:pt x="188" y="850"/>
                  </a:lnTo>
                  <a:lnTo>
                    <a:pt x="130" y="928"/>
                  </a:lnTo>
                  <a:lnTo>
                    <a:pt x="130" y="928"/>
                  </a:lnTo>
                  <a:lnTo>
                    <a:pt x="126" y="932"/>
                  </a:lnTo>
                  <a:lnTo>
                    <a:pt x="120" y="936"/>
                  </a:lnTo>
                  <a:lnTo>
                    <a:pt x="116" y="938"/>
                  </a:lnTo>
                  <a:lnTo>
                    <a:pt x="110" y="940"/>
                  </a:lnTo>
                  <a:lnTo>
                    <a:pt x="110" y="940"/>
                  </a:lnTo>
                  <a:lnTo>
                    <a:pt x="108" y="940"/>
                  </a:lnTo>
                  <a:lnTo>
                    <a:pt x="108" y="940"/>
                  </a:lnTo>
                  <a:close/>
                  <a:moveTo>
                    <a:pt x="110" y="773"/>
                  </a:moveTo>
                  <a:lnTo>
                    <a:pt x="110" y="773"/>
                  </a:lnTo>
                  <a:lnTo>
                    <a:pt x="106" y="775"/>
                  </a:lnTo>
                  <a:lnTo>
                    <a:pt x="28" y="832"/>
                  </a:lnTo>
                  <a:lnTo>
                    <a:pt x="28" y="832"/>
                  </a:lnTo>
                  <a:lnTo>
                    <a:pt x="28" y="834"/>
                  </a:lnTo>
                  <a:lnTo>
                    <a:pt x="28" y="834"/>
                  </a:lnTo>
                  <a:lnTo>
                    <a:pt x="28" y="834"/>
                  </a:lnTo>
                  <a:lnTo>
                    <a:pt x="106" y="912"/>
                  </a:lnTo>
                  <a:lnTo>
                    <a:pt x="106" y="912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166" y="834"/>
                  </a:lnTo>
                  <a:lnTo>
                    <a:pt x="166" y="834"/>
                  </a:lnTo>
                  <a:lnTo>
                    <a:pt x="168" y="828"/>
                  </a:lnTo>
                  <a:lnTo>
                    <a:pt x="166" y="824"/>
                  </a:lnTo>
                  <a:lnTo>
                    <a:pt x="154" y="812"/>
                  </a:lnTo>
                  <a:lnTo>
                    <a:pt x="220" y="747"/>
                  </a:lnTo>
                  <a:lnTo>
                    <a:pt x="234" y="741"/>
                  </a:lnTo>
                  <a:lnTo>
                    <a:pt x="234" y="741"/>
                  </a:lnTo>
                  <a:lnTo>
                    <a:pt x="353" y="675"/>
                  </a:lnTo>
                  <a:lnTo>
                    <a:pt x="469" y="611"/>
                  </a:lnTo>
                  <a:lnTo>
                    <a:pt x="519" y="581"/>
                  </a:lnTo>
                  <a:lnTo>
                    <a:pt x="561" y="555"/>
                  </a:lnTo>
                  <a:lnTo>
                    <a:pt x="593" y="534"/>
                  </a:lnTo>
                  <a:lnTo>
                    <a:pt x="613" y="518"/>
                  </a:lnTo>
                  <a:lnTo>
                    <a:pt x="834" y="298"/>
                  </a:lnTo>
                  <a:lnTo>
                    <a:pt x="842" y="302"/>
                  </a:lnTo>
                  <a:lnTo>
                    <a:pt x="842" y="302"/>
                  </a:lnTo>
                  <a:lnTo>
                    <a:pt x="866" y="316"/>
                  </a:lnTo>
                  <a:lnTo>
                    <a:pt x="866" y="316"/>
                  </a:lnTo>
                  <a:lnTo>
                    <a:pt x="872" y="318"/>
                  </a:lnTo>
                  <a:lnTo>
                    <a:pt x="878" y="320"/>
                  </a:lnTo>
                  <a:lnTo>
                    <a:pt x="886" y="320"/>
                  </a:lnTo>
                  <a:lnTo>
                    <a:pt x="892" y="318"/>
                  </a:lnTo>
                  <a:lnTo>
                    <a:pt x="898" y="316"/>
                  </a:lnTo>
                  <a:lnTo>
                    <a:pt x="902" y="312"/>
                  </a:lnTo>
                  <a:lnTo>
                    <a:pt x="908" y="306"/>
                  </a:lnTo>
                  <a:lnTo>
                    <a:pt x="910" y="302"/>
                  </a:lnTo>
                  <a:lnTo>
                    <a:pt x="910" y="302"/>
                  </a:lnTo>
                  <a:lnTo>
                    <a:pt x="914" y="294"/>
                  </a:lnTo>
                  <a:lnTo>
                    <a:pt x="914" y="288"/>
                  </a:lnTo>
                  <a:lnTo>
                    <a:pt x="914" y="283"/>
                  </a:lnTo>
                  <a:lnTo>
                    <a:pt x="912" y="277"/>
                  </a:lnTo>
                  <a:lnTo>
                    <a:pt x="910" y="271"/>
                  </a:lnTo>
                  <a:lnTo>
                    <a:pt x="906" y="265"/>
                  </a:lnTo>
                  <a:lnTo>
                    <a:pt x="902" y="261"/>
                  </a:lnTo>
                  <a:lnTo>
                    <a:pt x="896" y="257"/>
                  </a:lnTo>
                  <a:lnTo>
                    <a:pt x="896" y="257"/>
                  </a:lnTo>
                  <a:lnTo>
                    <a:pt x="896" y="257"/>
                  </a:lnTo>
                  <a:lnTo>
                    <a:pt x="880" y="247"/>
                  </a:lnTo>
                  <a:lnTo>
                    <a:pt x="848" y="227"/>
                  </a:lnTo>
                  <a:lnTo>
                    <a:pt x="808" y="199"/>
                  </a:lnTo>
                  <a:lnTo>
                    <a:pt x="788" y="181"/>
                  </a:lnTo>
                  <a:lnTo>
                    <a:pt x="768" y="163"/>
                  </a:lnTo>
                  <a:lnTo>
                    <a:pt x="768" y="163"/>
                  </a:lnTo>
                  <a:lnTo>
                    <a:pt x="748" y="143"/>
                  </a:lnTo>
                  <a:lnTo>
                    <a:pt x="732" y="123"/>
                  </a:lnTo>
                  <a:lnTo>
                    <a:pt x="718" y="103"/>
                  </a:lnTo>
                  <a:lnTo>
                    <a:pt x="707" y="85"/>
                  </a:lnTo>
                  <a:lnTo>
                    <a:pt x="691" y="59"/>
                  </a:lnTo>
                  <a:lnTo>
                    <a:pt x="687" y="47"/>
                  </a:lnTo>
                  <a:lnTo>
                    <a:pt x="687" y="47"/>
                  </a:lnTo>
                  <a:lnTo>
                    <a:pt x="683" y="41"/>
                  </a:lnTo>
                  <a:lnTo>
                    <a:pt x="679" y="35"/>
                  </a:lnTo>
                  <a:lnTo>
                    <a:pt x="673" y="31"/>
                  </a:lnTo>
                  <a:lnTo>
                    <a:pt x="667" y="29"/>
                  </a:lnTo>
                  <a:lnTo>
                    <a:pt x="661" y="27"/>
                  </a:lnTo>
                  <a:lnTo>
                    <a:pt x="655" y="27"/>
                  </a:lnTo>
                  <a:lnTo>
                    <a:pt x="649" y="27"/>
                  </a:lnTo>
                  <a:lnTo>
                    <a:pt x="641" y="29"/>
                  </a:lnTo>
                  <a:lnTo>
                    <a:pt x="641" y="29"/>
                  </a:lnTo>
                  <a:lnTo>
                    <a:pt x="637" y="33"/>
                  </a:lnTo>
                  <a:lnTo>
                    <a:pt x="631" y="37"/>
                  </a:lnTo>
                  <a:lnTo>
                    <a:pt x="627" y="43"/>
                  </a:lnTo>
                  <a:lnTo>
                    <a:pt x="625" y="47"/>
                  </a:lnTo>
                  <a:lnTo>
                    <a:pt x="625" y="47"/>
                  </a:lnTo>
                  <a:lnTo>
                    <a:pt x="623" y="55"/>
                  </a:lnTo>
                  <a:lnTo>
                    <a:pt x="621" y="61"/>
                  </a:lnTo>
                  <a:lnTo>
                    <a:pt x="623" y="67"/>
                  </a:lnTo>
                  <a:lnTo>
                    <a:pt x="625" y="73"/>
                  </a:lnTo>
                  <a:lnTo>
                    <a:pt x="625" y="73"/>
                  </a:lnTo>
                  <a:lnTo>
                    <a:pt x="639" y="101"/>
                  </a:lnTo>
                  <a:lnTo>
                    <a:pt x="643" y="109"/>
                  </a:lnTo>
                  <a:lnTo>
                    <a:pt x="423" y="328"/>
                  </a:lnTo>
                  <a:lnTo>
                    <a:pt x="423" y="328"/>
                  </a:lnTo>
                  <a:lnTo>
                    <a:pt x="407" y="348"/>
                  </a:lnTo>
                  <a:lnTo>
                    <a:pt x="385" y="380"/>
                  </a:lnTo>
                  <a:lnTo>
                    <a:pt x="359" y="422"/>
                  </a:lnTo>
                  <a:lnTo>
                    <a:pt x="329" y="472"/>
                  </a:lnTo>
                  <a:lnTo>
                    <a:pt x="265" y="587"/>
                  </a:lnTo>
                  <a:lnTo>
                    <a:pt x="200" y="707"/>
                  </a:lnTo>
                  <a:lnTo>
                    <a:pt x="194" y="721"/>
                  </a:lnTo>
                  <a:lnTo>
                    <a:pt x="128" y="787"/>
                  </a:lnTo>
                  <a:lnTo>
                    <a:pt x="116" y="775"/>
                  </a:lnTo>
                  <a:lnTo>
                    <a:pt x="116" y="775"/>
                  </a:lnTo>
                  <a:lnTo>
                    <a:pt x="110" y="773"/>
                  </a:lnTo>
                  <a:lnTo>
                    <a:pt x="110" y="773"/>
                  </a:lnTo>
                  <a:close/>
                  <a:moveTo>
                    <a:pt x="283" y="657"/>
                  </a:moveTo>
                  <a:lnTo>
                    <a:pt x="305" y="617"/>
                  </a:lnTo>
                  <a:lnTo>
                    <a:pt x="305" y="617"/>
                  </a:lnTo>
                  <a:lnTo>
                    <a:pt x="341" y="551"/>
                  </a:lnTo>
                  <a:lnTo>
                    <a:pt x="387" y="474"/>
                  </a:lnTo>
                  <a:lnTo>
                    <a:pt x="429" y="406"/>
                  </a:lnTo>
                  <a:lnTo>
                    <a:pt x="445" y="380"/>
                  </a:lnTo>
                  <a:lnTo>
                    <a:pt x="457" y="364"/>
                  </a:lnTo>
                  <a:lnTo>
                    <a:pt x="485" y="336"/>
                  </a:lnTo>
                  <a:lnTo>
                    <a:pt x="605" y="456"/>
                  </a:lnTo>
                  <a:lnTo>
                    <a:pt x="577" y="484"/>
                  </a:lnTo>
                  <a:lnTo>
                    <a:pt x="577" y="484"/>
                  </a:lnTo>
                  <a:lnTo>
                    <a:pt x="561" y="496"/>
                  </a:lnTo>
                  <a:lnTo>
                    <a:pt x="537" y="512"/>
                  </a:lnTo>
                  <a:lnTo>
                    <a:pt x="467" y="553"/>
                  </a:lnTo>
                  <a:lnTo>
                    <a:pt x="389" y="599"/>
                  </a:lnTo>
                  <a:lnTo>
                    <a:pt x="325" y="635"/>
                  </a:lnTo>
                  <a:lnTo>
                    <a:pt x="283" y="657"/>
                  </a:lnTo>
                  <a:close/>
                  <a:moveTo>
                    <a:pt x="485" y="374"/>
                  </a:moveTo>
                  <a:lnTo>
                    <a:pt x="477" y="384"/>
                  </a:lnTo>
                  <a:lnTo>
                    <a:pt x="477" y="384"/>
                  </a:lnTo>
                  <a:lnTo>
                    <a:pt x="461" y="406"/>
                  </a:lnTo>
                  <a:lnTo>
                    <a:pt x="433" y="448"/>
                  </a:lnTo>
                  <a:lnTo>
                    <a:pt x="397" y="510"/>
                  </a:lnTo>
                  <a:lnTo>
                    <a:pt x="353" y="589"/>
                  </a:lnTo>
                  <a:lnTo>
                    <a:pt x="353" y="589"/>
                  </a:lnTo>
                  <a:lnTo>
                    <a:pt x="431" y="544"/>
                  </a:lnTo>
                  <a:lnTo>
                    <a:pt x="493" y="508"/>
                  </a:lnTo>
                  <a:lnTo>
                    <a:pt x="535" y="480"/>
                  </a:lnTo>
                  <a:lnTo>
                    <a:pt x="557" y="464"/>
                  </a:lnTo>
                  <a:lnTo>
                    <a:pt x="567" y="456"/>
                  </a:lnTo>
                  <a:lnTo>
                    <a:pt x="485" y="374"/>
                  </a:lnTo>
                  <a:close/>
                  <a:moveTo>
                    <a:pt x="633" y="428"/>
                  </a:moveTo>
                  <a:lnTo>
                    <a:pt x="513" y="310"/>
                  </a:lnTo>
                  <a:lnTo>
                    <a:pt x="671" y="153"/>
                  </a:lnTo>
                  <a:lnTo>
                    <a:pt x="681" y="165"/>
                  </a:lnTo>
                  <a:lnTo>
                    <a:pt x="681" y="165"/>
                  </a:lnTo>
                  <a:lnTo>
                    <a:pt x="701" y="189"/>
                  </a:lnTo>
                  <a:lnTo>
                    <a:pt x="720" y="211"/>
                  </a:lnTo>
                  <a:lnTo>
                    <a:pt x="720" y="211"/>
                  </a:lnTo>
                  <a:lnTo>
                    <a:pt x="748" y="235"/>
                  </a:lnTo>
                  <a:lnTo>
                    <a:pt x="778" y="261"/>
                  </a:lnTo>
                  <a:lnTo>
                    <a:pt x="790" y="269"/>
                  </a:lnTo>
                  <a:lnTo>
                    <a:pt x="633" y="428"/>
                  </a:lnTo>
                  <a:close/>
                  <a:moveTo>
                    <a:pt x="551" y="310"/>
                  </a:moveTo>
                  <a:lnTo>
                    <a:pt x="633" y="390"/>
                  </a:lnTo>
                  <a:lnTo>
                    <a:pt x="750" y="273"/>
                  </a:lnTo>
                  <a:lnTo>
                    <a:pt x="750" y="273"/>
                  </a:lnTo>
                  <a:lnTo>
                    <a:pt x="724" y="251"/>
                  </a:lnTo>
                  <a:lnTo>
                    <a:pt x="701" y="229"/>
                  </a:lnTo>
                  <a:lnTo>
                    <a:pt x="701" y="229"/>
                  </a:lnTo>
                  <a:lnTo>
                    <a:pt x="685" y="211"/>
                  </a:lnTo>
                  <a:lnTo>
                    <a:pt x="669" y="193"/>
                  </a:lnTo>
                  <a:lnTo>
                    <a:pt x="551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F7C0AC8-825A-1D47-8F23-E4F3B6FFB9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020" y="3617622"/>
            <a:ext cx="2222334" cy="24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129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4F903C"/>
                </a:solidFill>
              </a:rPr>
              <a:t>Why Group Accident?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4965"/>
            <a:ext cx="9772650" cy="471392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tx2"/>
                </a:solidFill>
              </a:rPr>
              <a:t>Protects employees when they least expect it by combining classic coverage with modern benefits.</a:t>
            </a:r>
          </a:p>
          <a:p>
            <a:r>
              <a:rPr lang="en-US" sz="1400" b="1" dirty="0"/>
              <a:t>Expanded benefits </a:t>
            </a:r>
            <a:r>
              <a:rPr lang="en-US" sz="1400" dirty="0"/>
              <a:t>for initial and follow-up care, plus wellness benefits</a:t>
            </a:r>
          </a:p>
          <a:p>
            <a:r>
              <a:rPr lang="en-US" sz="1400" b="1" dirty="0"/>
              <a:t>Flexible plan designs </a:t>
            </a:r>
            <a:r>
              <a:rPr lang="en-US" sz="1400" dirty="0"/>
              <a:t>that can work with employers’ health plans</a:t>
            </a:r>
          </a:p>
          <a:p>
            <a:r>
              <a:rPr lang="en-US" sz="1400" b="1" dirty="0"/>
              <a:t>New, customizable benefit options </a:t>
            </a:r>
            <a:r>
              <a:rPr lang="en-US" sz="1400" dirty="0"/>
              <a:t>for tailored protection in addition to our traditionally-covered benefits: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Chiropractic care and Acupuncture 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Sports injuries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Auto injuries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Gunshot wound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Workplace care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And more!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0DA1009-A615-1D46-A50F-87BC2FE7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</p:spPr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1368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4F903C"/>
                </a:solidFill>
              </a:rPr>
              <a:t>Broadened Benefit Ranges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910"/>
            <a:ext cx="10515600" cy="36512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accent1"/>
                </a:solidFill>
              </a:rPr>
              <a:t>Higher benefit ranges provide more coverage and better value.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22BAB98-90EA-8E44-907E-C315D2714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067" y="6399897"/>
            <a:ext cx="1885335" cy="365125"/>
          </a:xfrm>
        </p:spPr>
        <p:txBody>
          <a:bodyPr/>
          <a:lstStyle/>
          <a:p>
            <a:r>
              <a:rPr lang="en-US" sz="900" b="1" dirty="0"/>
              <a:t>  TrustmarkVB.com   </a:t>
            </a:r>
            <a:r>
              <a:rPr lang="en-US" dirty="0"/>
              <a:t>I  </a:t>
            </a:r>
            <a:fld id="{7AE4C957-3C63-4C7F-8F09-0C9817055DD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498363-007B-EC41-8A3C-34514B26CCB6}"/>
              </a:ext>
            </a:extLst>
          </p:cNvPr>
          <p:cNvSpPr txBox="1">
            <a:spLocks/>
          </p:cNvSpPr>
          <p:nvPr/>
        </p:nvSpPr>
        <p:spPr>
          <a:xfrm>
            <a:off x="838200" y="4591520"/>
            <a:ext cx="10515600" cy="480273"/>
          </a:xfrm>
          <a:prstGeom prst="rect">
            <a:avLst/>
          </a:prstGeom>
        </p:spPr>
        <p:txBody>
          <a:bodyPr vert="horz" lIns="0" tIns="0" rIns="0" bIns="0" numCol="4" spcCol="18288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entury Gothic" panose="020B0502020202020204" pitchFamily="34" charset="0"/>
              <a:buChar char="−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Flexible benefit amounts across the board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6 follow-up</a:t>
            </a:r>
            <a:br>
              <a:rPr lang="en-US" b="1" dirty="0"/>
            </a:br>
            <a:r>
              <a:rPr lang="en-US" b="1" dirty="0"/>
              <a:t>visits/accident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10 therapy sessions/accident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New all encompassing surgery benefits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839C-7901-A94F-A66A-3B84061F3C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281" y="2733719"/>
            <a:ext cx="1118335" cy="1390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247A-67E4-114E-ADEF-ABBCEFD0FF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458" y="2720843"/>
            <a:ext cx="1545805" cy="1416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C4447-075D-2F4A-845B-9CFC56EE2B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332" y="2730040"/>
            <a:ext cx="1390563" cy="1397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C0691-B5CF-C149-8099-978CA9EAE4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2718820"/>
            <a:ext cx="1525573" cy="14203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37B857-3213-1A40-BDF3-57C1DBC6383E}"/>
              </a:ext>
            </a:extLst>
          </p:cNvPr>
          <p:cNvCxnSpPr/>
          <p:nvPr/>
        </p:nvCxnSpPr>
        <p:spPr>
          <a:xfrm flipV="1">
            <a:off x="3643423" y="2730040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6489CC-2CB8-AA4E-A4C7-ADEFC5B70A0C}"/>
              </a:ext>
            </a:extLst>
          </p:cNvPr>
          <p:cNvCxnSpPr/>
          <p:nvPr/>
        </p:nvCxnSpPr>
        <p:spPr>
          <a:xfrm flipV="1">
            <a:off x="6095999" y="2730040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D3C5F5-29EC-8C46-8A83-B50F3C02117B}"/>
              </a:ext>
            </a:extLst>
          </p:cNvPr>
          <p:cNvCxnSpPr/>
          <p:nvPr/>
        </p:nvCxnSpPr>
        <p:spPr>
          <a:xfrm flipV="1">
            <a:off x="8690343" y="2730040"/>
            <a:ext cx="0" cy="2341753"/>
          </a:xfrm>
          <a:prstGeom prst="line">
            <a:avLst/>
          </a:prstGeom>
          <a:ln w="25400">
            <a:solidFill>
              <a:schemeClr val="accent5"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5236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5B6670"/>
      </a:dk1>
      <a:lt1>
        <a:srgbClr val="FFFFFF"/>
      </a:lt1>
      <a:dk2>
        <a:srgbClr val="211261"/>
      </a:dk2>
      <a:lt2>
        <a:srgbClr val="FFFFFF"/>
      </a:lt2>
      <a:accent1>
        <a:srgbClr val="211261"/>
      </a:accent1>
      <a:accent2>
        <a:srgbClr val="FE3B1F"/>
      </a:accent2>
      <a:accent3>
        <a:srgbClr val="FFBF3C"/>
      </a:accent3>
      <a:accent4>
        <a:srgbClr val="3CB4E5"/>
      </a:accent4>
      <a:accent5>
        <a:srgbClr val="A2A9AD"/>
      </a:accent5>
      <a:accent6>
        <a:srgbClr val="7B868C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40000"/>
            <a:lumOff val="60000"/>
          </a:schemeClr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845DD3-38CB-D248-AD88-821DDA7C4B03}">
  <we:reference id="f9ac8e4d-ed29-46df-aca6-61a4f7a9a1d6" version="1.0.0.0" store="developer" storeType="Registr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10561</TotalTime>
  <Words>2137</Words>
  <Application>Microsoft Office PowerPoint</Application>
  <PresentationFormat>Widescreen</PresentationFormat>
  <Paragraphs>349</Paragraphs>
  <Slides>35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Courier New</vt:lpstr>
      <vt:lpstr>Wingdings</vt:lpstr>
      <vt:lpstr>Office Theme</vt:lpstr>
      <vt:lpstr>PowerPoint Presentation</vt:lpstr>
      <vt:lpstr>Trustmark Voluntary Benefits</vt:lpstr>
      <vt:lpstr>We’re bringing more than 100 years of voluntary benefits experience to the group world to help you enjoy LESS WORK and MORE BENEFITS.</vt:lpstr>
      <vt:lpstr>Group products – Less work, more benefits</vt:lpstr>
      <vt:lpstr>PowerPoint Presentation</vt:lpstr>
      <vt:lpstr>Trustmark Accident – Group</vt:lpstr>
      <vt:lpstr>Trustmark Accident at-a-glance</vt:lpstr>
      <vt:lpstr>Why Group Accident?</vt:lpstr>
      <vt:lpstr>Broadened Benefit Ranges</vt:lpstr>
      <vt:lpstr>Flexibility</vt:lpstr>
      <vt:lpstr>Benefit Options</vt:lpstr>
      <vt:lpstr>Benefit Options</vt:lpstr>
      <vt:lpstr>Benefit Options</vt:lpstr>
      <vt:lpstr>Benefit Options</vt:lpstr>
      <vt:lpstr>Benefit Options</vt:lpstr>
      <vt:lpstr>Wellness Benefit</vt:lpstr>
      <vt:lpstr>Trustmark Hospital StayPay® – Group</vt:lpstr>
      <vt:lpstr>Why Group Hospital StayPay?</vt:lpstr>
      <vt:lpstr>Hospital StayPay – Group Base benefits</vt:lpstr>
      <vt:lpstr>Trustmark Hospital StayPay  HSA-compliant features</vt:lpstr>
      <vt:lpstr>Trustmark Hospital StayPay Additional features</vt:lpstr>
      <vt:lpstr>Mental Wellness &amp; Addiction Recovery</vt:lpstr>
      <vt:lpstr>Wellness Checks Benefit</vt:lpstr>
      <vt:lpstr>Waivers of premium</vt:lpstr>
      <vt:lpstr>Trustmark Critical HealthEvents® – Group</vt:lpstr>
      <vt:lpstr>Why Group Critical HealthEvents?</vt:lpstr>
      <vt:lpstr>PowerPoint Presentation</vt:lpstr>
      <vt:lpstr>Expanded protection for employees</vt:lpstr>
      <vt:lpstr>Pediatric Illnesses</vt:lpstr>
      <vt:lpstr>Rare &amp; Infectious Diseases</vt:lpstr>
      <vt:lpstr>New Specified Illnesses</vt:lpstr>
      <vt:lpstr>Wellness Benefit </vt:lpstr>
      <vt:lpstr>Waivers of premium</vt:lpstr>
      <vt:lpstr>Key Takeaways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Wendinger, Stacie</dc:creator>
  <cp:keywords/>
  <dc:description/>
  <cp:lastModifiedBy>Davison, Laura</cp:lastModifiedBy>
  <cp:revision>576</cp:revision>
  <dcterms:created xsi:type="dcterms:W3CDTF">2018-02-21T20:33:46Z</dcterms:created>
  <dcterms:modified xsi:type="dcterms:W3CDTF">2022-03-01T19:41:15Z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ENTIFIER">
    <vt:lpwstr>5C3D16BA-E898-4CF4-A0E3-D7021DDAA862</vt:lpwstr>
  </property>
  <property fmtid="{D5CDD505-2E9C-101B-9397-08002B2CF9AE}" pid="3" name="TitusGUID">
    <vt:lpwstr>e902ac0d-5608-4d64-a68a-ba59eb81a24a</vt:lpwstr>
  </property>
  <property fmtid="{D5CDD505-2E9C-101B-9397-08002B2CF9AE}" pid="4" name="Classification">
    <vt:lpwstr>t_class_1</vt:lpwstr>
  </property>
</Properties>
</file>