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89" r:id="rId2"/>
    <p:sldId id="378" r:id="rId3"/>
    <p:sldId id="382" r:id="rId4"/>
    <p:sldId id="380" r:id="rId5"/>
    <p:sldId id="383" r:id="rId6"/>
    <p:sldId id="387" r:id="rId7"/>
    <p:sldId id="379" r:id="rId8"/>
    <p:sldId id="423" r:id="rId9"/>
    <p:sldId id="384" r:id="rId10"/>
    <p:sldId id="385" r:id="rId11"/>
    <p:sldId id="381" r:id="rId12"/>
    <p:sldId id="386" r:id="rId13"/>
    <p:sldId id="388" r:id="rId14"/>
    <p:sldId id="424" r:id="rId15"/>
    <p:sldId id="428" r:id="rId16"/>
    <p:sldId id="426" r:id="rId17"/>
    <p:sldId id="425" r:id="rId18"/>
    <p:sldId id="427" r:id="rId19"/>
    <p:sldId id="429" r:id="rId20"/>
    <p:sldId id="431" r:id="rId21"/>
    <p:sldId id="432" r:id="rId22"/>
    <p:sldId id="391" r:id="rId23"/>
    <p:sldId id="433" r:id="rId24"/>
    <p:sldId id="434" r:id="rId25"/>
    <p:sldId id="390" r:id="rId26"/>
    <p:sldId id="435" r:id="rId27"/>
    <p:sldId id="395" r:id="rId28"/>
    <p:sldId id="396" r:id="rId29"/>
    <p:sldId id="438" r:id="rId30"/>
    <p:sldId id="397" r:id="rId31"/>
    <p:sldId id="439" r:id="rId32"/>
    <p:sldId id="398" r:id="rId33"/>
    <p:sldId id="399" r:id="rId34"/>
    <p:sldId id="400" r:id="rId35"/>
    <p:sldId id="401" r:id="rId36"/>
    <p:sldId id="402" r:id="rId37"/>
    <p:sldId id="404" r:id="rId38"/>
    <p:sldId id="405" r:id="rId39"/>
    <p:sldId id="406" r:id="rId40"/>
    <p:sldId id="407" r:id="rId41"/>
    <p:sldId id="409" r:id="rId42"/>
    <p:sldId id="410" r:id="rId43"/>
    <p:sldId id="411" r:id="rId44"/>
    <p:sldId id="412" r:id="rId45"/>
    <p:sldId id="415" r:id="rId46"/>
    <p:sldId id="417" r:id="rId47"/>
    <p:sldId id="416" r:id="rId48"/>
    <p:sldId id="436" r:id="rId49"/>
    <p:sldId id="421" r:id="rId50"/>
    <p:sldId id="418" r:id="rId51"/>
    <p:sldId id="419" r:id="rId52"/>
    <p:sldId id="420" r:id="rId53"/>
    <p:sldId id="422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F4D"/>
    <a:srgbClr val="1E67B2"/>
    <a:srgbClr val="61C3F2"/>
    <a:srgbClr val="174767"/>
    <a:srgbClr val="5DBBE8"/>
    <a:srgbClr val="5EBCE9"/>
    <a:srgbClr val="359EE7"/>
    <a:srgbClr val="3C2253"/>
    <a:srgbClr val="800000"/>
    <a:srgbClr val="644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930" autoAdjust="0"/>
  </p:normalViewPr>
  <p:slideViewPr>
    <p:cSldViewPr snapToGrid="0" snapToObjects="1">
      <p:cViewPr varScale="1">
        <p:scale>
          <a:sx n="106" d="100"/>
          <a:sy n="106" d="100"/>
        </p:scale>
        <p:origin x="228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63401499946198"/>
          <c:y val="0"/>
          <c:w val="0.55348519937681584"/>
          <c:h val="0.9136844979953425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5EBCE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F2F4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1D519-FE9E-DE43-AA6A-C5AF30E145DE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E924B-BAD4-8C40-82D1-F012D849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3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7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27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42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10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3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29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96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47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48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2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78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52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54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46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http://www.gettyimages.com/license/537379518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16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http://www.gettyimages.com/license/537379518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24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39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64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83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76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69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97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959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19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433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151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78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1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83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7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924B-BAD4-8C40-82D1-F012D84968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6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9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7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3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8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6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0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7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0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0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4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2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2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5FB66-5FAF-484B-9CCC-0377FC5B8E6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E675C-DEE3-9440-9EA4-D51EF606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3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77350" cy="5147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119" y="1562201"/>
            <a:ext cx="775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Next Condensed Medium"/>
                <a:cs typeface="Avenir Next Condensed Medium"/>
              </a:rPr>
              <a:t>		</a:t>
            </a:r>
            <a:endParaRPr lang="en-US" dirty="0">
              <a:latin typeface="Avenir Next Condensed Medium"/>
              <a:cs typeface="Avenir Next Condensed Medium"/>
            </a:endParaRPr>
          </a:p>
        </p:txBody>
      </p:sp>
      <p:pic>
        <p:nvPicPr>
          <p:cNvPr id="11" name="Picture 10" descr="YouCareWeListen_White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3099"/>
            <a:ext cx="2437635" cy="413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381974" y="1495686"/>
            <a:ext cx="5450082" cy="38105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en-US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5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r="2908"/>
          <a:stretch/>
        </p:blipFill>
        <p:spPr>
          <a:xfrm>
            <a:off x="5353050" y="0"/>
            <a:ext cx="3790950" cy="5155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60" y="1203212"/>
            <a:ext cx="4925050" cy="946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045" y="895435"/>
            <a:ext cx="4465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74767"/>
                </a:solidFill>
              </a:rPr>
              <a:t>It helps employees appreciate a quality benefits program…</a:t>
            </a:r>
            <a:endParaRPr lang="en-US" sz="1400" dirty="0">
              <a:solidFill>
                <a:srgbClr val="17476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046" y="2267616"/>
            <a:ext cx="4465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74767"/>
                </a:solidFill>
              </a:rPr>
              <a:t>It even helps when the benefits aren’t that strong…</a:t>
            </a:r>
            <a:endParaRPr lang="en-US" sz="1400" dirty="0">
              <a:solidFill>
                <a:srgbClr val="17476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33" y="2697244"/>
            <a:ext cx="4838700" cy="9137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043" y="3732878"/>
            <a:ext cx="454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74767"/>
                </a:solidFill>
              </a:rPr>
              <a:t>W</a:t>
            </a:r>
            <a:r>
              <a:rPr lang="en-US" sz="1400" dirty="0" smtClean="0">
                <a:solidFill>
                  <a:srgbClr val="174767"/>
                </a:solidFill>
              </a:rPr>
              <a:t>ithout it, even a solid offering doesn’t mean much…</a:t>
            </a:r>
            <a:endParaRPr lang="en-US" sz="1400" dirty="0">
              <a:solidFill>
                <a:srgbClr val="17476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60" y="4158908"/>
            <a:ext cx="4942169" cy="8897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-12505"/>
            <a:ext cx="5353049" cy="707886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9161" y="0"/>
            <a:ext cx="387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74767"/>
                </a:solidFill>
                <a:cs typeface="Calibri"/>
              </a:rPr>
              <a:t>Just how important is effective communication?</a:t>
            </a:r>
            <a:endParaRPr lang="en-US" sz="2000" b="1" dirty="0">
              <a:solidFill>
                <a:srgbClr val="174767"/>
              </a:solidFill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45682" y="688739"/>
            <a:ext cx="5398731" cy="45719"/>
          </a:xfrm>
          <a:prstGeom prst="rect">
            <a:avLst/>
          </a:prstGeom>
          <a:solidFill>
            <a:srgbClr val="0F2F4D"/>
          </a:solidFill>
          <a:ln>
            <a:solidFill>
              <a:srgbClr val="0F2F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1C3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2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34715" y="316744"/>
            <a:ext cx="3009286" cy="76910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88446" y="316744"/>
            <a:ext cx="2553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74767"/>
                </a:solidFill>
                <a:cs typeface="Calibri"/>
              </a:rPr>
              <a:t>Employees want communication too</a:t>
            </a:r>
            <a:endParaRPr lang="en-US" sz="2000" b="1" dirty="0">
              <a:solidFill>
                <a:srgbClr val="174767"/>
              </a:solidFill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8446" y="1747847"/>
            <a:ext cx="2750590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solidFill>
                <a:srgbClr val="174767"/>
              </a:solidFill>
              <a:cs typeface="Calibri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74767"/>
                </a:solidFill>
                <a:cs typeface="Calibri"/>
              </a:rPr>
              <a:t>95% of employees say they need someone to talk to about their benefits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174767"/>
              </a:solidFill>
              <a:cs typeface="Calibri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74767"/>
                </a:solidFill>
                <a:cs typeface="Calibri"/>
              </a:rPr>
              <a:t>90% of employees who enroll one-on-one with a benefits counselor express high levels of satisfaction</a:t>
            </a:r>
          </a:p>
        </p:txBody>
      </p:sp>
      <p:pic>
        <p:nvPicPr>
          <p:cNvPr id="5" name="Picture 4" descr="GettyImages-52252670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34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1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647700"/>
            <a:ext cx="4381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174767"/>
                </a:solidFill>
              </a:rPr>
              <a:t>So,</a:t>
            </a:r>
            <a:endParaRPr lang="en-US" sz="9600" b="1" dirty="0">
              <a:solidFill>
                <a:srgbClr val="17476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9350" y="1014114"/>
            <a:ext cx="3981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174767"/>
                </a:solidFill>
              </a:rPr>
              <a:t>h</a:t>
            </a:r>
            <a:r>
              <a:rPr lang="en-US" sz="6600" dirty="0" smtClean="0">
                <a:solidFill>
                  <a:srgbClr val="174767"/>
                </a:solidFill>
              </a:rPr>
              <a:t>ow can </a:t>
            </a:r>
            <a:endParaRPr lang="en-US" sz="6600" dirty="0">
              <a:solidFill>
                <a:srgbClr val="17476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2150" y="1973640"/>
            <a:ext cx="5400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5DBBE8"/>
                </a:solidFill>
              </a:rPr>
              <a:t>Trustmark</a:t>
            </a:r>
            <a:endParaRPr lang="en-US" sz="9600" b="1" dirty="0">
              <a:solidFill>
                <a:srgbClr val="5DBBE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6512" y="3394830"/>
            <a:ext cx="3609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174767"/>
                </a:solidFill>
              </a:rPr>
              <a:t>help?</a:t>
            </a:r>
            <a:endParaRPr lang="en-US" sz="6600" dirty="0">
              <a:solidFill>
                <a:srgbClr val="174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503">
            <a:off x="28576" y="141731"/>
            <a:ext cx="4606671" cy="3054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5191" y="3492377"/>
            <a:ext cx="7004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74767"/>
                </a:solidFill>
              </a:rPr>
              <a:t>Trustmark has more than 100 years of industry experience</a:t>
            </a:r>
          </a:p>
          <a:p>
            <a:endParaRPr lang="en-US" sz="2000" dirty="0" smtClean="0">
              <a:solidFill>
                <a:srgbClr val="174767"/>
              </a:solidFill>
            </a:endParaRPr>
          </a:p>
          <a:p>
            <a:r>
              <a:rPr lang="en-US" sz="2000" dirty="0" smtClean="0">
                <a:solidFill>
                  <a:srgbClr val="174767"/>
                </a:solidFill>
              </a:rPr>
              <a:t>We partner with leading communication and enrollment firms to create tailored communication plans to reach employees</a:t>
            </a:r>
            <a:endParaRPr lang="en-US" sz="2000" dirty="0">
              <a:solidFill>
                <a:srgbClr val="174767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640425" y="3440610"/>
            <a:ext cx="0" cy="1375206"/>
          </a:xfrm>
          <a:prstGeom prst="line">
            <a:avLst/>
          </a:prstGeom>
          <a:ln w="28575" cmpd="sng">
            <a:solidFill>
              <a:srgbClr val="0F2F4D"/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550232" y="3596852"/>
            <a:ext cx="184945" cy="184945"/>
          </a:xfrm>
          <a:prstGeom prst="ellipse">
            <a:avLst/>
          </a:prstGeom>
          <a:solidFill>
            <a:srgbClr val="0F2F4D"/>
          </a:solidFill>
          <a:ln w="28575" cmpd="sng">
            <a:solidFill>
              <a:srgbClr val="349E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50232" y="4210848"/>
            <a:ext cx="184945" cy="184945"/>
          </a:xfrm>
          <a:prstGeom prst="ellipse">
            <a:avLst/>
          </a:prstGeom>
          <a:solidFill>
            <a:srgbClr val="0F2F4D"/>
          </a:solidFill>
          <a:ln w="28575" cmpd="sng">
            <a:solidFill>
              <a:srgbClr val="349E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46" y="760491"/>
            <a:ext cx="3935635" cy="16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b="15556"/>
          <a:stretch/>
        </p:blipFill>
        <p:spPr>
          <a:xfrm>
            <a:off x="-9526" y="400048"/>
            <a:ext cx="7483069" cy="43434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29350" y="0"/>
            <a:ext cx="2901696" cy="5143499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Through our partners, we offer a wide range of communication tools to match clients’ needs and ensure the success of an employer’s benefits program.</a:t>
            </a:r>
            <a:endParaRPr lang="en-US" sz="2400" b="1" dirty="0">
              <a:solidFill>
                <a:srgbClr val="0F2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956643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We can reach employees through a variety of methods including:</a:t>
            </a:r>
            <a:endParaRPr lang="en-US" sz="2400" b="1" dirty="0">
              <a:solidFill>
                <a:srgbClr val="0F2F4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 b="18341"/>
          <a:stretch/>
        </p:blipFill>
        <p:spPr>
          <a:xfrm>
            <a:off x="-7435" y="956643"/>
            <a:ext cx="4579434" cy="2066693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0" y="956643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Call center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32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7" b="14980"/>
          <a:stretch/>
        </p:blipFill>
        <p:spPr>
          <a:xfrm>
            <a:off x="4564563" y="945490"/>
            <a:ext cx="4579437" cy="2092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3998" cy="956643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We can </a:t>
            </a:r>
            <a:r>
              <a:rPr lang="en-US" sz="2400" b="1" dirty="0">
                <a:solidFill>
                  <a:srgbClr val="0F2F4D"/>
                </a:solidFill>
              </a:rPr>
              <a:t>reach employees through a variety of </a:t>
            </a:r>
            <a:r>
              <a:rPr lang="en-US" sz="2400" b="1" dirty="0" smtClean="0">
                <a:solidFill>
                  <a:srgbClr val="0F2F4D"/>
                </a:solidFill>
              </a:rPr>
              <a:t>methods including:</a:t>
            </a:r>
            <a:endParaRPr lang="en-US" sz="2400" b="1" dirty="0">
              <a:solidFill>
                <a:srgbClr val="0F2F4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 b="18341"/>
          <a:stretch/>
        </p:blipFill>
        <p:spPr>
          <a:xfrm>
            <a:off x="-7435" y="956643"/>
            <a:ext cx="4579434" cy="2066693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0" y="956643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Call center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4564563" y="947309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Web self-service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1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7" b="14980"/>
          <a:stretch/>
        </p:blipFill>
        <p:spPr>
          <a:xfrm>
            <a:off x="4564563" y="945490"/>
            <a:ext cx="4579437" cy="2092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3998" cy="956643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We can </a:t>
            </a:r>
            <a:r>
              <a:rPr lang="en-US" sz="2400" b="1" dirty="0">
                <a:solidFill>
                  <a:srgbClr val="0F2F4D"/>
                </a:solidFill>
              </a:rPr>
              <a:t>reach employees through a variety of </a:t>
            </a:r>
            <a:r>
              <a:rPr lang="en-US" sz="2400" b="1" dirty="0" smtClean="0">
                <a:solidFill>
                  <a:srgbClr val="0F2F4D"/>
                </a:solidFill>
              </a:rPr>
              <a:t>methods including:</a:t>
            </a:r>
            <a:endParaRPr lang="en-US" sz="2400" b="1" dirty="0">
              <a:solidFill>
                <a:srgbClr val="0F2F4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 b="18341"/>
          <a:stretch/>
        </p:blipFill>
        <p:spPr>
          <a:xfrm>
            <a:off x="-7435" y="956643"/>
            <a:ext cx="4579434" cy="2066693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0" y="956643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Call center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" b="8341"/>
          <a:stretch/>
        </p:blipFill>
        <p:spPr>
          <a:xfrm>
            <a:off x="-7436" y="3023336"/>
            <a:ext cx="4571999" cy="2120164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-1" y="3022606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One-on-one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4564563" y="947309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Web self-service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6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956643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We can </a:t>
            </a:r>
            <a:r>
              <a:rPr lang="en-US" sz="2400" b="1" dirty="0">
                <a:solidFill>
                  <a:srgbClr val="0F2F4D"/>
                </a:solidFill>
              </a:rPr>
              <a:t>reach employees through a variety of </a:t>
            </a:r>
            <a:r>
              <a:rPr lang="en-US" sz="2400" b="1" dirty="0" smtClean="0">
                <a:solidFill>
                  <a:srgbClr val="0F2F4D"/>
                </a:solidFill>
              </a:rPr>
              <a:t>methods including:</a:t>
            </a:r>
            <a:endParaRPr lang="en-US" sz="2400" b="1" dirty="0">
              <a:solidFill>
                <a:srgbClr val="0F2F4D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7" b="14980"/>
          <a:stretch/>
        </p:blipFill>
        <p:spPr>
          <a:xfrm>
            <a:off x="4564563" y="938056"/>
            <a:ext cx="4579437" cy="2092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 b="18341"/>
          <a:stretch/>
        </p:blipFill>
        <p:spPr>
          <a:xfrm>
            <a:off x="-7435" y="956643"/>
            <a:ext cx="4579434" cy="2066693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0" y="956643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Call center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" b="8341"/>
          <a:stretch/>
        </p:blipFill>
        <p:spPr>
          <a:xfrm>
            <a:off x="-7436" y="3023336"/>
            <a:ext cx="4571999" cy="2120164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-1" y="3022606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One-on-one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4564563" y="939145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Web self-service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GettyImages-518847296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75" r="25549" b="7407"/>
          <a:stretch/>
        </p:blipFill>
        <p:spPr>
          <a:xfrm flipH="1">
            <a:off x="4563832" y="3005838"/>
            <a:ext cx="4572000" cy="2137662"/>
          </a:xfrm>
          <a:prstGeom prst="rect">
            <a:avLst/>
          </a:prstGeom>
        </p:spPr>
      </p:pic>
      <p:sp>
        <p:nvSpPr>
          <p:cNvPr id="17" name="Pentagon 16"/>
          <p:cNvSpPr/>
          <p:nvPr/>
        </p:nvSpPr>
        <p:spPr>
          <a:xfrm>
            <a:off x="4563832" y="3005329"/>
            <a:ext cx="1791629" cy="210518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F2F4D"/>
                </a:solidFill>
                <a:latin typeface="Calibri"/>
                <a:cs typeface="Calibri"/>
              </a:rPr>
              <a:t>Enroller-assisted</a:t>
            </a:r>
            <a:endParaRPr lang="en-US" sz="1600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20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94"/>
            <a:ext cx="9144000" cy="6051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5431" y="3009017"/>
            <a:ext cx="255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74767"/>
                </a:solidFill>
                <a:cs typeface="Calibri"/>
              </a:rPr>
              <a:t>We also use communication to support employer initiatives.</a:t>
            </a:r>
            <a:endParaRPr lang="en-US" sz="2400" b="1" dirty="0">
              <a:solidFill>
                <a:srgbClr val="174767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07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44" t="185" r="-20363" b="-185"/>
          <a:stretch/>
        </p:blipFill>
        <p:spPr>
          <a:xfrm>
            <a:off x="-1733550" y="0"/>
            <a:ext cx="12763500" cy="5944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610" y="4451003"/>
            <a:ext cx="7722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74767"/>
                </a:solidFill>
                <a:cs typeface="Calibri"/>
              </a:rPr>
              <a:t>Employee benefit communication is </a:t>
            </a:r>
            <a:r>
              <a:rPr lang="en-US" sz="2800" b="1" u="sng" dirty="0" smtClean="0">
                <a:solidFill>
                  <a:srgbClr val="174767"/>
                </a:solidFill>
                <a:cs typeface="Calibri"/>
              </a:rPr>
              <a:t>essential.</a:t>
            </a:r>
            <a:endParaRPr lang="en-US" sz="2800" b="1" u="sng" dirty="0">
              <a:solidFill>
                <a:srgbClr val="174767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9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2"/>
          <a:stretch/>
        </p:blipFill>
        <p:spPr>
          <a:xfrm>
            <a:off x="2869580" y="-268094"/>
            <a:ext cx="6274420" cy="6051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047" y="146870"/>
            <a:ext cx="255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74767"/>
                </a:solidFill>
                <a:cs typeface="Calibri"/>
              </a:rPr>
              <a:t>We also use communication to support employer initiatives.</a:t>
            </a:r>
            <a:endParaRPr lang="en-US" sz="2400" b="1" dirty="0">
              <a:solidFill>
                <a:srgbClr val="174767"/>
              </a:solidFill>
              <a:cs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5217" y="1819464"/>
            <a:ext cx="2553075" cy="0"/>
          </a:xfrm>
          <a:prstGeom prst="line">
            <a:avLst/>
          </a:prstGeom>
          <a:ln w="19050" cmpd="sng">
            <a:solidFill>
              <a:srgbClr val="174767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5047" y="2062380"/>
            <a:ext cx="2493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74767"/>
                </a:solidFill>
                <a:cs typeface="Calibri"/>
              </a:rPr>
              <a:t>401(k)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74767"/>
                </a:solidFill>
                <a:cs typeface="Calibri"/>
              </a:rPr>
              <a:t>High-deductible health plan education (HDHP)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74767"/>
                </a:solidFill>
                <a:cs typeface="Calibri"/>
              </a:rPr>
              <a:t>Dependent audits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74767"/>
                </a:solidFill>
                <a:cs typeface="Calibri"/>
              </a:rPr>
              <a:t>Wellness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74767"/>
                </a:solidFill>
                <a:cs typeface="Calibri"/>
              </a:rPr>
              <a:t>Customer service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74767"/>
                </a:solidFill>
                <a:cs typeface="Calibri"/>
              </a:rPr>
              <a:t>Organizational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74767"/>
                </a:solidFill>
                <a:cs typeface="Calibri"/>
              </a:rPr>
              <a:t>And more…</a:t>
            </a:r>
          </a:p>
          <a:p>
            <a:endParaRPr lang="en-US" sz="1400" dirty="0" smtClean="0">
              <a:solidFill>
                <a:srgbClr val="174767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174767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37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 rot="10800000">
            <a:off x="468351" y="281793"/>
            <a:ext cx="8675649" cy="993647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179" y="432011"/>
            <a:ext cx="8313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F2F4D"/>
                </a:solidFill>
                <a:cs typeface="Calibri"/>
              </a:rPr>
              <a:t>We have extensive experience in a variety of markets. So we understand the unique communication, enrollment and administrative challenges of each industry.</a:t>
            </a:r>
            <a:endParaRPr lang="en-US" b="1" dirty="0">
              <a:solidFill>
                <a:srgbClr val="0F2F4D"/>
              </a:solidFill>
              <a:cs typeface="Calibri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 b="26592"/>
          <a:stretch/>
        </p:blipFill>
        <p:spPr>
          <a:xfrm>
            <a:off x="1" y="1709855"/>
            <a:ext cx="9144000" cy="41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390496" y="2489782"/>
            <a:ext cx="3486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F2F4D"/>
                </a:solidFill>
                <a:cs typeface="Calibri"/>
              </a:rPr>
              <a:t>NUMBERS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950" y="0"/>
            <a:ext cx="4459484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" y="0"/>
            <a:ext cx="4684516" cy="830997"/>
          </a:xfrm>
          <a:prstGeom prst="rect">
            <a:avLst/>
          </a:prstGeom>
          <a:solidFill>
            <a:srgbClr val="F7B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  <a:latin typeface="Calibri"/>
                <a:cs typeface="Calibri"/>
              </a:rPr>
              <a:t>Education - experience where it counts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98295" y="1494917"/>
            <a:ext cx="0" cy="2864149"/>
          </a:xfrm>
          <a:prstGeom prst="line">
            <a:avLst/>
          </a:prstGeom>
          <a:ln w="28575" cmpd="sng">
            <a:solidFill>
              <a:srgbClr val="0F2F4D"/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08101" y="1651155"/>
            <a:ext cx="184945" cy="184945"/>
          </a:xfrm>
          <a:prstGeom prst="ellipse">
            <a:avLst/>
          </a:prstGeom>
          <a:solidFill>
            <a:srgbClr val="0F2F4D"/>
          </a:solidFill>
          <a:ln w="28575" cmpd="sng">
            <a:solidFill>
              <a:srgbClr val="349E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4801" y="1496744"/>
            <a:ext cx="3235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Trustmark works with more than 200 school districts, colleges and universities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390496" y="2489782"/>
            <a:ext cx="3486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F2F4D"/>
                </a:solidFill>
                <a:cs typeface="Calibri"/>
              </a:rPr>
              <a:t>NUMBERS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950" y="0"/>
            <a:ext cx="4459484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" y="0"/>
            <a:ext cx="4684516" cy="830997"/>
          </a:xfrm>
          <a:prstGeom prst="rect">
            <a:avLst/>
          </a:prstGeom>
          <a:solidFill>
            <a:srgbClr val="F7B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  <a:latin typeface="Calibri"/>
                <a:cs typeface="Calibri"/>
              </a:rPr>
              <a:t>Education - experience where it counts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98295" y="1494917"/>
            <a:ext cx="0" cy="2864149"/>
          </a:xfrm>
          <a:prstGeom prst="line">
            <a:avLst/>
          </a:prstGeom>
          <a:ln w="28575" cmpd="sng">
            <a:solidFill>
              <a:srgbClr val="0F2F4D"/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08101" y="1651155"/>
            <a:ext cx="184945" cy="184945"/>
          </a:xfrm>
          <a:prstGeom prst="ellipse">
            <a:avLst/>
          </a:prstGeom>
          <a:solidFill>
            <a:srgbClr val="0F2F4D"/>
          </a:solidFill>
          <a:ln w="28575" cmpd="sng">
            <a:solidFill>
              <a:srgbClr val="349E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9663" y="2726722"/>
            <a:ext cx="184945" cy="184945"/>
          </a:xfrm>
          <a:prstGeom prst="ellipse">
            <a:avLst/>
          </a:prstGeom>
          <a:solidFill>
            <a:srgbClr val="0F2F4D"/>
          </a:solidFill>
          <a:ln w="28575" cmpd="sng">
            <a:solidFill>
              <a:srgbClr val="349E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4801" y="1496744"/>
            <a:ext cx="32354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Trustmark works with more than 200 school districts, colleges and universities</a:t>
            </a:r>
          </a:p>
          <a:p>
            <a:endParaRPr lang="en-US" dirty="0"/>
          </a:p>
          <a:p>
            <a:r>
              <a:rPr lang="en-US" dirty="0" smtClean="0"/>
              <a:t>Our clients range in size from 100 to 30,000+ employees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390496" y="2489782"/>
            <a:ext cx="3486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F2F4D"/>
                </a:solidFill>
                <a:cs typeface="Calibri"/>
              </a:rPr>
              <a:t>NUMBERS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950" y="0"/>
            <a:ext cx="4459484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" y="0"/>
            <a:ext cx="4684516" cy="830997"/>
          </a:xfrm>
          <a:prstGeom prst="rect">
            <a:avLst/>
          </a:prstGeom>
          <a:solidFill>
            <a:srgbClr val="F7B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  <a:latin typeface="Calibri"/>
                <a:cs typeface="Calibri"/>
              </a:rPr>
              <a:t>Education - experience where it counts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98295" y="1494917"/>
            <a:ext cx="0" cy="2864149"/>
          </a:xfrm>
          <a:prstGeom prst="line">
            <a:avLst/>
          </a:prstGeom>
          <a:ln w="28575" cmpd="sng">
            <a:solidFill>
              <a:srgbClr val="0F2F4D"/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08101" y="1651155"/>
            <a:ext cx="184945" cy="184945"/>
          </a:xfrm>
          <a:prstGeom prst="ellipse">
            <a:avLst/>
          </a:prstGeom>
          <a:solidFill>
            <a:srgbClr val="0F2F4D"/>
          </a:solidFill>
          <a:ln w="28575" cmpd="sng">
            <a:solidFill>
              <a:srgbClr val="349E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9663" y="2726722"/>
            <a:ext cx="184945" cy="184945"/>
          </a:xfrm>
          <a:prstGeom prst="ellipse">
            <a:avLst/>
          </a:prstGeom>
          <a:solidFill>
            <a:srgbClr val="0F2F4D"/>
          </a:solidFill>
          <a:ln w="28575" cmpd="sng">
            <a:solidFill>
              <a:srgbClr val="349E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4801" y="1496744"/>
            <a:ext cx="32354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Trustmark works with more than 200 school districts, colleges and universities</a:t>
            </a:r>
          </a:p>
          <a:p>
            <a:endParaRPr lang="en-US" dirty="0"/>
          </a:p>
          <a:p>
            <a:r>
              <a:rPr lang="en-US" dirty="0" smtClean="0"/>
              <a:t>Our clients range in size from 100 to 30,000+ employees</a:t>
            </a:r>
          </a:p>
          <a:p>
            <a:endParaRPr lang="en-US" dirty="0"/>
          </a:p>
          <a:p>
            <a:r>
              <a:rPr lang="en-US" dirty="0" smtClean="0"/>
              <a:t>Our flexible payroll deduction allows us to meet the pay schedule of educators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05821" y="3527293"/>
            <a:ext cx="184945" cy="184945"/>
          </a:xfrm>
          <a:prstGeom prst="ellipse">
            <a:avLst/>
          </a:prstGeom>
          <a:solidFill>
            <a:srgbClr val="0F2F4D"/>
          </a:solidFill>
          <a:ln w="28575" cmpd="sng">
            <a:solidFill>
              <a:srgbClr val="349E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/>
          <a:stretch/>
        </p:blipFill>
        <p:spPr>
          <a:xfrm>
            <a:off x="0" y="0"/>
            <a:ext cx="9144000" cy="56186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50873" y="0"/>
            <a:ext cx="3893127" cy="1732428"/>
          </a:xfrm>
          <a:prstGeom prst="rect">
            <a:avLst/>
          </a:prstGeom>
          <a:solidFill>
            <a:srgbClr val="1E67B2">
              <a:alpha val="79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3575" y="156724"/>
            <a:ext cx="3400425" cy="461665"/>
          </a:xfrm>
          <a:prstGeom prst="rect">
            <a:avLst/>
          </a:prstGeom>
          <a:solidFill>
            <a:srgbClr val="F7BA27">
              <a:alpha val="8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E67B2"/>
                </a:solidFill>
                <a:latin typeface="Calibri"/>
                <a:cs typeface="Calibri"/>
              </a:rPr>
              <a:t>Specializing in healthcare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18056" y="792929"/>
            <a:ext cx="282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Trustmark also specializes in healthcare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6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166"/>
            <a:ext cx="9144000" cy="6098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393025"/>
            <a:ext cx="3893127" cy="1732428"/>
          </a:xfrm>
          <a:prstGeom prst="rect">
            <a:avLst/>
          </a:prstGeom>
          <a:solidFill>
            <a:srgbClr val="1E67B2">
              <a:alpha val="79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2702" y="3549749"/>
            <a:ext cx="3400425" cy="461665"/>
          </a:xfrm>
          <a:prstGeom prst="rect">
            <a:avLst/>
          </a:prstGeom>
          <a:solidFill>
            <a:srgbClr val="F7BA27">
              <a:alpha val="8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E67B2"/>
                </a:solidFill>
                <a:latin typeface="Calibri"/>
                <a:cs typeface="Calibri"/>
              </a:rPr>
              <a:t>Specializing in healthcare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317" y="4106768"/>
            <a:ext cx="3773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We work with more than 305 hospitals ranging in size from under 100 to 10,000+ employees.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1"/>
          <a:stretch/>
        </p:blipFill>
        <p:spPr>
          <a:xfrm>
            <a:off x="11208" y="12032"/>
            <a:ext cx="9142317" cy="51123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4402" y="3403531"/>
            <a:ext cx="4405744" cy="1732428"/>
          </a:xfrm>
          <a:prstGeom prst="rect">
            <a:avLst/>
          </a:prstGeom>
          <a:solidFill>
            <a:srgbClr val="1E67B2">
              <a:alpha val="79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0929" y="3562467"/>
            <a:ext cx="3400425" cy="461665"/>
          </a:xfrm>
          <a:prstGeom prst="rect">
            <a:avLst/>
          </a:prstGeom>
          <a:solidFill>
            <a:srgbClr val="F7BA27">
              <a:alpha val="8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E67B2"/>
                </a:solidFill>
                <a:latin typeface="Calibri"/>
                <a:cs typeface="Calibri"/>
              </a:rPr>
              <a:t>Specializing in healthcare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5838" y="4035115"/>
            <a:ext cx="4262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We </a:t>
            </a:r>
            <a:r>
              <a:rPr lang="en-US" sz="1600" b="1" dirty="0" smtClean="0">
                <a:solidFill>
                  <a:srgbClr val="FFC000"/>
                </a:solidFill>
              </a:rPr>
              <a:t>help employees understand the unique way in which their performance relates to compensation. We also can schedule enrollment to ensure minimum disruption to work.</a:t>
            </a:r>
            <a:endParaRPr lang="en-US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7" y="944137"/>
            <a:ext cx="6856607" cy="4571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-12506"/>
            <a:ext cx="9143998" cy="956643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Where else can we help?</a:t>
            </a:r>
            <a:endParaRPr lang="en-US" sz="2400" b="1" dirty="0">
              <a:solidFill>
                <a:srgbClr val="0F2F4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814" y="2951009"/>
            <a:ext cx="208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work with more than 296 clients in the public sector.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-7433" y="944137"/>
            <a:ext cx="2329186" cy="95664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Public sector</a:t>
            </a:r>
            <a:endParaRPr lang="en-US" sz="2400" b="1" dirty="0">
              <a:solidFill>
                <a:srgbClr val="0F2F4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5682" y="940770"/>
            <a:ext cx="2374869" cy="45719"/>
          </a:xfrm>
          <a:prstGeom prst="rect">
            <a:avLst/>
          </a:prstGeom>
          <a:solidFill>
            <a:srgbClr val="0F2F4D"/>
          </a:solidFill>
          <a:ln>
            <a:solidFill>
              <a:srgbClr val="0F2F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1C3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-12506"/>
            <a:ext cx="9143998" cy="956643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Where else can we help?</a:t>
            </a:r>
            <a:endParaRPr lang="en-US" sz="2400" b="1" dirty="0">
              <a:solidFill>
                <a:srgbClr val="0F2F4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814" y="2192375"/>
            <a:ext cx="20815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</a:t>
            </a:r>
            <a:r>
              <a:rPr lang="en-US" b="1" dirty="0" smtClean="0"/>
              <a:t>e know how to tailor our communication to these workers and coordinate enrollment and communication for dispersed workforces.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-7433" y="944137"/>
            <a:ext cx="2329186" cy="95664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Public sector</a:t>
            </a:r>
            <a:endParaRPr lang="en-US" sz="2400" b="1" dirty="0">
              <a:solidFill>
                <a:srgbClr val="0F2F4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5682" y="940770"/>
            <a:ext cx="2374869" cy="45719"/>
          </a:xfrm>
          <a:prstGeom prst="rect">
            <a:avLst/>
          </a:prstGeom>
          <a:solidFill>
            <a:srgbClr val="0F2F4D"/>
          </a:solidFill>
          <a:ln>
            <a:solidFill>
              <a:srgbClr val="0F2F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1C3F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7" y="944137"/>
            <a:ext cx="6856607" cy="45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 b="8449"/>
          <a:stretch/>
        </p:blipFill>
        <p:spPr>
          <a:xfrm>
            <a:off x="0" y="-9525"/>
            <a:ext cx="9212112" cy="5153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82442" y="3580039"/>
            <a:ext cx="2729669" cy="1428750"/>
          </a:xfrm>
          <a:prstGeom prst="rect">
            <a:avLst/>
          </a:prstGeom>
          <a:solidFill>
            <a:srgbClr val="5EBCE9"/>
          </a:solidFill>
          <a:ln>
            <a:solidFill>
              <a:srgbClr val="5EBC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/>
              <a:t>In fact, benefits communication and employee satisfaction go hand in hand.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52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-12506"/>
            <a:ext cx="9143998" cy="956643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F2F4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2529" y="1474156"/>
            <a:ext cx="22053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We’re used to adapting. We work with a wide range of private industry fields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Waste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Financial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And many more…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814814" y="-12507"/>
            <a:ext cx="2329186" cy="95664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Private Industry</a:t>
            </a:r>
            <a:endParaRPr lang="en-US" sz="2400" b="1" dirty="0">
              <a:solidFill>
                <a:srgbClr val="0F2F4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136"/>
            <a:ext cx="6816628" cy="41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8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-12506"/>
            <a:ext cx="9143998" cy="956643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F2F4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6720" y="1612658"/>
            <a:ext cx="22053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Our flexible payroll deduction, innovative product suite and customizable communication solutions allow us to meet the needs of any employer.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814814" y="-12507"/>
            <a:ext cx="2329186" cy="95664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F2F4D"/>
                </a:solidFill>
              </a:rPr>
              <a:t>Private Industry</a:t>
            </a:r>
            <a:endParaRPr lang="en-US" sz="2400" b="1" dirty="0">
              <a:solidFill>
                <a:srgbClr val="0F2F4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136"/>
            <a:ext cx="6816628" cy="41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92"/>
            <a:ext cx="9144000" cy="6358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9337" y="962727"/>
            <a:ext cx="3256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F2F4D"/>
                </a:solidFill>
              </a:rPr>
              <a:t>How does</a:t>
            </a:r>
            <a:endParaRPr lang="en-US" sz="4400" dirty="0">
              <a:solidFill>
                <a:srgbClr val="0F2F4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481" y="1438381"/>
            <a:ext cx="5400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5DBBE8"/>
                </a:solidFill>
              </a:rPr>
              <a:t>Trustmark</a:t>
            </a:r>
            <a:endParaRPr lang="en-US" sz="7200" b="1" dirty="0">
              <a:solidFill>
                <a:srgbClr val="5DBBE8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481" y="2474354"/>
            <a:ext cx="383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F2F4D"/>
                </a:solidFill>
              </a:rPr>
              <a:t>make communication work?</a:t>
            </a:r>
            <a:endParaRPr lang="en-US" sz="2400" b="1" dirty="0">
              <a:solidFill>
                <a:srgbClr val="0F2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0" y="173514"/>
            <a:ext cx="8675649" cy="993647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4838"/>
            <a:ext cx="848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4767"/>
                </a:solidFill>
              </a:rPr>
              <a:t>We provide tailored materials for each enrollment to match our clients’ branding, messaging and exact enrollment information.</a:t>
            </a:r>
            <a:endParaRPr lang="en-US" sz="2400" dirty="0">
              <a:solidFill>
                <a:srgbClr val="17476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61"/>
          <a:stretch/>
        </p:blipFill>
        <p:spPr>
          <a:xfrm>
            <a:off x="0" y="1855568"/>
            <a:ext cx="9144000" cy="242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1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0" y="173514"/>
            <a:ext cx="8675649" cy="993647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4838"/>
            <a:ext cx="848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4767"/>
                </a:solidFill>
              </a:rPr>
              <a:t>We provide tailored materials for each enrollment to match our clients’ branding, messaging and exact enrollment information.</a:t>
            </a:r>
            <a:endParaRPr lang="en-US" sz="2400" dirty="0">
              <a:solidFill>
                <a:srgbClr val="174767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738208" y="2247360"/>
            <a:ext cx="0" cy="1649417"/>
          </a:xfrm>
          <a:prstGeom prst="line">
            <a:avLst/>
          </a:prstGeom>
          <a:ln w="19050" cmpd="sng">
            <a:solidFill>
              <a:srgbClr val="174767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96012" y="2247360"/>
            <a:ext cx="23518" cy="1649417"/>
          </a:xfrm>
          <a:prstGeom prst="line">
            <a:avLst/>
          </a:prstGeom>
          <a:ln w="19050" cmpd="sng">
            <a:solidFill>
              <a:srgbClr val="174767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31902" y="1843668"/>
            <a:ext cx="1427357" cy="2750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74767"/>
                </a:solidFill>
              </a:rPr>
              <a:t>Digital Content</a:t>
            </a:r>
            <a:endParaRPr lang="en-US" sz="1600" dirty="0">
              <a:solidFill>
                <a:srgbClr val="174767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4235" t="62140" r="39213" b="8859"/>
          <a:stretch/>
        </p:blipFill>
        <p:spPr>
          <a:xfrm>
            <a:off x="631902" y="2543419"/>
            <a:ext cx="1500554" cy="1057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32" y="3864679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F2F4D"/>
                </a:solidFill>
              </a:rPr>
              <a:t>Microsites and email</a:t>
            </a:r>
            <a:endParaRPr lang="en-US" sz="1200" dirty="0">
              <a:solidFill>
                <a:srgbClr val="0F2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0" y="173514"/>
            <a:ext cx="8675649" cy="993647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4838"/>
            <a:ext cx="848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4767"/>
                </a:solidFill>
              </a:rPr>
              <a:t>We provide tailored materials for each enrollment to match our clients’ branding, messaging and exact enrollment information.</a:t>
            </a:r>
            <a:endParaRPr lang="en-US" sz="2400" dirty="0">
              <a:solidFill>
                <a:srgbClr val="174767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738208" y="2247360"/>
            <a:ext cx="0" cy="1649417"/>
          </a:xfrm>
          <a:prstGeom prst="line">
            <a:avLst/>
          </a:prstGeom>
          <a:ln w="19050" cmpd="sng">
            <a:solidFill>
              <a:srgbClr val="174767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96012" y="2247360"/>
            <a:ext cx="23518" cy="1649417"/>
          </a:xfrm>
          <a:prstGeom prst="line">
            <a:avLst/>
          </a:prstGeom>
          <a:ln w="19050" cmpd="sng">
            <a:solidFill>
              <a:srgbClr val="174767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31902" y="1843668"/>
            <a:ext cx="1427357" cy="2750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74767"/>
                </a:solidFill>
              </a:rPr>
              <a:t>Digital Content</a:t>
            </a:r>
            <a:endParaRPr lang="en-US" sz="1600" dirty="0">
              <a:solidFill>
                <a:srgbClr val="174767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89556" y="1843668"/>
            <a:ext cx="1427357" cy="2750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74767"/>
                </a:solidFill>
              </a:rPr>
              <a:t>Display</a:t>
            </a:r>
            <a:endParaRPr lang="en-US" sz="1600" dirty="0">
              <a:solidFill>
                <a:srgbClr val="17476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8462" t="38" b="45619"/>
          <a:stretch/>
        </p:blipFill>
        <p:spPr>
          <a:xfrm>
            <a:off x="3343961" y="2438400"/>
            <a:ext cx="1145526" cy="1273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4235" t="62140" r="39213" b="8859"/>
          <a:stretch/>
        </p:blipFill>
        <p:spPr>
          <a:xfrm>
            <a:off x="631902" y="2543419"/>
            <a:ext cx="1500554" cy="1057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7932" y="3864679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F2F4D"/>
                </a:solidFill>
              </a:rPr>
              <a:t>Microsites and email</a:t>
            </a:r>
            <a:endParaRPr lang="en-US" sz="1200" dirty="0">
              <a:solidFill>
                <a:srgbClr val="0F2F4D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2556" b="-2"/>
          <a:stretch/>
        </p:blipFill>
        <p:spPr>
          <a:xfrm>
            <a:off x="4751947" y="2307242"/>
            <a:ext cx="1032377" cy="1557437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517403" y="385919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F2F4D"/>
                </a:solidFill>
              </a:rPr>
              <a:t>Table tents, posters and desk drops</a:t>
            </a:r>
            <a:endParaRPr lang="en-US" sz="1200" dirty="0">
              <a:solidFill>
                <a:srgbClr val="0F2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0" y="173514"/>
            <a:ext cx="8675649" cy="993647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4838"/>
            <a:ext cx="848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4767"/>
                </a:solidFill>
              </a:rPr>
              <a:t>We provide tailored materials for each enrollment to match our clients’ branding, messaging and exact enrollment information.</a:t>
            </a:r>
            <a:endParaRPr lang="en-US" sz="2400" dirty="0">
              <a:solidFill>
                <a:srgbClr val="174767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738208" y="2247360"/>
            <a:ext cx="0" cy="1649417"/>
          </a:xfrm>
          <a:prstGeom prst="line">
            <a:avLst/>
          </a:prstGeom>
          <a:ln w="19050" cmpd="sng">
            <a:solidFill>
              <a:srgbClr val="174767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96012" y="2247360"/>
            <a:ext cx="23518" cy="1649417"/>
          </a:xfrm>
          <a:prstGeom prst="line">
            <a:avLst/>
          </a:prstGeom>
          <a:ln w="19050" cmpd="sng">
            <a:solidFill>
              <a:srgbClr val="174767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47210" y="1858536"/>
            <a:ext cx="1427357" cy="2750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74767"/>
                </a:solidFill>
              </a:rPr>
              <a:t>Print materials</a:t>
            </a:r>
            <a:endParaRPr lang="en-US" sz="1600" dirty="0">
              <a:solidFill>
                <a:srgbClr val="174767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902" y="1843668"/>
            <a:ext cx="1427357" cy="2750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74767"/>
                </a:solidFill>
              </a:rPr>
              <a:t>Digital Content</a:t>
            </a:r>
            <a:endParaRPr lang="en-US" sz="1600" dirty="0">
              <a:solidFill>
                <a:srgbClr val="174767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89556" y="1843668"/>
            <a:ext cx="1427357" cy="2750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74767"/>
                </a:solidFill>
              </a:rPr>
              <a:t>Display</a:t>
            </a:r>
            <a:endParaRPr lang="en-US" sz="1600" dirty="0">
              <a:solidFill>
                <a:srgbClr val="174767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4235" t="62140" r="39213" b="8859"/>
          <a:stretch/>
        </p:blipFill>
        <p:spPr>
          <a:xfrm>
            <a:off x="631902" y="2543419"/>
            <a:ext cx="1500554" cy="1057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7932" y="3864679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F2F4D"/>
                </a:solidFill>
              </a:rPr>
              <a:t>Microsites and email</a:t>
            </a:r>
            <a:endParaRPr lang="en-US" sz="1200" dirty="0">
              <a:solidFill>
                <a:srgbClr val="0F2F4D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8462" t="38" b="45619"/>
          <a:stretch/>
        </p:blipFill>
        <p:spPr>
          <a:xfrm>
            <a:off x="3343961" y="2438400"/>
            <a:ext cx="1145526" cy="1273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4235" t="62140" r="39213" b="8859"/>
          <a:stretch/>
        </p:blipFill>
        <p:spPr>
          <a:xfrm>
            <a:off x="631902" y="2543419"/>
            <a:ext cx="1500554" cy="10572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7932" y="3864679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F2F4D"/>
                </a:solidFill>
              </a:rPr>
              <a:t>Microsites and email</a:t>
            </a:r>
            <a:endParaRPr lang="en-US" sz="1200" dirty="0">
              <a:solidFill>
                <a:srgbClr val="0F2F4D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556" b="-2"/>
          <a:stretch/>
        </p:blipFill>
        <p:spPr>
          <a:xfrm>
            <a:off x="4751947" y="2307242"/>
            <a:ext cx="1032377" cy="1557437"/>
          </a:xfrm>
          <a:prstGeom prst="rect">
            <a:avLst/>
          </a:prstGeom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517403" y="385919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F2F4D"/>
                </a:solidFill>
              </a:rPr>
              <a:t>Table tents, posters and desk drops</a:t>
            </a:r>
            <a:endParaRPr lang="en-US" sz="1200" dirty="0">
              <a:solidFill>
                <a:srgbClr val="0F2F4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2188" y="3864679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F2F4D"/>
                </a:solidFill>
              </a:rPr>
              <a:t>Brochures and one-page slicks</a:t>
            </a:r>
            <a:endParaRPr lang="en-US" sz="1200" dirty="0">
              <a:solidFill>
                <a:srgbClr val="0F2F4D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916" y="2461338"/>
            <a:ext cx="872972" cy="1139379"/>
          </a:xfrm>
          <a:prstGeom prst="rect">
            <a:avLst/>
          </a:prstGeom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322" y="2959417"/>
            <a:ext cx="694077" cy="899776"/>
          </a:xfrm>
          <a:prstGeom prst="rect">
            <a:avLst/>
          </a:prstGeom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109" y="2448352"/>
            <a:ext cx="692425" cy="8997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27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 rot="16200000">
            <a:off x="-700388" y="700388"/>
            <a:ext cx="5143499" cy="3742723"/>
          </a:xfrm>
          <a:prstGeom prst="rect">
            <a:avLst/>
          </a:prstGeom>
          <a:solidFill>
            <a:srgbClr val="0F2F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entagon 42"/>
          <p:cNvSpPr/>
          <p:nvPr/>
        </p:nvSpPr>
        <p:spPr>
          <a:xfrm>
            <a:off x="-1" y="498631"/>
            <a:ext cx="3904233" cy="789955"/>
          </a:xfrm>
          <a:prstGeom prst="homePlate">
            <a:avLst>
              <a:gd name="adj" fmla="val 21304"/>
            </a:avLst>
          </a:prstGeom>
          <a:solidFill>
            <a:srgbClr val="61C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F2F4D"/>
                </a:solidFill>
                <a:latin typeface="Calibri"/>
                <a:cs typeface="Calibri"/>
              </a:rPr>
              <a:t>Advanced Campaigns</a:t>
            </a:r>
            <a:endParaRPr lang="en-US" sz="2800" b="1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753" y="2188558"/>
            <a:ext cx="374272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For some cases, we can provide completely customized communication tailored exactly to an employer’s specifications to improve engagement and increase participation. 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5105" y="498079"/>
            <a:ext cx="2538688" cy="147017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7214" y="208540"/>
            <a:ext cx="1506954" cy="21370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25" descr="P485-10XX_APPTT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926" y="1452177"/>
            <a:ext cx="1093403" cy="7691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324" y="2257792"/>
            <a:ext cx="2586586" cy="3037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346" y="2635155"/>
            <a:ext cx="1540138" cy="23750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613149" y="4825498"/>
            <a:ext cx="581019" cy="166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 rot="16200000">
            <a:off x="-700388" y="700388"/>
            <a:ext cx="5143499" cy="3742723"/>
          </a:xfrm>
          <a:prstGeom prst="rect">
            <a:avLst/>
          </a:prstGeom>
          <a:solidFill>
            <a:srgbClr val="0F2F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entagon 42"/>
          <p:cNvSpPr/>
          <p:nvPr/>
        </p:nvSpPr>
        <p:spPr>
          <a:xfrm>
            <a:off x="-1" y="498631"/>
            <a:ext cx="3904233" cy="789955"/>
          </a:xfrm>
          <a:prstGeom prst="homePlate">
            <a:avLst>
              <a:gd name="adj" fmla="val 21304"/>
            </a:avLst>
          </a:prstGeom>
          <a:solidFill>
            <a:srgbClr val="61C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F2F4D"/>
                </a:solidFill>
                <a:latin typeface="Calibri"/>
                <a:cs typeface="Calibri"/>
              </a:rPr>
              <a:t>Advanced Campaigns</a:t>
            </a:r>
            <a:endParaRPr lang="en-US" sz="2800" b="1" dirty="0">
              <a:solidFill>
                <a:srgbClr val="0F2F4D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753" y="1968253"/>
            <a:ext cx="37427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We take everything into account to create a one-of-a-kind enrollment experience: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Industry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Employee demographics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Designated employer messaging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Products offered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Enrollment timing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5108" y="498079"/>
            <a:ext cx="2538688" cy="147017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7217" y="208540"/>
            <a:ext cx="1506954" cy="21370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25" descr="P485-10XX_APPTT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929" y="1452177"/>
            <a:ext cx="1093403" cy="7691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324" y="2257792"/>
            <a:ext cx="2586586" cy="3037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346" y="2635155"/>
            <a:ext cx="1540138" cy="23750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0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1" b="7679"/>
          <a:stretch/>
        </p:blipFill>
        <p:spPr>
          <a:xfrm>
            <a:off x="0" y="-24493"/>
            <a:ext cx="9143999" cy="5176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9" y="3208564"/>
            <a:ext cx="364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1C3F2"/>
                </a:solidFill>
              </a:rPr>
              <a:t>Hold on, this </a:t>
            </a:r>
            <a:r>
              <a:rPr lang="en-US" sz="2400" b="1" i="1" dirty="0" smtClean="0">
                <a:solidFill>
                  <a:srgbClr val="61C3F2"/>
                </a:solidFill>
              </a:rPr>
              <a:t>sounds good</a:t>
            </a:r>
            <a:r>
              <a:rPr lang="en-US" dirty="0" smtClean="0">
                <a:solidFill>
                  <a:srgbClr val="61C3F2"/>
                </a:solidFill>
              </a:rPr>
              <a:t>, </a:t>
            </a:r>
          </a:p>
          <a:p>
            <a:r>
              <a:rPr lang="en-US" sz="3200" dirty="0" smtClean="0">
                <a:solidFill>
                  <a:srgbClr val="61C3F2"/>
                </a:solidFill>
              </a:rPr>
              <a:t>but </a:t>
            </a:r>
            <a:r>
              <a:rPr lang="en-US" sz="3200" u="sng" dirty="0" smtClean="0">
                <a:solidFill>
                  <a:srgbClr val="FFC000"/>
                </a:solidFill>
              </a:rPr>
              <a:t>does it work?</a:t>
            </a:r>
            <a:endParaRPr lang="en-US" sz="3200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25442373"/>
              </p:ext>
            </p:extLst>
          </p:nvPr>
        </p:nvGraphicFramePr>
        <p:xfrm>
          <a:off x="4952999" y="2128787"/>
          <a:ext cx="5343525" cy="3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81773" y="2719337"/>
            <a:ext cx="2085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E67B2"/>
                </a:solidFill>
              </a:rPr>
              <a:t>30% of an employee’s compensation comes in the form of benefits.</a:t>
            </a:r>
            <a:endParaRPr lang="en-US" sz="2000" dirty="0">
              <a:solidFill>
                <a:srgbClr val="1E67B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r="16894"/>
          <a:stretch/>
        </p:blipFill>
        <p:spPr>
          <a:xfrm>
            <a:off x="0" y="1"/>
            <a:ext cx="6115050" cy="51435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 rot="5400000">
            <a:off x="6624810" y="-1471"/>
            <a:ext cx="2036618" cy="2039560"/>
          </a:xfrm>
          <a:prstGeom prst="homePlate">
            <a:avLst>
              <a:gd name="adj" fmla="val 15747"/>
            </a:avLst>
          </a:prstGeom>
          <a:solidFill>
            <a:srgbClr val="1E67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8188" y="404673"/>
            <a:ext cx="2039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Which makes communication crucial because…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651057"/>
            <a:ext cx="39719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800" i="1" dirty="0" smtClean="0">
                <a:solidFill>
                  <a:schemeClr val="bg1"/>
                </a:solidFill>
              </a:rPr>
              <a:t>Employer </a:t>
            </a:r>
            <a:r>
              <a:rPr lang="en-US" sz="800" i="1" dirty="0">
                <a:solidFill>
                  <a:schemeClr val="bg1"/>
                </a:solidFill>
              </a:rPr>
              <a:t>Costs for Employee Compensation, Bureau of Labor Statistics, March 2017. </a:t>
            </a:r>
          </a:p>
        </p:txBody>
      </p:sp>
    </p:spTree>
    <p:extLst>
      <p:ext uri="{BB962C8B-B14F-4D97-AF65-F5344CB8AC3E}">
        <p14:creationId xmlns:p14="http://schemas.microsoft.com/office/powerpoint/2010/main" val="41486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9" y="-515806"/>
            <a:ext cx="9182673" cy="61246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75464" y="3035300"/>
            <a:ext cx="4051300" cy="2108200"/>
          </a:xfrm>
          <a:prstGeom prst="rect">
            <a:avLst/>
          </a:prstGeom>
          <a:solidFill>
            <a:srgbClr val="1E67B2">
              <a:alpha val="71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9764" y="3035300"/>
            <a:ext cx="3797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We’re glad you asked! Let’s take a look at our results working with a Florida school district with 40,000 employees.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8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9" y="-515806"/>
            <a:ext cx="9182673" cy="61246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1728" y="185057"/>
            <a:ext cx="9185728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6700"/>
            <a:ext cx="9118600" cy="1079500"/>
          </a:xfrm>
          <a:prstGeom prst="rect">
            <a:avLst/>
          </a:prstGeom>
          <a:solidFill>
            <a:srgbClr val="1E67B2">
              <a:alpha val="71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Florida School District – 40,000 Employees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03300" y="1854200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We started with a customized communication campaign to increase awareness and raise participation in the existing wellness program</a:t>
            </a:r>
            <a:endParaRPr lang="en-US" b="1" dirty="0">
              <a:solidFill>
                <a:srgbClr val="0F2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5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9" y="-515806"/>
            <a:ext cx="9182673" cy="61246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3564" y="62593"/>
            <a:ext cx="9185728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6700"/>
            <a:ext cx="9118600" cy="1079500"/>
          </a:xfrm>
          <a:prstGeom prst="rect">
            <a:avLst/>
          </a:prstGeom>
          <a:solidFill>
            <a:srgbClr val="1E67B2">
              <a:alpha val="71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Florida School District – 40,000 Employees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03300" y="1854200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We started with a customized communication campaign to increase awareness and raise participation in the existing wellness program</a:t>
            </a:r>
            <a:endParaRPr lang="en-US" b="1" dirty="0">
              <a:solidFill>
                <a:srgbClr val="0F2F4D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4241799" y="2569697"/>
            <a:ext cx="635000" cy="496669"/>
          </a:xfrm>
          <a:prstGeom prst="rightArrow">
            <a:avLst/>
          </a:prstGeom>
          <a:solidFill>
            <a:srgbClr val="61C3F2"/>
          </a:solidFill>
          <a:ln>
            <a:solidFill>
              <a:srgbClr val="61C3F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3300" y="3146862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Which lead to 22 percent of </a:t>
            </a:r>
            <a:r>
              <a:rPr lang="en-US" b="1" dirty="0">
                <a:solidFill>
                  <a:srgbClr val="0F2F4D"/>
                </a:solidFill>
              </a:rPr>
              <a:t>employees seen for a one-on-one benefits enrollment</a:t>
            </a:r>
          </a:p>
        </p:txBody>
      </p:sp>
    </p:spTree>
    <p:extLst>
      <p:ext uri="{BB962C8B-B14F-4D97-AF65-F5344CB8AC3E}">
        <p14:creationId xmlns:p14="http://schemas.microsoft.com/office/powerpoint/2010/main" val="9367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9" y="-515806"/>
            <a:ext cx="9182673" cy="61246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8532" y="0"/>
            <a:ext cx="9270695" cy="5410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6700"/>
            <a:ext cx="9118600" cy="1079500"/>
          </a:xfrm>
          <a:prstGeom prst="rect">
            <a:avLst/>
          </a:prstGeom>
          <a:solidFill>
            <a:srgbClr val="1E67B2">
              <a:alpha val="71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Florida School District – 40,000 Employees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03300" y="1854200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We started with a customized communication campaign to increase awareness and raise participation in the existing wellness program</a:t>
            </a:r>
            <a:endParaRPr lang="en-US" b="1" dirty="0">
              <a:solidFill>
                <a:srgbClr val="0F2F4D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4241799" y="2569697"/>
            <a:ext cx="635000" cy="496669"/>
          </a:xfrm>
          <a:prstGeom prst="rightArrow">
            <a:avLst/>
          </a:prstGeom>
          <a:solidFill>
            <a:srgbClr val="61C3F2"/>
          </a:solidFill>
          <a:ln>
            <a:solidFill>
              <a:srgbClr val="61C3F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3300" y="3146862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Which lead to 22 percent of employees seen for a one-on-one benefits enrollment</a:t>
            </a:r>
            <a:endParaRPr lang="en-US" b="1" dirty="0">
              <a:solidFill>
                <a:srgbClr val="0F2F4D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4241798" y="3712698"/>
            <a:ext cx="635000" cy="496669"/>
          </a:xfrm>
          <a:prstGeom prst="rightArrow">
            <a:avLst/>
          </a:prstGeom>
          <a:solidFill>
            <a:srgbClr val="61C3F2"/>
          </a:solidFill>
          <a:ln>
            <a:solidFill>
              <a:srgbClr val="61C3F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738208" y="4278533"/>
            <a:ext cx="0" cy="651959"/>
          </a:xfrm>
          <a:prstGeom prst="line">
            <a:avLst/>
          </a:prstGeom>
          <a:ln w="19050" cmpd="sng">
            <a:solidFill>
              <a:srgbClr val="174767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219530" y="4278533"/>
            <a:ext cx="0" cy="651959"/>
          </a:xfrm>
          <a:prstGeom prst="line">
            <a:avLst/>
          </a:prstGeom>
          <a:ln w="19050" cmpd="sng">
            <a:solidFill>
              <a:srgbClr val="174767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278533"/>
            <a:ext cx="271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F2F4D"/>
                </a:solidFill>
              </a:rPr>
              <a:t>13,293 enrollees in the wellness program</a:t>
            </a:r>
            <a:endParaRPr lang="en-US" b="1" dirty="0">
              <a:solidFill>
                <a:srgbClr val="0F2F4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0062" y="4278528"/>
            <a:ext cx="271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F2F4D"/>
                </a:solidFill>
              </a:rPr>
              <a:t>2,465 new Universal Life applications</a:t>
            </a:r>
            <a:endParaRPr lang="en-US" b="1" dirty="0">
              <a:solidFill>
                <a:srgbClr val="0F2F4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2661" y="4284161"/>
            <a:ext cx="271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F2F4D"/>
                </a:solidFill>
              </a:rPr>
              <a:t>13,293 new Critical Illness applications</a:t>
            </a:r>
            <a:endParaRPr lang="en-US" b="1" dirty="0">
              <a:solidFill>
                <a:srgbClr val="0F2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1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12080"/>
          <a:stretch/>
        </p:blipFill>
        <p:spPr>
          <a:xfrm>
            <a:off x="0" y="-16330"/>
            <a:ext cx="9143999" cy="5225143"/>
          </a:xfrm>
        </p:spPr>
      </p:pic>
      <p:sp>
        <p:nvSpPr>
          <p:cNvPr id="5" name="Rectangle 4"/>
          <p:cNvSpPr/>
          <p:nvPr/>
        </p:nvSpPr>
        <p:spPr>
          <a:xfrm>
            <a:off x="0" y="-1"/>
            <a:ext cx="5105400" cy="1524001"/>
          </a:xfrm>
          <a:prstGeom prst="rect">
            <a:avLst/>
          </a:prstGeom>
          <a:solidFill>
            <a:srgbClr val="1E67B2">
              <a:alpha val="71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000" y="-5081"/>
            <a:ext cx="4950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We’ve also worked with a retail corporation employing more than 13,000 associates in 29 states across 260 separate locations.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12080"/>
          <a:stretch/>
        </p:blipFill>
        <p:spPr>
          <a:xfrm>
            <a:off x="0" y="-16330"/>
            <a:ext cx="9143999" cy="5225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5400" y="-16330"/>
            <a:ext cx="9169400" cy="522514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66700"/>
            <a:ext cx="9118600" cy="1079500"/>
          </a:xfrm>
          <a:prstGeom prst="rect">
            <a:avLst/>
          </a:prstGeom>
          <a:solidFill>
            <a:srgbClr val="1E67B2">
              <a:alpha val="71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Retail Client – 13,000 Employees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03300" y="1633220"/>
            <a:ext cx="736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Coordination with our enrollment partner allows us to send a representative to each location to provide communication and engagement</a:t>
            </a:r>
            <a:endParaRPr lang="en-US" b="1" dirty="0">
              <a:solidFill>
                <a:srgbClr val="0F2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12080"/>
          <a:stretch/>
        </p:blipFill>
        <p:spPr>
          <a:xfrm>
            <a:off x="0" y="-16330"/>
            <a:ext cx="9143999" cy="5225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5201"/>
            <a:ext cx="9144000" cy="52240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66700"/>
            <a:ext cx="9118600" cy="1079500"/>
          </a:xfrm>
          <a:prstGeom prst="rect">
            <a:avLst/>
          </a:prstGeom>
          <a:solidFill>
            <a:srgbClr val="1E67B2">
              <a:alpha val="71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Retail Client – 13,000 Employees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03300" y="1633220"/>
            <a:ext cx="736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Coordination with our enrollment partner allows us to send a representative to each location to provide communication and engagement</a:t>
            </a:r>
            <a:endParaRPr lang="en-US" b="1" dirty="0">
              <a:solidFill>
                <a:srgbClr val="0F2F4D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4241799" y="2371577"/>
            <a:ext cx="635000" cy="496669"/>
          </a:xfrm>
          <a:prstGeom prst="rightArrow">
            <a:avLst/>
          </a:prstGeom>
          <a:solidFill>
            <a:srgbClr val="61C3F2"/>
          </a:solidFill>
          <a:ln>
            <a:solidFill>
              <a:srgbClr val="61C3F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3300" y="2948742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The program has worked so effectively, that we’ve maintained the program for more than 13 years </a:t>
            </a:r>
            <a:endParaRPr lang="en-US" b="1" dirty="0">
              <a:solidFill>
                <a:srgbClr val="0F2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4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12080"/>
          <a:stretch/>
        </p:blipFill>
        <p:spPr>
          <a:xfrm>
            <a:off x="0" y="-16330"/>
            <a:ext cx="9143999" cy="5225143"/>
          </a:xfrm>
        </p:spPr>
      </p:pic>
      <p:sp>
        <p:nvSpPr>
          <p:cNvPr id="7" name="Rectangle 6"/>
          <p:cNvSpPr/>
          <p:nvPr/>
        </p:nvSpPr>
        <p:spPr>
          <a:xfrm>
            <a:off x="-89834" y="-15201"/>
            <a:ext cx="9264981" cy="52240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66700"/>
            <a:ext cx="9118600" cy="1079500"/>
          </a:xfrm>
          <a:prstGeom prst="rect">
            <a:avLst/>
          </a:prstGeom>
          <a:solidFill>
            <a:srgbClr val="1E67B2">
              <a:alpha val="71000"/>
            </a:srgbClr>
          </a:solidFill>
          <a:ln>
            <a:solidFill>
              <a:srgbClr val="1E67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Retail Client – 13,000 Employees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03300" y="1633220"/>
            <a:ext cx="736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Coordination with our enrollment partner allows us to send a representative to each location to provide communication and engagement</a:t>
            </a:r>
            <a:endParaRPr lang="en-US" b="1" dirty="0">
              <a:solidFill>
                <a:srgbClr val="0F2F4D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4241799" y="2371577"/>
            <a:ext cx="635000" cy="496669"/>
          </a:xfrm>
          <a:prstGeom prst="rightArrow">
            <a:avLst/>
          </a:prstGeom>
          <a:solidFill>
            <a:srgbClr val="61C3F2"/>
          </a:solidFill>
          <a:ln>
            <a:solidFill>
              <a:srgbClr val="61C3F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3300" y="2948742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The program has worked so effectively, that we’ve maintained the program for more than 13 years </a:t>
            </a:r>
            <a:endParaRPr lang="en-US" b="1" dirty="0">
              <a:solidFill>
                <a:srgbClr val="0F2F4D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4241798" y="3514578"/>
            <a:ext cx="635000" cy="496669"/>
          </a:xfrm>
          <a:prstGeom prst="rightArrow">
            <a:avLst/>
          </a:prstGeom>
          <a:solidFill>
            <a:srgbClr val="61C3F2"/>
          </a:solidFill>
          <a:ln>
            <a:solidFill>
              <a:srgbClr val="61C3F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03300" y="4021602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F2F4D"/>
                </a:solidFill>
              </a:rPr>
              <a:t>Allowing the employer to engage employees on a wide range of important topics along with their benefits communication: </a:t>
            </a:r>
            <a:endParaRPr lang="en-US" b="1" dirty="0">
              <a:solidFill>
                <a:srgbClr val="0F2F4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05060" y="4687249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9144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F2F4D"/>
                </a:solidFill>
              </a:rPr>
              <a:t> 401(k)</a:t>
            </a:r>
            <a:endParaRPr lang="en-US" dirty="0">
              <a:solidFill>
                <a:srgbClr val="0F2F4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8030" y="4681233"/>
            <a:ext cx="141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9144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F2F4D"/>
                </a:solidFill>
              </a:rPr>
              <a:t> Wellness</a:t>
            </a:r>
            <a:endParaRPr lang="en-US" dirty="0">
              <a:solidFill>
                <a:srgbClr val="0F2F4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1963" y="4675217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9144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F2F4D"/>
                </a:solidFill>
              </a:rPr>
              <a:t> Dependent audit</a:t>
            </a:r>
            <a:endParaRPr lang="en-US" dirty="0">
              <a:solidFill>
                <a:srgbClr val="0F2F4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02619" y="4672085"/>
            <a:ext cx="211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9144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F2F4D"/>
                </a:solidFill>
              </a:rPr>
              <a:t> HDHP Education</a:t>
            </a:r>
            <a:endParaRPr lang="en-US" dirty="0">
              <a:solidFill>
                <a:srgbClr val="0F2F4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4016" y="4672085"/>
            <a:ext cx="305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9144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F2F4D"/>
                </a:solidFill>
              </a:rPr>
              <a:t> Customer service training</a:t>
            </a:r>
            <a:endParaRPr lang="en-US" dirty="0">
              <a:solidFill>
                <a:srgbClr val="0F2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1C3F2"/>
          </a:solidFill>
          <a:ln>
            <a:solidFill>
              <a:srgbClr val="61C3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3137" y="481263"/>
            <a:ext cx="80611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F2F4D"/>
                </a:solidFill>
              </a:rPr>
              <a:t>Everything</a:t>
            </a:r>
            <a:r>
              <a:rPr lang="en-US" sz="5400" dirty="0" smtClean="0">
                <a:solidFill>
                  <a:srgbClr val="0F2F4D"/>
                </a:solidFill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</a:rPr>
              <a:t>Trustmark</a:t>
            </a:r>
            <a:r>
              <a:rPr lang="en-US" sz="5400" dirty="0" smtClean="0">
                <a:solidFill>
                  <a:srgbClr val="0F2F4D"/>
                </a:solidFill>
              </a:rPr>
              <a:t> does</a:t>
            </a:r>
          </a:p>
          <a:p>
            <a:r>
              <a:rPr lang="en-US" sz="5400" dirty="0" smtClean="0">
                <a:solidFill>
                  <a:srgbClr val="0F2F4D"/>
                </a:solidFill>
              </a:rPr>
              <a:t>starts with </a:t>
            </a:r>
            <a:r>
              <a:rPr lang="en-US" sz="7200" b="1" dirty="0" smtClean="0">
                <a:solidFill>
                  <a:srgbClr val="FFC000"/>
                </a:solidFill>
              </a:rPr>
              <a:t>you.</a:t>
            </a:r>
            <a:endParaRPr lang="en-US" sz="7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1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rot="10800000">
            <a:off x="457200" y="292459"/>
            <a:ext cx="8675649" cy="993647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32" y="296151"/>
            <a:ext cx="848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4767"/>
                </a:solidFill>
              </a:rPr>
              <a:t>We’re here to listen and tailor our communication solutions to your needs. Reach out to learn more about Trustmark.</a:t>
            </a:r>
            <a:endParaRPr lang="en-US" sz="2400" dirty="0">
              <a:solidFill>
                <a:srgbClr val="17476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 r="1029" b="25014"/>
          <a:stretch/>
        </p:blipFill>
        <p:spPr>
          <a:xfrm>
            <a:off x="8164" y="1877786"/>
            <a:ext cx="9135836" cy="2865664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 rot="10800000">
            <a:off x="4307304" y="1118934"/>
            <a:ext cx="4836695" cy="319569"/>
          </a:xfrm>
          <a:prstGeom prst="homePlate">
            <a:avLst>
              <a:gd name="adj" fmla="val 21304"/>
            </a:avLst>
          </a:prstGeom>
          <a:solidFill>
            <a:srgbClr val="0F2F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6082" y="1094053"/>
            <a:ext cx="565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www.trustmarksolutions.com/contact-us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/>
          <p:cNvSpPr/>
          <p:nvPr/>
        </p:nvSpPr>
        <p:spPr>
          <a:xfrm>
            <a:off x="1724025" y="4948237"/>
            <a:ext cx="771525" cy="390525"/>
          </a:xfrm>
          <a:prstGeom prst="chor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" y="0"/>
            <a:ext cx="7254875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85750"/>
            <a:ext cx="4152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67B2"/>
                </a:solidFill>
              </a:rPr>
              <a:t>That’s a lot of lost value if employees aren’t enrolling or don’t appreciate the value of their benefits.</a:t>
            </a:r>
            <a:endParaRPr lang="en-US" sz="2400" dirty="0">
              <a:solidFill>
                <a:srgbClr val="1E67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53" y="1843093"/>
            <a:ext cx="2504332" cy="289420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 rot="10800000">
            <a:off x="457200" y="292459"/>
            <a:ext cx="8675649" cy="993647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32" y="289559"/>
            <a:ext cx="848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4767"/>
                </a:solidFill>
              </a:rPr>
              <a:t>We’re here to listen and tailor our communication solutions to your needs. Reach out to learn more about Trustmark.</a:t>
            </a:r>
            <a:endParaRPr lang="en-US" sz="2400" dirty="0">
              <a:solidFill>
                <a:srgbClr val="174767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 rot="10800000">
            <a:off x="4307304" y="1118934"/>
            <a:ext cx="4836695" cy="319569"/>
          </a:xfrm>
          <a:prstGeom prst="homePlate">
            <a:avLst>
              <a:gd name="adj" fmla="val 21304"/>
            </a:avLst>
          </a:prstGeom>
          <a:solidFill>
            <a:srgbClr val="0F2F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6082" y="1094053"/>
            <a:ext cx="565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www.trustmarksolutions.com/contact-us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53" y="1843093"/>
            <a:ext cx="2504332" cy="2894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287" y="1709852"/>
            <a:ext cx="2781747" cy="2966458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 rot="10800000">
            <a:off x="457200" y="292459"/>
            <a:ext cx="8675649" cy="993647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32" y="289559"/>
            <a:ext cx="848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4767"/>
                </a:solidFill>
              </a:rPr>
              <a:t>We’re here to listen and tailor our communication solutions to your needs. Reach out to learn more about Trustmark.</a:t>
            </a:r>
            <a:endParaRPr lang="en-US" sz="2400" dirty="0">
              <a:solidFill>
                <a:srgbClr val="174767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 rot="10800000">
            <a:off x="4307304" y="1118934"/>
            <a:ext cx="4836695" cy="319569"/>
          </a:xfrm>
          <a:prstGeom prst="homePlate">
            <a:avLst>
              <a:gd name="adj" fmla="val 21304"/>
            </a:avLst>
          </a:prstGeom>
          <a:solidFill>
            <a:srgbClr val="0F2F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6082" y="1094053"/>
            <a:ext cx="565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www.trustmarksolutions.com/contact-us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53" y="1843093"/>
            <a:ext cx="2504332" cy="2894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287" y="1709852"/>
            <a:ext cx="2781747" cy="2966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536" y="1709853"/>
            <a:ext cx="2704816" cy="2966458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 rot="10800000">
            <a:off x="457200" y="292459"/>
            <a:ext cx="8675649" cy="993647"/>
          </a:xfrm>
          <a:prstGeom prst="homePlate">
            <a:avLst>
              <a:gd name="adj" fmla="val 21304"/>
            </a:avLst>
          </a:prstGeom>
          <a:solidFill>
            <a:srgbClr val="F7B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32" y="289559"/>
            <a:ext cx="848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4767"/>
                </a:solidFill>
              </a:rPr>
              <a:t>We’re here to listen and tailor our communication solutions to your needs. Reach out to learn more about Trustmark.</a:t>
            </a:r>
            <a:endParaRPr lang="en-US" sz="2400" dirty="0">
              <a:solidFill>
                <a:srgbClr val="174767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 rot="10800000">
            <a:off x="4307304" y="1118934"/>
            <a:ext cx="4836695" cy="319569"/>
          </a:xfrm>
          <a:prstGeom prst="homePlate">
            <a:avLst>
              <a:gd name="adj" fmla="val 21304"/>
            </a:avLst>
          </a:prstGeom>
          <a:solidFill>
            <a:srgbClr val="0F2F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AC70E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6082" y="1094053"/>
            <a:ext cx="565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www.trustmarksolutions.com/contact-us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8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77350" cy="5147895"/>
          </a:xfrm>
          <a:prstGeom prst="rect">
            <a:avLst/>
          </a:prstGeom>
        </p:spPr>
      </p:pic>
      <p:pic>
        <p:nvPicPr>
          <p:cNvPr id="5" name="Picture 4" descr="YouCareWeListen_White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3099"/>
            <a:ext cx="2437635" cy="413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YouCareWeListen_White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51422" y="4333099"/>
            <a:ext cx="4125928" cy="413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649362" y="4399984"/>
            <a:ext cx="3494638" cy="262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31662" y="4346593"/>
            <a:ext cx="3720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Visit www.trustmarksolutions.com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350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/>
          <p:cNvSpPr/>
          <p:nvPr/>
        </p:nvSpPr>
        <p:spPr>
          <a:xfrm>
            <a:off x="1724025" y="4948237"/>
            <a:ext cx="771525" cy="390525"/>
          </a:xfrm>
          <a:prstGeom prst="chor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" y="0"/>
            <a:ext cx="7254875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267" y="253305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E67B2"/>
                </a:solidFill>
              </a:rPr>
              <a:t>It’s not just about finances, higher employee benefits satisfaction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E67B2"/>
                </a:solidFill>
              </a:rPr>
              <a:t>Improve employee retention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E67B2"/>
                </a:solidFill>
              </a:rPr>
              <a:t>Reduce absenteeism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E67B2"/>
                </a:solidFill>
              </a:rPr>
              <a:t>Increase employee loyalty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E67B2"/>
                </a:solidFill>
              </a:rPr>
              <a:t>Boost productivity</a:t>
            </a:r>
            <a:endParaRPr lang="en-US" sz="2400" dirty="0">
              <a:solidFill>
                <a:srgbClr val="1E67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-12506"/>
            <a:ext cx="5353049" cy="5156005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r="2908"/>
          <a:stretch/>
        </p:blipFill>
        <p:spPr>
          <a:xfrm>
            <a:off x="5353050" y="0"/>
            <a:ext cx="3790950" cy="5155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160" y="2081893"/>
            <a:ext cx="3874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74767"/>
                </a:solidFill>
                <a:cs typeface="Calibri"/>
              </a:rPr>
              <a:t>Just </a:t>
            </a:r>
            <a:r>
              <a:rPr lang="en-US" sz="2000" b="1" i="1" dirty="0" smtClean="0">
                <a:solidFill>
                  <a:schemeClr val="bg1"/>
                </a:solidFill>
                <a:cs typeface="Calibri"/>
              </a:rPr>
              <a:t>how</a:t>
            </a:r>
            <a:r>
              <a:rPr lang="en-US" sz="2000" b="1" dirty="0" smtClean="0">
                <a:solidFill>
                  <a:srgbClr val="174767"/>
                </a:solidFill>
                <a:cs typeface="Calibri"/>
              </a:rPr>
              <a:t> </a:t>
            </a:r>
            <a:r>
              <a:rPr lang="en-US" sz="2000" b="1" i="1" dirty="0" smtClean="0">
                <a:solidFill>
                  <a:schemeClr val="bg1"/>
                </a:solidFill>
                <a:cs typeface="Calibri"/>
              </a:rPr>
              <a:t>important</a:t>
            </a:r>
            <a:r>
              <a:rPr lang="en-US" sz="2000" b="1" dirty="0" smtClean="0">
                <a:solidFill>
                  <a:srgbClr val="174767"/>
                </a:solidFill>
                <a:cs typeface="Calibri"/>
              </a:rPr>
              <a:t> is effective </a:t>
            </a:r>
            <a:r>
              <a:rPr lang="en-US" sz="2800" b="1" dirty="0" smtClean="0">
                <a:solidFill>
                  <a:srgbClr val="174767"/>
                </a:solidFill>
                <a:cs typeface="Calibri"/>
              </a:rPr>
              <a:t>communication?</a:t>
            </a:r>
            <a:endParaRPr lang="en-US" sz="2800" b="1" dirty="0">
              <a:solidFill>
                <a:srgbClr val="174767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7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-12505"/>
            <a:ext cx="5353049" cy="707886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r="2908"/>
          <a:stretch/>
        </p:blipFill>
        <p:spPr>
          <a:xfrm>
            <a:off x="5353050" y="0"/>
            <a:ext cx="3790950" cy="5155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161" y="0"/>
            <a:ext cx="387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74767"/>
                </a:solidFill>
                <a:cs typeface="Calibri"/>
              </a:rPr>
              <a:t>Just how important is effective communication?</a:t>
            </a:r>
            <a:endParaRPr lang="en-US" sz="2000" b="1" dirty="0">
              <a:solidFill>
                <a:srgbClr val="174767"/>
              </a:solidFill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60" y="1203212"/>
            <a:ext cx="4925050" cy="946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045" y="895435"/>
            <a:ext cx="4465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74767"/>
                </a:solidFill>
              </a:rPr>
              <a:t>It helps employees appreciate a quality benefits program…</a:t>
            </a:r>
            <a:endParaRPr lang="en-US" sz="1400" dirty="0">
              <a:solidFill>
                <a:srgbClr val="17476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45682" y="688739"/>
            <a:ext cx="5398731" cy="45719"/>
          </a:xfrm>
          <a:prstGeom prst="rect">
            <a:avLst/>
          </a:prstGeom>
          <a:solidFill>
            <a:srgbClr val="0F2F4D"/>
          </a:solidFill>
          <a:ln>
            <a:solidFill>
              <a:srgbClr val="0F2F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1C3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r="2908"/>
          <a:stretch/>
        </p:blipFill>
        <p:spPr>
          <a:xfrm>
            <a:off x="5353050" y="0"/>
            <a:ext cx="3790950" cy="5155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60" y="1203212"/>
            <a:ext cx="4925050" cy="946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045" y="895435"/>
            <a:ext cx="4465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74767"/>
                </a:solidFill>
              </a:rPr>
              <a:t>It helps employees appreciate a quality benefits program…</a:t>
            </a:r>
            <a:endParaRPr lang="en-US" sz="1400" dirty="0">
              <a:solidFill>
                <a:srgbClr val="17476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046" y="2267616"/>
            <a:ext cx="4465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74767"/>
                </a:solidFill>
              </a:rPr>
              <a:t>It even helps when the benefits aren’t that strong…</a:t>
            </a:r>
            <a:endParaRPr lang="en-US" sz="1400" dirty="0">
              <a:solidFill>
                <a:srgbClr val="17476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33" y="2697244"/>
            <a:ext cx="4838700" cy="9137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" y="-12505"/>
            <a:ext cx="5353049" cy="707886"/>
          </a:xfrm>
          <a:prstGeom prst="rect">
            <a:avLst/>
          </a:prstGeom>
          <a:solidFill>
            <a:srgbClr val="61C3F2"/>
          </a:solidFill>
          <a:ln>
            <a:solidFill>
              <a:srgbClr val="5DBB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9161" y="0"/>
            <a:ext cx="387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74767"/>
                </a:solidFill>
                <a:cs typeface="Calibri"/>
              </a:rPr>
              <a:t>Just how important is effective communication?</a:t>
            </a:r>
            <a:endParaRPr lang="en-US" sz="2000" b="1" dirty="0">
              <a:solidFill>
                <a:srgbClr val="174767"/>
              </a:solidFill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5682" y="688739"/>
            <a:ext cx="5398731" cy="45719"/>
          </a:xfrm>
          <a:prstGeom prst="rect">
            <a:avLst/>
          </a:prstGeom>
          <a:solidFill>
            <a:srgbClr val="0F2F4D"/>
          </a:solidFill>
          <a:ln>
            <a:solidFill>
              <a:srgbClr val="0F2F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1C3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7700</TotalTime>
  <Words>1272</Words>
  <Application>Microsoft Office PowerPoint</Application>
  <PresentationFormat>On-screen Show (16:9)</PresentationFormat>
  <Paragraphs>202</Paragraphs>
  <Slides>53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Avenir Next Condensed Medium</vt:lpstr>
      <vt:lpstr>Arial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Trustmark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Paige Magruder</dc:creator>
  <cp:lastModifiedBy>Robbins, Kevan</cp:lastModifiedBy>
  <cp:revision>210</cp:revision>
  <dcterms:created xsi:type="dcterms:W3CDTF">2017-03-30T21:20:31Z</dcterms:created>
  <dcterms:modified xsi:type="dcterms:W3CDTF">2019-05-21T13:49:43Z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f9589663-adf5-4ea8-987e-b55a2f0952ef</vt:lpwstr>
  </property>
  <property fmtid="{D5CDD505-2E9C-101B-9397-08002B2CF9AE}" pid="3" name="Classification">
    <vt:lpwstr>t_class_3</vt:lpwstr>
  </property>
</Properties>
</file>